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6"/>
  </p:notesMasterIdLst>
  <p:handoutMasterIdLst>
    <p:handoutMasterId r:id="rId27"/>
  </p:handoutMasterIdLst>
  <p:sldIdLst>
    <p:sldId id="456" r:id="rId2"/>
    <p:sldId id="617" r:id="rId3"/>
    <p:sldId id="618" r:id="rId4"/>
    <p:sldId id="523" r:id="rId5"/>
    <p:sldId id="520" r:id="rId6"/>
    <p:sldId id="518" r:id="rId7"/>
    <p:sldId id="514" r:id="rId8"/>
    <p:sldId id="637" r:id="rId9"/>
    <p:sldId id="636" r:id="rId10"/>
    <p:sldId id="638" r:id="rId11"/>
    <p:sldId id="639" r:id="rId12"/>
    <p:sldId id="641" r:id="rId13"/>
    <p:sldId id="633" r:id="rId14"/>
    <p:sldId id="643" r:id="rId15"/>
    <p:sldId id="642" r:id="rId16"/>
    <p:sldId id="625" r:id="rId17"/>
    <p:sldId id="644" r:id="rId18"/>
    <p:sldId id="626" r:id="rId19"/>
    <p:sldId id="629" r:id="rId20"/>
    <p:sldId id="628" r:id="rId21"/>
    <p:sldId id="631" r:id="rId22"/>
    <p:sldId id="630" r:id="rId23"/>
    <p:sldId id="632" r:id="rId24"/>
    <p:sldId id="616" r:id="rId25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521415D9-36F7-43E2-AB2F-B90AF26B5E84}">
      <p14:sectionLst xmlns:p14="http://schemas.microsoft.com/office/powerpoint/2010/main">
        <p14:section name="Default Section" id="{94B4BFA2-F74C-C241-80B4-2CF6C8FAA18E}">
          <p14:sldIdLst>
            <p14:sldId id="456"/>
            <p14:sldId id="617"/>
            <p14:sldId id="618"/>
            <p14:sldId id="523"/>
            <p14:sldId id="520"/>
            <p14:sldId id="518"/>
            <p14:sldId id="514"/>
            <p14:sldId id="637"/>
            <p14:sldId id="636"/>
            <p14:sldId id="638"/>
            <p14:sldId id="639"/>
            <p14:sldId id="641"/>
            <p14:sldId id="633"/>
            <p14:sldId id="643"/>
            <p14:sldId id="642"/>
            <p14:sldId id="625"/>
            <p14:sldId id="644"/>
            <p14:sldId id="626"/>
            <p14:sldId id="629"/>
            <p14:sldId id="628"/>
            <p14:sldId id="631"/>
            <p14:sldId id="630"/>
            <p14:sldId id="632"/>
            <p14:sldId id="616"/>
          </p14:sldIdLst>
        </p14:section>
      </p14:section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Peter Redstone" initials="PAR" lastIdx="9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544E"/>
    <a:srgbClr val="FF9900"/>
    <a:srgbClr val="336600"/>
    <a:srgbClr val="669900"/>
    <a:srgbClr val="66FF33"/>
    <a:srgbClr val="33CC66"/>
    <a:srgbClr val="339966"/>
    <a:srgbClr val="339933"/>
    <a:srgbClr val="339900"/>
    <a:srgbClr val="CC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9836" autoAdjust="0"/>
  </p:normalViewPr>
  <p:slideViewPr>
    <p:cSldViewPr snapToGrid="0">
      <p:cViewPr>
        <p:scale>
          <a:sx n="100" d="100"/>
          <a:sy n="100" d="100"/>
        </p:scale>
        <p:origin x="-1040" y="-2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2" d="100"/>
        <a:sy n="72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notesMaster" Target="notesMasters/notesMaster1.xml"/><Relationship Id="rId27" Type="http://schemas.openxmlformats.org/officeDocument/2006/relationships/handoutMaster" Target="handoutMasters/handoutMaster1.xml"/><Relationship Id="rId28" Type="http://schemas.openxmlformats.org/officeDocument/2006/relationships/printerSettings" Target="printerSettings/printerSettings1.bin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F3A2CDB-58E2-C941-9967-9386806D8A0A}" type="doc">
      <dgm:prSet loTypeId="urn:microsoft.com/office/officeart/2008/layout/LinedList" loCatId="" qsTypeId="urn:microsoft.com/office/officeart/2005/8/quickstyle/simple4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9EDB1D5A-0600-EA46-8DBB-DC4D4A2CC0DB}">
      <dgm:prSet phldrT="[Text]"/>
      <dgm:spPr/>
      <dgm:t>
        <a:bodyPr/>
        <a:lstStyle/>
        <a:p>
          <a:r>
            <a:rPr lang="en-GB" b="1" i="0" dirty="0" smtClean="0">
              <a:solidFill>
                <a:srgbClr val="0033CC"/>
              </a:solidFill>
              <a:latin typeface="Calibri"/>
              <a:cs typeface="Calibri"/>
            </a:rPr>
            <a:t>Do not underestimate the time needed to develop thematic reports – </a:t>
          </a:r>
          <a:r>
            <a:rPr lang="en-GB" i="0" dirty="0" smtClean="0">
              <a:latin typeface="Calibri"/>
              <a:cs typeface="Calibri"/>
            </a:rPr>
            <a:t>It is likely that they will use up more time than is expected. The National experts will work at different speeds – some will complete the task in the allotted time. Others won’t.</a:t>
          </a:r>
          <a:endParaRPr lang="en-US" i="0" dirty="0">
            <a:latin typeface="Calibri"/>
            <a:cs typeface="Calibri"/>
          </a:endParaRPr>
        </a:p>
      </dgm:t>
    </dgm:pt>
    <dgm:pt modelId="{5CFE1763-F735-8148-B8AB-6843394540A7}" type="parTrans" cxnId="{2679F6ED-AE1F-3841-8FA0-F0818A60B719}">
      <dgm:prSet/>
      <dgm:spPr/>
      <dgm:t>
        <a:bodyPr/>
        <a:lstStyle/>
        <a:p>
          <a:endParaRPr lang="en-US" i="0">
            <a:latin typeface="Calibri"/>
            <a:cs typeface="Calibri"/>
          </a:endParaRPr>
        </a:p>
      </dgm:t>
    </dgm:pt>
    <dgm:pt modelId="{486000A9-9E51-6240-B173-6A58A60D4312}" type="sibTrans" cxnId="{2679F6ED-AE1F-3841-8FA0-F0818A60B719}">
      <dgm:prSet/>
      <dgm:spPr/>
      <dgm:t>
        <a:bodyPr/>
        <a:lstStyle/>
        <a:p>
          <a:endParaRPr lang="en-US" i="0">
            <a:latin typeface="Calibri"/>
            <a:cs typeface="Calibri"/>
          </a:endParaRPr>
        </a:p>
      </dgm:t>
    </dgm:pt>
    <dgm:pt modelId="{7AD06F23-1A31-8A49-987D-B041C154CA33}">
      <dgm:prSet phldrT="[Text]"/>
      <dgm:spPr/>
      <dgm:t>
        <a:bodyPr/>
        <a:lstStyle/>
        <a:p>
          <a:r>
            <a:rPr lang="en-GB" b="1" i="0" dirty="0" smtClean="0">
              <a:solidFill>
                <a:srgbClr val="0033CC"/>
              </a:solidFill>
              <a:latin typeface="Calibri"/>
              <a:cs typeface="Calibri"/>
            </a:rPr>
            <a:t>Expertise –</a:t>
          </a:r>
          <a:r>
            <a:rPr lang="en-GB" i="0" dirty="0" smtClean="0">
              <a:latin typeface="Calibri"/>
              <a:cs typeface="Calibri"/>
            </a:rPr>
            <a:t> Ensure you have examined all possible avenues to identify national experts. Getting the right people is critical.</a:t>
          </a:r>
          <a:endParaRPr lang="en-US" i="0" dirty="0">
            <a:latin typeface="Calibri"/>
            <a:cs typeface="Calibri"/>
          </a:endParaRPr>
        </a:p>
      </dgm:t>
    </dgm:pt>
    <dgm:pt modelId="{6A6413C1-3060-FB4D-8EB3-F86E1ADFF900}" type="parTrans" cxnId="{2FC5C31F-CDFF-E34A-B0D1-088B7758C502}">
      <dgm:prSet/>
      <dgm:spPr/>
      <dgm:t>
        <a:bodyPr/>
        <a:lstStyle/>
        <a:p>
          <a:endParaRPr lang="en-US" i="0">
            <a:latin typeface="Calibri"/>
            <a:cs typeface="Calibri"/>
          </a:endParaRPr>
        </a:p>
      </dgm:t>
    </dgm:pt>
    <dgm:pt modelId="{53FA25C6-F2FE-BE42-9506-217BB8F436A7}" type="sibTrans" cxnId="{2FC5C31F-CDFF-E34A-B0D1-088B7758C502}">
      <dgm:prSet/>
      <dgm:spPr/>
      <dgm:t>
        <a:bodyPr/>
        <a:lstStyle/>
        <a:p>
          <a:endParaRPr lang="en-US" i="0">
            <a:latin typeface="Calibri"/>
            <a:cs typeface="Calibri"/>
          </a:endParaRPr>
        </a:p>
      </dgm:t>
    </dgm:pt>
    <dgm:pt modelId="{9C522420-A840-EC4D-8F9F-E91B0B1F489F}">
      <dgm:prSet phldrT="[Text]"/>
      <dgm:spPr/>
      <dgm:t>
        <a:bodyPr/>
        <a:lstStyle/>
        <a:p>
          <a:r>
            <a:rPr lang="en-GB" b="1" i="0" dirty="0" smtClean="0">
              <a:solidFill>
                <a:srgbClr val="0033CC"/>
              </a:solidFill>
              <a:latin typeface="Calibri"/>
              <a:cs typeface="Calibri"/>
            </a:rPr>
            <a:t>ToRs – </a:t>
          </a:r>
          <a:r>
            <a:rPr lang="en-GB" i="0" dirty="0" smtClean="0">
              <a:latin typeface="Calibri"/>
              <a:cs typeface="Calibri"/>
            </a:rPr>
            <a:t>Ensure the ToRs are well defined and fit for purpose. This will make the process easier to manage.</a:t>
          </a:r>
          <a:endParaRPr lang="en-US" i="0" dirty="0">
            <a:latin typeface="Calibri"/>
            <a:cs typeface="Calibri"/>
          </a:endParaRPr>
        </a:p>
      </dgm:t>
    </dgm:pt>
    <dgm:pt modelId="{8C44D29F-4BCD-1B48-BD19-7CC7786CCC38}" type="parTrans" cxnId="{36288511-26F6-F147-AA27-35BD5C3B7B68}">
      <dgm:prSet/>
      <dgm:spPr/>
      <dgm:t>
        <a:bodyPr/>
        <a:lstStyle/>
        <a:p>
          <a:endParaRPr lang="en-US" i="0">
            <a:latin typeface="Calibri"/>
            <a:cs typeface="Calibri"/>
          </a:endParaRPr>
        </a:p>
      </dgm:t>
    </dgm:pt>
    <dgm:pt modelId="{49A9B910-DD27-D045-853F-732DA29A25BF}" type="sibTrans" cxnId="{36288511-26F6-F147-AA27-35BD5C3B7B68}">
      <dgm:prSet/>
      <dgm:spPr/>
      <dgm:t>
        <a:bodyPr/>
        <a:lstStyle/>
        <a:p>
          <a:endParaRPr lang="en-US" i="0">
            <a:latin typeface="Calibri"/>
            <a:cs typeface="Calibri"/>
          </a:endParaRPr>
        </a:p>
      </dgm:t>
    </dgm:pt>
    <dgm:pt modelId="{723CDD62-A2CC-1948-9CC1-1CB734162EA7}" type="pres">
      <dgm:prSet presAssocID="{FF3A2CDB-58E2-C941-9967-9386806D8A0A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598122AE-95E5-384B-AAF0-70E9F209F2B7}" type="pres">
      <dgm:prSet presAssocID="{9EDB1D5A-0600-EA46-8DBB-DC4D4A2CC0DB}" presName="thickLine" presStyleLbl="alignNode1" presStyleIdx="0" presStyleCnt="3"/>
      <dgm:spPr/>
    </dgm:pt>
    <dgm:pt modelId="{46CE41E8-8933-1C40-8C2E-1722753915D8}" type="pres">
      <dgm:prSet presAssocID="{9EDB1D5A-0600-EA46-8DBB-DC4D4A2CC0DB}" presName="horz1" presStyleCnt="0"/>
      <dgm:spPr/>
    </dgm:pt>
    <dgm:pt modelId="{B9084EE6-F3D2-CE48-B538-6F54210599BF}" type="pres">
      <dgm:prSet presAssocID="{9EDB1D5A-0600-EA46-8DBB-DC4D4A2CC0DB}" presName="tx1" presStyleLbl="revTx" presStyleIdx="0" presStyleCnt="3" custScaleY="215245"/>
      <dgm:spPr/>
      <dgm:t>
        <a:bodyPr/>
        <a:lstStyle/>
        <a:p>
          <a:endParaRPr lang="en-US"/>
        </a:p>
      </dgm:t>
    </dgm:pt>
    <dgm:pt modelId="{BC55F7EF-7EFE-CB40-86B3-073EB793473D}" type="pres">
      <dgm:prSet presAssocID="{9EDB1D5A-0600-EA46-8DBB-DC4D4A2CC0DB}" presName="vert1" presStyleCnt="0"/>
      <dgm:spPr/>
    </dgm:pt>
    <dgm:pt modelId="{E890250C-1ECB-524F-B83C-1570F4AE9F33}" type="pres">
      <dgm:prSet presAssocID="{7AD06F23-1A31-8A49-987D-B041C154CA33}" presName="thickLine" presStyleLbl="alignNode1" presStyleIdx="1" presStyleCnt="3"/>
      <dgm:spPr/>
    </dgm:pt>
    <dgm:pt modelId="{7D9429F7-E5D5-6A44-B5F5-95D57D52F171}" type="pres">
      <dgm:prSet presAssocID="{7AD06F23-1A31-8A49-987D-B041C154CA33}" presName="horz1" presStyleCnt="0"/>
      <dgm:spPr/>
    </dgm:pt>
    <dgm:pt modelId="{3D9785B1-1216-FD40-9252-FAA45D5E9F1C}" type="pres">
      <dgm:prSet presAssocID="{7AD06F23-1A31-8A49-987D-B041C154CA33}" presName="tx1" presStyleLbl="revTx" presStyleIdx="1" presStyleCnt="3" custScaleY="159299"/>
      <dgm:spPr/>
      <dgm:t>
        <a:bodyPr/>
        <a:lstStyle/>
        <a:p>
          <a:endParaRPr lang="en-US"/>
        </a:p>
      </dgm:t>
    </dgm:pt>
    <dgm:pt modelId="{50557CA5-9D24-3B4F-BC79-04DA42381004}" type="pres">
      <dgm:prSet presAssocID="{7AD06F23-1A31-8A49-987D-B041C154CA33}" presName="vert1" presStyleCnt="0"/>
      <dgm:spPr/>
    </dgm:pt>
    <dgm:pt modelId="{84DEF3D0-0D3E-6A43-944C-855526791525}" type="pres">
      <dgm:prSet presAssocID="{9C522420-A840-EC4D-8F9F-E91B0B1F489F}" presName="thickLine" presStyleLbl="alignNode1" presStyleIdx="2" presStyleCnt="3" custLinFactNeighborX="-1057" custLinFactNeighborY="-30553"/>
      <dgm:spPr/>
    </dgm:pt>
    <dgm:pt modelId="{C0AFF876-0807-7449-836E-8ECEF1E0D084}" type="pres">
      <dgm:prSet presAssocID="{9C522420-A840-EC4D-8F9F-E91B0B1F489F}" presName="horz1" presStyleCnt="0"/>
      <dgm:spPr/>
    </dgm:pt>
    <dgm:pt modelId="{DFCA6897-EA98-ED4E-B3EC-861665F841FD}" type="pres">
      <dgm:prSet presAssocID="{9C522420-A840-EC4D-8F9F-E91B0B1F489F}" presName="tx1" presStyleLbl="revTx" presStyleIdx="2" presStyleCnt="3" custLinFactNeighborY="-28807"/>
      <dgm:spPr/>
      <dgm:t>
        <a:bodyPr/>
        <a:lstStyle/>
        <a:p>
          <a:endParaRPr lang="en-US"/>
        </a:p>
      </dgm:t>
    </dgm:pt>
    <dgm:pt modelId="{7B095678-0E7C-E047-8815-D562D99A27D5}" type="pres">
      <dgm:prSet presAssocID="{9C522420-A840-EC4D-8F9F-E91B0B1F489F}" presName="vert1" presStyleCnt="0"/>
      <dgm:spPr/>
    </dgm:pt>
  </dgm:ptLst>
  <dgm:cxnLst>
    <dgm:cxn modelId="{B91DAB5B-D1D8-AE44-A13F-3A360BD6253C}" type="presOf" srcId="{9C522420-A840-EC4D-8F9F-E91B0B1F489F}" destId="{DFCA6897-EA98-ED4E-B3EC-861665F841FD}" srcOrd="0" destOrd="0" presId="urn:microsoft.com/office/officeart/2008/layout/LinedList"/>
    <dgm:cxn modelId="{2679F6ED-AE1F-3841-8FA0-F0818A60B719}" srcId="{FF3A2CDB-58E2-C941-9967-9386806D8A0A}" destId="{9EDB1D5A-0600-EA46-8DBB-DC4D4A2CC0DB}" srcOrd="0" destOrd="0" parTransId="{5CFE1763-F735-8148-B8AB-6843394540A7}" sibTransId="{486000A9-9E51-6240-B173-6A58A60D4312}"/>
    <dgm:cxn modelId="{92018898-3276-C14A-B9C6-0EF0ECB5921E}" type="presOf" srcId="{9EDB1D5A-0600-EA46-8DBB-DC4D4A2CC0DB}" destId="{B9084EE6-F3D2-CE48-B538-6F54210599BF}" srcOrd="0" destOrd="0" presId="urn:microsoft.com/office/officeart/2008/layout/LinedList"/>
    <dgm:cxn modelId="{36288511-26F6-F147-AA27-35BD5C3B7B68}" srcId="{FF3A2CDB-58E2-C941-9967-9386806D8A0A}" destId="{9C522420-A840-EC4D-8F9F-E91B0B1F489F}" srcOrd="2" destOrd="0" parTransId="{8C44D29F-4BCD-1B48-BD19-7CC7786CCC38}" sibTransId="{49A9B910-DD27-D045-853F-732DA29A25BF}"/>
    <dgm:cxn modelId="{0662B6EE-D020-2843-ABA3-395E0B4E2B64}" type="presOf" srcId="{7AD06F23-1A31-8A49-987D-B041C154CA33}" destId="{3D9785B1-1216-FD40-9252-FAA45D5E9F1C}" srcOrd="0" destOrd="0" presId="urn:microsoft.com/office/officeart/2008/layout/LinedList"/>
    <dgm:cxn modelId="{2FC5C31F-CDFF-E34A-B0D1-088B7758C502}" srcId="{FF3A2CDB-58E2-C941-9967-9386806D8A0A}" destId="{7AD06F23-1A31-8A49-987D-B041C154CA33}" srcOrd="1" destOrd="0" parTransId="{6A6413C1-3060-FB4D-8EB3-F86E1ADFF900}" sibTransId="{53FA25C6-F2FE-BE42-9506-217BB8F436A7}"/>
    <dgm:cxn modelId="{E57257BE-4D1E-9346-8702-51CA942A24DC}" type="presOf" srcId="{FF3A2CDB-58E2-C941-9967-9386806D8A0A}" destId="{723CDD62-A2CC-1948-9CC1-1CB734162EA7}" srcOrd="0" destOrd="0" presId="urn:microsoft.com/office/officeart/2008/layout/LinedList"/>
    <dgm:cxn modelId="{ED1EF509-AB31-004E-B7D4-91BB54C206D2}" type="presParOf" srcId="{723CDD62-A2CC-1948-9CC1-1CB734162EA7}" destId="{598122AE-95E5-384B-AAF0-70E9F209F2B7}" srcOrd="0" destOrd="0" presId="urn:microsoft.com/office/officeart/2008/layout/LinedList"/>
    <dgm:cxn modelId="{BD67B950-8611-7A43-B41A-C23C9F0E00A9}" type="presParOf" srcId="{723CDD62-A2CC-1948-9CC1-1CB734162EA7}" destId="{46CE41E8-8933-1C40-8C2E-1722753915D8}" srcOrd="1" destOrd="0" presId="urn:microsoft.com/office/officeart/2008/layout/LinedList"/>
    <dgm:cxn modelId="{609983BE-FCF8-AE42-A4BC-18FBC631A06C}" type="presParOf" srcId="{46CE41E8-8933-1C40-8C2E-1722753915D8}" destId="{B9084EE6-F3D2-CE48-B538-6F54210599BF}" srcOrd="0" destOrd="0" presId="urn:microsoft.com/office/officeart/2008/layout/LinedList"/>
    <dgm:cxn modelId="{A4A0FDC3-7554-924C-B1D3-7A63A64ACCB1}" type="presParOf" srcId="{46CE41E8-8933-1C40-8C2E-1722753915D8}" destId="{BC55F7EF-7EFE-CB40-86B3-073EB793473D}" srcOrd="1" destOrd="0" presId="urn:microsoft.com/office/officeart/2008/layout/LinedList"/>
    <dgm:cxn modelId="{36677016-88A8-BB4E-9F51-2660F5819885}" type="presParOf" srcId="{723CDD62-A2CC-1948-9CC1-1CB734162EA7}" destId="{E890250C-1ECB-524F-B83C-1570F4AE9F33}" srcOrd="2" destOrd="0" presId="urn:microsoft.com/office/officeart/2008/layout/LinedList"/>
    <dgm:cxn modelId="{7B6AA78F-ED25-E54A-8BDC-D64DB7D60633}" type="presParOf" srcId="{723CDD62-A2CC-1948-9CC1-1CB734162EA7}" destId="{7D9429F7-E5D5-6A44-B5F5-95D57D52F171}" srcOrd="3" destOrd="0" presId="urn:microsoft.com/office/officeart/2008/layout/LinedList"/>
    <dgm:cxn modelId="{1B4281B5-665E-A843-A385-61EE2008FB78}" type="presParOf" srcId="{7D9429F7-E5D5-6A44-B5F5-95D57D52F171}" destId="{3D9785B1-1216-FD40-9252-FAA45D5E9F1C}" srcOrd="0" destOrd="0" presId="urn:microsoft.com/office/officeart/2008/layout/LinedList"/>
    <dgm:cxn modelId="{A68C8CC8-F49F-FE46-B434-55307402DEAF}" type="presParOf" srcId="{7D9429F7-E5D5-6A44-B5F5-95D57D52F171}" destId="{50557CA5-9D24-3B4F-BC79-04DA42381004}" srcOrd="1" destOrd="0" presId="urn:microsoft.com/office/officeart/2008/layout/LinedList"/>
    <dgm:cxn modelId="{EE8E74E4-6414-9A48-8206-C2BB2806A338}" type="presParOf" srcId="{723CDD62-A2CC-1948-9CC1-1CB734162EA7}" destId="{84DEF3D0-0D3E-6A43-944C-855526791525}" srcOrd="4" destOrd="0" presId="urn:microsoft.com/office/officeart/2008/layout/LinedList"/>
    <dgm:cxn modelId="{14198D96-9BA5-B84C-B8ED-8C109382803B}" type="presParOf" srcId="{723CDD62-A2CC-1948-9CC1-1CB734162EA7}" destId="{C0AFF876-0807-7449-836E-8ECEF1E0D084}" srcOrd="5" destOrd="0" presId="urn:microsoft.com/office/officeart/2008/layout/LinedList"/>
    <dgm:cxn modelId="{3BAF4D48-CFB4-7E4F-9AA6-C7A2B541F32E}" type="presParOf" srcId="{C0AFF876-0807-7449-836E-8ECEF1E0D084}" destId="{DFCA6897-EA98-ED4E-B3EC-861665F841FD}" srcOrd="0" destOrd="0" presId="urn:microsoft.com/office/officeart/2008/layout/LinedList"/>
    <dgm:cxn modelId="{36CCDB60-B9BD-1948-AC24-4D9AD5AAD010}" type="presParOf" srcId="{C0AFF876-0807-7449-836E-8ECEF1E0D084}" destId="{7B095678-0E7C-E047-8815-D562D99A27D5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8122AE-95E5-384B-AAF0-70E9F209F2B7}">
      <dsp:nvSpPr>
        <dsp:cNvPr id="0" name=""/>
        <dsp:cNvSpPr/>
      </dsp:nvSpPr>
      <dsp:spPr>
        <a:xfrm>
          <a:off x="0" y="365"/>
          <a:ext cx="8407400" cy="0"/>
        </a:xfrm>
        <a:prstGeom prst="lin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40000"/>
                <a:alpha val="100000"/>
                <a:satMod val="150000"/>
                <a:lumMod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5400000" scaled="1"/>
        </a:gra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innerShdw blurRad="50800" dist="25400" dir="13500000">
            <a:srgbClr val="FFFFFF">
              <a:alpha val="75000"/>
            </a:srgbClr>
          </a:innerShdw>
          <a:outerShdw blurRad="63500" dist="25400" dir="5400000" rotWithShape="0">
            <a:srgbClr val="808080">
              <a:alpha val="7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9084EE6-F3D2-CE48-B538-6F54210599BF}">
      <dsp:nvSpPr>
        <dsp:cNvPr id="0" name=""/>
        <dsp:cNvSpPr/>
      </dsp:nvSpPr>
      <dsp:spPr>
        <a:xfrm>
          <a:off x="0" y="365"/>
          <a:ext cx="8390987" cy="19812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500" b="1" i="0" kern="1200" dirty="0" smtClean="0">
              <a:solidFill>
                <a:srgbClr val="0033CC"/>
              </a:solidFill>
              <a:latin typeface="Calibri"/>
              <a:cs typeface="Calibri"/>
            </a:rPr>
            <a:t>Do not underestimate the time needed to develop thematic reports – </a:t>
          </a:r>
          <a:r>
            <a:rPr lang="en-GB" sz="2500" i="0" kern="1200" dirty="0" smtClean="0">
              <a:latin typeface="Calibri"/>
              <a:cs typeface="Calibri"/>
            </a:rPr>
            <a:t>It is likely that they will use up more time than is expected. The National experts will work at different speeds – some will complete the task in the allotted time. Others won’t.</a:t>
          </a:r>
          <a:endParaRPr lang="en-US" sz="2500" i="0" kern="1200" dirty="0">
            <a:latin typeface="Calibri"/>
            <a:cs typeface="Calibri"/>
          </a:endParaRPr>
        </a:p>
      </dsp:txBody>
      <dsp:txXfrm>
        <a:off x="0" y="365"/>
        <a:ext cx="8390987" cy="1981281"/>
      </dsp:txXfrm>
    </dsp:sp>
    <dsp:sp modelId="{E890250C-1ECB-524F-B83C-1570F4AE9F33}">
      <dsp:nvSpPr>
        <dsp:cNvPr id="0" name=""/>
        <dsp:cNvSpPr/>
      </dsp:nvSpPr>
      <dsp:spPr>
        <a:xfrm>
          <a:off x="0" y="1981646"/>
          <a:ext cx="8407400" cy="0"/>
        </a:xfrm>
        <a:prstGeom prst="lin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40000"/>
                <a:alpha val="100000"/>
                <a:satMod val="150000"/>
                <a:lumMod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5400000" scaled="1"/>
        </a:gra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innerShdw blurRad="50800" dist="25400" dir="13500000">
            <a:srgbClr val="FFFFFF">
              <a:alpha val="75000"/>
            </a:srgbClr>
          </a:innerShdw>
          <a:outerShdw blurRad="63500" dist="25400" dir="5400000" rotWithShape="0">
            <a:srgbClr val="808080">
              <a:alpha val="7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D9785B1-1216-FD40-9252-FAA45D5E9F1C}">
      <dsp:nvSpPr>
        <dsp:cNvPr id="0" name=""/>
        <dsp:cNvSpPr/>
      </dsp:nvSpPr>
      <dsp:spPr>
        <a:xfrm>
          <a:off x="0" y="1981646"/>
          <a:ext cx="8390987" cy="1466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500" b="1" i="0" kern="1200" dirty="0" smtClean="0">
              <a:solidFill>
                <a:srgbClr val="0033CC"/>
              </a:solidFill>
              <a:latin typeface="Calibri"/>
              <a:cs typeface="Calibri"/>
            </a:rPr>
            <a:t>Expertise –</a:t>
          </a:r>
          <a:r>
            <a:rPr lang="en-GB" sz="2500" i="0" kern="1200" dirty="0" smtClean="0">
              <a:latin typeface="Calibri"/>
              <a:cs typeface="Calibri"/>
            </a:rPr>
            <a:t> Ensure you have examined all possible avenues to identify national experts. Getting the right people is critical.</a:t>
          </a:r>
          <a:endParaRPr lang="en-US" sz="2500" i="0" kern="1200" dirty="0">
            <a:latin typeface="Calibri"/>
            <a:cs typeface="Calibri"/>
          </a:endParaRPr>
        </a:p>
      </dsp:txBody>
      <dsp:txXfrm>
        <a:off x="0" y="1981646"/>
        <a:ext cx="8390987" cy="1466310"/>
      </dsp:txXfrm>
    </dsp:sp>
    <dsp:sp modelId="{84DEF3D0-0D3E-6A43-944C-855526791525}">
      <dsp:nvSpPr>
        <dsp:cNvPr id="0" name=""/>
        <dsp:cNvSpPr/>
      </dsp:nvSpPr>
      <dsp:spPr>
        <a:xfrm>
          <a:off x="0" y="3166724"/>
          <a:ext cx="8407400" cy="0"/>
        </a:xfrm>
        <a:prstGeom prst="lin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40000"/>
                <a:alpha val="100000"/>
                <a:satMod val="150000"/>
                <a:lumMod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5400000" scaled="1"/>
        </a:gra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innerShdw blurRad="50800" dist="25400" dir="13500000">
            <a:srgbClr val="FFFFFF">
              <a:alpha val="75000"/>
            </a:srgbClr>
          </a:innerShdw>
          <a:outerShdw blurRad="63500" dist="25400" dir="5400000" rotWithShape="0">
            <a:srgbClr val="808080">
              <a:alpha val="7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FCA6897-EA98-ED4E-B3EC-861665F841FD}">
      <dsp:nvSpPr>
        <dsp:cNvPr id="0" name=""/>
        <dsp:cNvSpPr/>
      </dsp:nvSpPr>
      <dsp:spPr>
        <a:xfrm>
          <a:off x="0" y="3182795"/>
          <a:ext cx="8407400" cy="9204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500" b="1" i="0" kern="1200" dirty="0" smtClean="0">
              <a:solidFill>
                <a:srgbClr val="0033CC"/>
              </a:solidFill>
              <a:latin typeface="Calibri"/>
              <a:cs typeface="Calibri"/>
            </a:rPr>
            <a:t>ToRs – </a:t>
          </a:r>
          <a:r>
            <a:rPr lang="en-GB" sz="2500" i="0" kern="1200" dirty="0" smtClean="0">
              <a:latin typeface="Calibri"/>
              <a:cs typeface="Calibri"/>
            </a:rPr>
            <a:t>Ensure the ToRs are well defined and fit for purpose. This will make the process easier to manage.</a:t>
          </a:r>
          <a:endParaRPr lang="en-US" sz="2500" i="0" kern="1200" dirty="0">
            <a:latin typeface="Calibri"/>
            <a:cs typeface="Calibri"/>
          </a:endParaRPr>
        </a:p>
      </dsp:txBody>
      <dsp:txXfrm>
        <a:off x="0" y="3182795"/>
        <a:ext cx="8407400" cy="92047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67CFC1-58D9-5040-8EC7-A16E0318A14D}" type="datetimeFigureOut">
              <a:rPr lang="en-US" smtClean="0"/>
              <a:t>24/08/2012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815C52-6EBD-954E-AD32-B3884FEE2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1016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D07FF642-FE2B-5B46-AAB1-E2C5739D1372}" type="datetime1">
              <a:rPr lang="en-US"/>
              <a:pPr>
                <a:defRPr/>
              </a:pPr>
              <a:t>24/08/2012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26E40341-FEA8-7047-996E-223BBE8FE6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01266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802438" y="228600"/>
            <a:ext cx="2057400" cy="2038350"/>
          </a:xfrm>
          <a:prstGeom prst="rect">
            <a:avLst/>
          </a:pr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624388" y="2378075"/>
            <a:ext cx="2057400" cy="2038350"/>
          </a:xfrm>
          <a:prstGeom prst="rect">
            <a:avLst/>
          </a:prstGeom>
          <a:solidFill>
            <a:srgbClr val="33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GB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624388" y="228600"/>
            <a:ext cx="2057400" cy="2038350"/>
          </a:xfrm>
          <a:prstGeom prst="rect">
            <a:avLst/>
          </a:prstGeom>
          <a:solidFill>
            <a:srgbClr val="65C4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802438" y="2378075"/>
            <a:ext cx="2057400" cy="2038350"/>
          </a:xfrm>
          <a:prstGeom prst="rect">
            <a:avLst/>
          </a:prstGeom>
          <a:solidFill>
            <a:srgbClr val="14C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1857" y="228600"/>
            <a:ext cx="4038600" cy="1346200"/>
          </a:xfrm>
        </p:spPr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en-GB" dirty="0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1856" y="4635501"/>
            <a:ext cx="6467243" cy="1419784"/>
          </a:xfrm>
        </p:spPr>
        <p:txBody>
          <a:bodyPr anchor="ctr">
            <a:normAutofit/>
          </a:bodyPr>
          <a:lstStyle>
            <a:lvl1pPr marL="0" indent="0" algn="l">
              <a:spcBef>
                <a:spcPts val="300"/>
              </a:spcBef>
              <a:buNone/>
              <a:defRPr sz="3600">
                <a:solidFill>
                  <a:srgbClr val="003399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Click to edit Master subtitle style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986840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0575" y="2795588"/>
            <a:ext cx="7556500" cy="1368000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4" name="Rectangle 3"/>
          <p:cNvSpPr/>
          <p:nvPr userDrawn="1"/>
        </p:nvSpPr>
        <p:spPr>
          <a:xfrm>
            <a:off x="8502650" y="2792413"/>
            <a:ext cx="641350" cy="1343025"/>
          </a:xfrm>
          <a:prstGeom prst="rect">
            <a:avLst/>
          </a:prstGeom>
          <a:solidFill>
            <a:srgbClr val="33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 defTabSz="914400"/>
            <a:endParaRPr lang="en-GB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8359775" y="2792413"/>
            <a:ext cx="92075" cy="1343025"/>
          </a:xfrm>
          <a:prstGeom prst="rect">
            <a:avLst/>
          </a:prstGeom>
          <a:solidFill>
            <a:srgbClr val="65C4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/>
            <a:endParaRPr lang="en-GB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292100" y="2801937"/>
            <a:ext cx="498475" cy="1368000"/>
          </a:xfrm>
          <a:prstGeom prst="rect">
            <a:avLst/>
          </a:pr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36503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210550" y="290513"/>
            <a:ext cx="641350" cy="1343025"/>
          </a:xfrm>
          <a:prstGeom prst="rect">
            <a:avLst/>
          </a:prstGeom>
          <a:solidFill>
            <a:srgbClr val="33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 defTabSz="914400"/>
            <a:endParaRPr lang="en-GB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23838" y="228600"/>
            <a:ext cx="26035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GB" sz="3600" b="1" smtClean="0">
                <a:solidFill>
                  <a:srgbClr val="72AE00"/>
                </a:solidFill>
                <a:latin typeface="Rockwell" charset="0"/>
              </a:rPr>
              <a:t>+</a:t>
            </a:r>
          </a:p>
        </p:txBody>
      </p:sp>
      <p:sp>
        <p:nvSpPr>
          <p:cNvPr id="6" name="Rectangle 5"/>
          <p:cNvSpPr/>
          <p:nvPr/>
        </p:nvSpPr>
        <p:spPr>
          <a:xfrm>
            <a:off x="8067675" y="290513"/>
            <a:ext cx="92075" cy="1343025"/>
          </a:xfrm>
          <a:prstGeom prst="rect">
            <a:avLst/>
          </a:prstGeom>
          <a:solidFill>
            <a:srgbClr val="65C4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/>
            <a:endParaRPr lang="en-GB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558800" y="296863"/>
            <a:ext cx="7429500" cy="1052512"/>
          </a:xfrm>
          <a:prstGeom prst="rect">
            <a:avLst/>
          </a:prstGeom>
          <a:solidFill>
            <a:srgbClr val="14C5D0">
              <a:alpha val="7000"/>
            </a:srgbClr>
          </a:solidFill>
          <a:ln>
            <a:noFill/>
          </a:ln>
          <a:extLst/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endParaRPr lang="en-US" sz="3600" b="1" smtClean="0">
              <a:latin typeface="Rockwell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300038"/>
            <a:ext cx="498475" cy="1050925"/>
          </a:xfrm>
          <a:prstGeom prst="rect">
            <a:avLst/>
          </a:pr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311294"/>
            <a:ext cx="7559487" cy="1025302"/>
          </a:xfrm>
        </p:spPr>
        <p:txBody>
          <a:bodyPr/>
          <a:lstStyle/>
          <a:p>
            <a:r>
              <a:rPr lang="en-GB" dirty="0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55600" indent="-355600">
              <a:buClr>
                <a:srgbClr val="003399"/>
              </a:buClr>
              <a:defRPr>
                <a:solidFill>
                  <a:srgbClr val="000000"/>
                </a:solidFill>
              </a:defRPr>
            </a:lvl1pPr>
            <a:lvl2pPr marL="533400" indent="-304800">
              <a:buClr>
                <a:srgbClr val="65C4D2"/>
              </a:buClr>
              <a:defRPr>
                <a:solidFill>
                  <a:srgbClr val="000000"/>
                </a:solidFill>
              </a:defRPr>
            </a:lvl2pPr>
            <a:lvl3pPr marL="723900" indent="-266700">
              <a:buClr>
                <a:srgbClr val="66CCFF"/>
              </a:buClr>
              <a:defRPr>
                <a:solidFill>
                  <a:srgbClr val="000000"/>
                </a:solidFill>
              </a:defRPr>
            </a:lvl3pPr>
            <a:lvl4pPr marL="901700" indent="-228600">
              <a:buClr>
                <a:srgbClr val="0000FF"/>
              </a:buClr>
              <a:defRPr>
                <a:solidFill>
                  <a:srgbClr val="000000"/>
                </a:solidFill>
              </a:defRPr>
            </a:lvl4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4334400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98475" y="484188"/>
            <a:ext cx="7556500" cy="1116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98475" y="1981200"/>
            <a:ext cx="7556500" cy="414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ts val="2000"/>
              </a:spcBef>
              <a:spcAft>
                <a:spcPct val="0"/>
              </a:spcAft>
              <a:buClr>
                <a:srgbClr val="008000"/>
              </a:buClr>
              <a:buSzPct val="75000"/>
              <a:buFont typeface="Wingdings" charset="0"/>
              <a:buChar char="n"/>
              <a:tabLst/>
              <a:defRPr/>
            </a:pP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ea typeface="ＭＳ Ｐゴシック" charset="-128"/>
                <a:cs typeface="Calibri"/>
              </a:rPr>
              <a:t>Click to edit Master text styles</a:t>
            </a:r>
          </a:p>
          <a:p>
            <a:pPr marL="457200" marR="0" lvl="1" indent="-22860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3399"/>
              </a:buClr>
              <a:buSzPct val="75000"/>
              <a:buFont typeface="Wingdings" charset="0"/>
              <a:buChar char="n"/>
              <a:tabLst/>
              <a:defRPr/>
            </a:pP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ea typeface="ＭＳ Ｐゴシック" charset="-128"/>
                <a:cs typeface="Calibri"/>
              </a:rPr>
              <a:t> Second level</a:t>
            </a:r>
          </a:p>
          <a:p>
            <a:pPr marL="685800" marR="0" lvl="2" indent="-22860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72F300"/>
              </a:buClr>
              <a:buSzPct val="75000"/>
              <a:buFont typeface="Wingdings" charset="0"/>
              <a:buChar char="n"/>
              <a:tabLst/>
              <a:defRPr/>
            </a:pP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ea typeface="ＭＳ Ｐゴシック" charset="-128"/>
                <a:cs typeface="Calibri"/>
              </a:rPr>
              <a:t> Third level</a:t>
            </a:r>
          </a:p>
          <a:p>
            <a:pPr marL="914400" marR="0" lvl="3" indent="-22860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00FF"/>
              </a:buClr>
              <a:buSzPct val="75000"/>
              <a:buFont typeface="Wingdings" charset="0"/>
              <a:buChar char="n"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ea typeface="ＭＳ Ｐゴシック" charset="-128"/>
                <a:cs typeface="Calibri"/>
              </a:rPr>
              <a:t> Fourth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05800" y="242888"/>
            <a:ext cx="554038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  <a:latin typeface="Rockwell" charset="0"/>
              </a:defRPr>
            </a:lvl1pPr>
          </a:lstStyle>
          <a:p>
            <a:pPr>
              <a:defRPr/>
            </a:pPr>
            <a:fld id="{3504349E-0B1A-9F4C-979F-AE93451090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9" r:id="rId2"/>
    <p:sldLayoutId id="2147483718" r:id="rId3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b="1" kern="1200">
          <a:solidFill>
            <a:srgbClr val="000000"/>
          </a:solidFill>
          <a:latin typeface="Calibri"/>
          <a:ea typeface="ＭＳ Ｐゴシック" charset="-128"/>
          <a:cs typeface="Calibri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0000"/>
          </a:solidFill>
          <a:latin typeface="Calibri" charset="0"/>
          <a:ea typeface="ＭＳ Ｐゴシック" charset="-128"/>
          <a:cs typeface="Calibri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0000"/>
          </a:solidFill>
          <a:latin typeface="Calibri" charset="0"/>
          <a:ea typeface="ＭＳ Ｐゴシック" charset="-128"/>
          <a:cs typeface="Calibri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0000"/>
          </a:solidFill>
          <a:latin typeface="Calibri" charset="0"/>
          <a:ea typeface="ＭＳ Ｐゴシック" charset="-128"/>
          <a:cs typeface="Calibri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0000"/>
          </a:solidFill>
          <a:latin typeface="Calibri" charset="0"/>
          <a:ea typeface="ＭＳ Ｐゴシック" charset="-128"/>
          <a:cs typeface="Calibri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rgbClr val="000000"/>
          </a:solidFill>
          <a:latin typeface="Calibri" charset="0"/>
          <a:ea typeface="ＭＳ Ｐゴシック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rgbClr val="000000"/>
          </a:solidFill>
          <a:latin typeface="Calibri" charset="0"/>
          <a:ea typeface="ＭＳ Ｐゴシック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rgbClr val="000000"/>
          </a:solidFill>
          <a:latin typeface="Calibri" charset="0"/>
          <a:ea typeface="ＭＳ Ｐゴシック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rgbClr val="000000"/>
          </a:solidFill>
          <a:latin typeface="Calibri" charset="0"/>
          <a:ea typeface="ＭＳ Ｐゴシック" charset="-128"/>
        </a:defRPr>
      </a:lvl9pPr>
    </p:titleStyle>
    <p:bodyStyle>
      <a:lvl1pPr marL="228600" marR="0" indent="-228600" algn="l" defTabSz="914400" rtl="0" eaLnBrk="0" fontAlgn="base" latinLnBrk="0" hangingPunct="0">
        <a:lnSpc>
          <a:spcPct val="100000"/>
        </a:lnSpc>
        <a:spcBef>
          <a:spcPts val="2000"/>
        </a:spcBef>
        <a:spcAft>
          <a:spcPct val="0"/>
        </a:spcAft>
        <a:buClr>
          <a:srgbClr val="008000"/>
        </a:buClr>
        <a:buSzPct val="75000"/>
        <a:buFont typeface="Wingdings" charset="0"/>
        <a:buChar char="n"/>
        <a:tabLst/>
        <a:defRPr sz="2800" kern="1200">
          <a:solidFill>
            <a:srgbClr val="595959"/>
          </a:solidFill>
          <a:latin typeface="Calibri"/>
          <a:ea typeface="ＭＳ Ｐゴシック" charset="-128"/>
          <a:cs typeface="Calibri"/>
        </a:defRPr>
      </a:lvl1pPr>
      <a:lvl2pPr marL="457200" marR="0" indent="-228600" algn="l" defTabSz="914400" rtl="0" eaLnBrk="0" fontAlgn="base" latinLnBrk="0" hangingPunct="0">
        <a:lnSpc>
          <a:spcPct val="100000"/>
        </a:lnSpc>
        <a:spcBef>
          <a:spcPts val="600"/>
        </a:spcBef>
        <a:spcAft>
          <a:spcPct val="0"/>
        </a:spcAft>
        <a:buClr>
          <a:srgbClr val="003399"/>
        </a:buClr>
        <a:buSzPct val="75000"/>
        <a:buFont typeface="Wingdings" charset="0"/>
        <a:buChar char="n"/>
        <a:tabLst/>
        <a:defRPr sz="2400" kern="1200">
          <a:solidFill>
            <a:srgbClr val="595959"/>
          </a:solidFill>
          <a:latin typeface="Calibri"/>
          <a:ea typeface="ＭＳ Ｐゴシック" charset="-128"/>
          <a:cs typeface="Calibri"/>
        </a:defRPr>
      </a:lvl2pPr>
      <a:lvl3pPr marL="685800" marR="0" indent="-228600" algn="l" defTabSz="914400" rtl="0" eaLnBrk="0" fontAlgn="base" latinLnBrk="0" hangingPunct="0">
        <a:lnSpc>
          <a:spcPct val="100000"/>
        </a:lnSpc>
        <a:spcBef>
          <a:spcPts val="600"/>
        </a:spcBef>
        <a:spcAft>
          <a:spcPct val="0"/>
        </a:spcAft>
        <a:buClr>
          <a:srgbClr val="72F300"/>
        </a:buClr>
        <a:buSzPct val="75000"/>
        <a:buFont typeface="Wingdings" charset="0"/>
        <a:buChar char="n"/>
        <a:tabLst/>
        <a:defRPr sz="2000" kern="1200">
          <a:solidFill>
            <a:srgbClr val="595959"/>
          </a:solidFill>
          <a:latin typeface="Calibri"/>
          <a:ea typeface="ＭＳ Ｐゴシック" charset="-128"/>
          <a:cs typeface="Calibri"/>
        </a:defRPr>
      </a:lvl3pPr>
      <a:lvl4pPr marL="914400" marR="0" indent="-228600" algn="l" defTabSz="914400" rtl="0" eaLnBrk="0" fontAlgn="base" latinLnBrk="0" hangingPunct="0">
        <a:lnSpc>
          <a:spcPct val="100000"/>
        </a:lnSpc>
        <a:spcBef>
          <a:spcPts val="600"/>
        </a:spcBef>
        <a:spcAft>
          <a:spcPct val="0"/>
        </a:spcAft>
        <a:buClr>
          <a:srgbClr val="0000FF"/>
        </a:buClr>
        <a:buSzPct val="75000"/>
        <a:buFont typeface="Wingdings" charset="0"/>
        <a:buChar char="n"/>
        <a:tabLst/>
        <a:defRPr kern="1200">
          <a:solidFill>
            <a:srgbClr val="595959"/>
          </a:solidFill>
          <a:latin typeface="Calibri"/>
          <a:ea typeface="ＭＳ Ｐゴシック" charset="-128"/>
          <a:cs typeface="Calibri"/>
        </a:defRPr>
      </a:lvl4pPr>
      <a:lvl5pPr marL="914400" indent="914400" algn="l" rtl="0" eaLnBrk="0" fontAlgn="base" hangingPunct="0">
        <a:spcBef>
          <a:spcPts val="600"/>
        </a:spcBef>
        <a:spcAft>
          <a:spcPct val="0"/>
        </a:spcAft>
        <a:buClr>
          <a:srgbClr val="008000"/>
        </a:buClr>
        <a:buSzPct val="75000"/>
        <a:buFont typeface="Wingdings" charset="0"/>
        <a:defRPr kern="1200">
          <a:solidFill>
            <a:srgbClr val="595959"/>
          </a:solidFill>
          <a:latin typeface="Calibri"/>
          <a:ea typeface="ＭＳ Ｐゴシック" charset="-128"/>
          <a:cs typeface="Calibri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3.xml"/><Relationship Id="rId2" Type="http://schemas.openxmlformats.org/officeDocument/2006/relationships/diagramData" Target="../diagrams/data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emf"/><Relationship Id="rId3" Type="http://schemas.openxmlformats.org/officeDocument/2006/relationships/image" Target="../media/image3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emf"/><Relationship Id="rId3" Type="http://schemas.openxmlformats.org/officeDocument/2006/relationships/image" Target="../media/image3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8.png"/><Relationship Id="rId1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8" Type="http://schemas.openxmlformats.org/officeDocument/2006/relationships/image" Target="../media/image16.png"/><Relationship Id="rId9" Type="http://schemas.openxmlformats.org/officeDocument/2006/relationships/image" Target="../media/image8.png"/><Relationship Id="rId10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1857" y="228600"/>
            <a:ext cx="4038600" cy="2108200"/>
          </a:xfrm>
        </p:spPr>
        <p:txBody>
          <a:bodyPr/>
          <a:lstStyle/>
          <a:p>
            <a:r>
              <a:rPr lang="en-US" sz="4400" dirty="0" smtClean="0"/>
              <a:t>IW:LEARN</a:t>
            </a:r>
            <a:br>
              <a:rPr lang="en-US" sz="4400" dirty="0" smtClean="0"/>
            </a:br>
            <a:r>
              <a:rPr lang="en-US" sz="4400" dirty="0" smtClean="0"/>
              <a:t>TDA/SAP Training Course</a:t>
            </a:r>
            <a:endParaRPr lang="en-US" sz="4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Module </a:t>
            </a:r>
            <a:r>
              <a:rPr lang="en-US" dirty="0" smtClean="0"/>
              <a:t>2: Development of the TDA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9500" y="4845326"/>
            <a:ext cx="1714500" cy="2012674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301857" y="2844800"/>
            <a:ext cx="403860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rgbClr val="000000"/>
                </a:solidFill>
                <a:latin typeface="Calibri"/>
                <a:ea typeface="ＭＳ Ｐゴシック" charset="-128"/>
                <a:cs typeface="Calibri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00"/>
                </a:solidFill>
                <a:latin typeface="Calibri" charset="0"/>
                <a:ea typeface="ＭＳ Ｐゴシック" charset="-128"/>
                <a:cs typeface="Calibri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00"/>
                </a:solidFill>
                <a:latin typeface="Calibri" charset="0"/>
                <a:ea typeface="ＭＳ Ｐゴシック" charset="-128"/>
                <a:cs typeface="Calibri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00"/>
                </a:solidFill>
                <a:latin typeface="Calibri" charset="0"/>
                <a:ea typeface="ＭＳ Ｐゴシック" charset="-128"/>
                <a:cs typeface="Calibri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00"/>
                </a:solidFill>
                <a:latin typeface="Calibri" charset="0"/>
                <a:ea typeface="ＭＳ Ｐゴシック" charset="-128"/>
                <a:cs typeface="Calibri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00"/>
                </a:solidFill>
                <a:latin typeface="Calibri" charset="0"/>
                <a:ea typeface="ＭＳ Ｐゴシック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00"/>
                </a:solidFill>
                <a:latin typeface="Calibri" charset="0"/>
                <a:ea typeface="ＭＳ Ｐゴシック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00"/>
                </a:solidFill>
                <a:latin typeface="Calibri" charset="0"/>
                <a:ea typeface="ＭＳ Ｐゴシック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00"/>
                </a:solidFill>
                <a:latin typeface="Calibri" charset="0"/>
                <a:ea typeface="ＭＳ Ｐゴシック" charset="-128"/>
              </a:defRPr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69285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 smtClean="0"/>
              <a:t>Process </a:t>
            </a:r>
            <a:r>
              <a:rPr lang="en-GB" sz="3600" dirty="0"/>
              <a:t>for </a:t>
            </a:r>
            <a:r>
              <a:rPr lang="en-GB" sz="3600" dirty="0" smtClean="0"/>
              <a:t>developing thematic reports</a:t>
            </a:r>
            <a:endParaRPr lang="en-US" sz="3600" dirty="0"/>
          </a:p>
        </p:txBody>
      </p:sp>
      <p:sp>
        <p:nvSpPr>
          <p:cNvPr id="7" name="L-Shape 6"/>
          <p:cNvSpPr/>
          <p:nvPr/>
        </p:nvSpPr>
        <p:spPr>
          <a:xfrm rot="5400000">
            <a:off x="954622" y="2936070"/>
            <a:ext cx="3066467" cy="3558197"/>
          </a:xfrm>
          <a:prstGeom prst="corner">
            <a:avLst>
              <a:gd name="adj1" fmla="val 16120"/>
              <a:gd name="adj2" fmla="val 16110"/>
            </a:avLst>
          </a:prstGeom>
          <a:solidFill>
            <a:srgbClr val="0033FF"/>
          </a:solidFill>
          <a:ln>
            <a:solidFill>
              <a:schemeClr val="bg2"/>
            </a:solidFill>
          </a:ln>
        </p:spPr>
        <p:style>
          <a:lnRef idx="1">
            <a:schemeClr val="accent6">
              <a:hueOff val="0"/>
              <a:satOff val="0"/>
              <a:lumOff val="0"/>
              <a:alphaOff val="0"/>
            </a:schemeClr>
          </a:lnRef>
          <a:fillRef idx="3">
            <a:schemeClr val="accent6">
              <a:hueOff val="0"/>
              <a:satOff val="0"/>
              <a:lumOff val="0"/>
              <a:alphaOff val="0"/>
            </a:schemeClr>
          </a:fillRef>
          <a:effectRef idx="2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8" name="Group 7"/>
          <p:cNvGrpSpPr/>
          <p:nvPr/>
        </p:nvGrpSpPr>
        <p:grpSpPr>
          <a:xfrm>
            <a:off x="1176026" y="3598655"/>
            <a:ext cx="3212360" cy="2815822"/>
            <a:chOff x="382275" y="1327737"/>
            <a:chExt cx="3212360" cy="2815822"/>
          </a:xfrm>
        </p:grpSpPr>
        <p:sp>
          <p:nvSpPr>
            <p:cNvPr id="13" name="Rectangle 12"/>
            <p:cNvSpPr/>
            <p:nvPr/>
          </p:nvSpPr>
          <p:spPr>
            <a:xfrm>
              <a:off x="382275" y="1327737"/>
              <a:ext cx="3212360" cy="281582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" name="Rectangle 13"/>
            <p:cNvSpPr/>
            <p:nvPr/>
          </p:nvSpPr>
          <p:spPr>
            <a:xfrm>
              <a:off x="382275" y="1327737"/>
              <a:ext cx="3212360" cy="281582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2870" tIns="102870" rIns="102870" bIns="102870" numCol="1" spcCol="1270" anchor="t" anchorCtr="0">
              <a:noAutofit/>
            </a:bodyPr>
            <a:lstStyle/>
            <a:p>
              <a:pPr lvl="0" defTabSz="1200150">
                <a:lnSpc>
                  <a:spcPct val="90000"/>
                </a:lnSpc>
                <a:spcAft>
                  <a:spcPct val="35000"/>
                </a:spcAft>
              </a:pPr>
              <a:r>
                <a:rPr lang="en-US" sz="2700" b="1" kern="1200" dirty="0" smtClean="0">
                  <a:solidFill>
                    <a:srgbClr val="0033CC"/>
                  </a:solidFill>
                  <a:latin typeface="Calibri"/>
                  <a:cs typeface="Calibri"/>
                </a:rPr>
                <a:t>Step 1:</a:t>
              </a:r>
              <a:r>
                <a:rPr lang="en-US" sz="2700" kern="1200" dirty="0" smtClean="0">
                  <a:solidFill>
                    <a:srgbClr val="0033CC"/>
                  </a:solidFill>
                  <a:latin typeface="Calibri"/>
                  <a:cs typeface="Calibri"/>
                </a:rPr>
                <a:t> </a:t>
              </a:r>
              <a:r>
                <a:rPr lang="en-US" sz="2700" dirty="0">
                  <a:latin typeface="Calibri"/>
                  <a:cs typeface="Calibri"/>
                </a:rPr>
                <a:t>Identification of the </a:t>
              </a:r>
              <a:r>
                <a:rPr lang="en-US" sz="2700" dirty="0">
                  <a:solidFill>
                    <a:schemeClr val="bg2"/>
                  </a:solidFill>
                  <a:latin typeface="Calibri"/>
                  <a:cs typeface="Calibri"/>
                </a:rPr>
                <a:t>key areas </a:t>
              </a:r>
              <a:r>
                <a:rPr lang="en-US" sz="2700" dirty="0">
                  <a:latin typeface="Calibri"/>
                  <a:cs typeface="Calibri"/>
                </a:rPr>
                <a:t>for reporting and appropriate </a:t>
              </a:r>
              <a:r>
                <a:rPr lang="en-US" sz="2700" dirty="0">
                  <a:solidFill>
                    <a:srgbClr val="0033CC"/>
                  </a:solidFill>
                  <a:latin typeface="Calibri"/>
                  <a:cs typeface="Calibri"/>
                </a:rPr>
                <a:t>national experts </a:t>
              </a:r>
              <a:r>
                <a:rPr lang="en-US" sz="2700" dirty="0">
                  <a:latin typeface="Calibri"/>
                  <a:cs typeface="Calibri"/>
                </a:rPr>
                <a:t>to develop the reports </a:t>
              </a:r>
              <a:endParaRPr lang="en-US" sz="2700" kern="1200" dirty="0">
                <a:latin typeface="Calibri"/>
                <a:cs typeface="Calibri"/>
              </a:endParaRPr>
            </a:p>
          </p:txBody>
        </p:sp>
      </p:grpSp>
      <p:sp>
        <p:nvSpPr>
          <p:cNvPr id="9" name="L-Shape 8"/>
          <p:cNvSpPr/>
          <p:nvPr/>
        </p:nvSpPr>
        <p:spPr>
          <a:xfrm rot="5400000">
            <a:off x="4859713" y="1977722"/>
            <a:ext cx="3095999" cy="3558197"/>
          </a:xfrm>
          <a:prstGeom prst="corner">
            <a:avLst>
              <a:gd name="adj1" fmla="val 16120"/>
              <a:gd name="adj2" fmla="val 16110"/>
            </a:avLst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1">
            <a:schemeClr val="accent6">
              <a:hueOff val="0"/>
              <a:satOff val="0"/>
              <a:lumOff val="0"/>
              <a:alphaOff val="0"/>
            </a:schemeClr>
          </a:lnRef>
          <a:fillRef idx="3">
            <a:schemeClr val="accent6">
              <a:hueOff val="0"/>
              <a:satOff val="0"/>
              <a:lumOff val="0"/>
              <a:alphaOff val="0"/>
            </a:schemeClr>
          </a:fillRef>
          <a:effectRef idx="2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5108582" y="2625540"/>
            <a:ext cx="3212360" cy="2815822"/>
            <a:chOff x="4314831" y="354622"/>
            <a:chExt cx="3212360" cy="2815822"/>
          </a:xfrm>
        </p:grpSpPr>
        <p:sp>
          <p:nvSpPr>
            <p:cNvPr id="11" name="Rectangle 10"/>
            <p:cNvSpPr/>
            <p:nvPr/>
          </p:nvSpPr>
          <p:spPr>
            <a:xfrm>
              <a:off x="4314831" y="354622"/>
              <a:ext cx="3212360" cy="281582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Rectangle 11"/>
            <p:cNvSpPr/>
            <p:nvPr/>
          </p:nvSpPr>
          <p:spPr>
            <a:xfrm>
              <a:off x="4314831" y="354622"/>
              <a:ext cx="3212360" cy="281582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2870" tIns="102870" rIns="102870" bIns="102870" numCol="1" spcCol="1270" anchor="t" anchorCtr="0">
              <a:noAutofit/>
            </a:bodyPr>
            <a:lstStyle/>
            <a:p>
              <a:pPr lvl="0" defTabSz="1200150">
                <a:lnSpc>
                  <a:spcPct val="90000"/>
                </a:lnSpc>
                <a:spcAft>
                  <a:spcPct val="35000"/>
                </a:spcAft>
              </a:pPr>
              <a:r>
                <a:rPr lang="en-US" sz="2700" b="1" kern="1200" dirty="0" smtClean="0">
                  <a:solidFill>
                    <a:srgbClr val="0033CC"/>
                  </a:solidFill>
                  <a:latin typeface="Calibri"/>
                  <a:cs typeface="Calibri"/>
                </a:rPr>
                <a:t>Step 2:</a:t>
              </a:r>
              <a:r>
                <a:rPr lang="en-US" sz="2700" kern="1200" dirty="0" smtClean="0">
                  <a:solidFill>
                    <a:srgbClr val="0033CC"/>
                  </a:solidFill>
                  <a:latin typeface="Calibri"/>
                  <a:cs typeface="Calibri"/>
                </a:rPr>
                <a:t> </a:t>
              </a:r>
              <a:r>
                <a:rPr lang="en-US" sz="2700" dirty="0">
                  <a:latin typeface="Calibri"/>
                  <a:cs typeface="Calibri"/>
                </a:rPr>
                <a:t>Report development and review </a:t>
              </a:r>
              <a:endParaRPr lang="en-US" sz="2700" kern="1200" dirty="0">
                <a:latin typeface="Calibri"/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223804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Step 1: </a:t>
            </a:r>
            <a:r>
              <a:rPr lang="en-GB" sz="3600" dirty="0"/>
              <a:t>Identification of </a:t>
            </a:r>
            <a:r>
              <a:rPr lang="en-GB" sz="3600" dirty="0" smtClean="0"/>
              <a:t>key </a:t>
            </a:r>
            <a:r>
              <a:rPr lang="en-GB" sz="3600" dirty="0"/>
              <a:t>areas </a:t>
            </a:r>
            <a:r>
              <a:rPr lang="en-GB" sz="3600" dirty="0" smtClean="0"/>
              <a:t>and national experts</a:t>
            </a:r>
            <a:endParaRPr lang="en-GB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0075" y="2298701"/>
            <a:ext cx="7556500" cy="3238500"/>
          </a:xfrm>
        </p:spPr>
        <p:txBody>
          <a:bodyPr/>
          <a:lstStyle/>
          <a:p>
            <a:r>
              <a:rPr lang="en-GB" dirty="0"/>
              <a:t>The Project Manager and TDA Development Team will need to identify the key areas for reporting, based on the prioritised transboundary </a:t>
            </a:r>
            <a:r>
              <a:rPr lang="en-GB" dirty="0" smtClean="0"/>
              <a:t>problems, their impacts and causes</a:t>
            </a:r>
          </a:p>
          <a:p>
            <a:r>
              <a:rPr lang="en-GB" dirty="0" smtClean="0"/>
              <a:t>In addition, they will also need to identify suitable candidates to develop each report.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296013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Step 1: </a:t>
            </a:r>
            <a:r>
              <a:rPr lang="en-GB" sz="3600" dirty="0"/>
              <a:t>Identification of </a:t>
            </a:r>
            <a:r>
              <a:rPr lang="en-GB" sz="3600" dirty="0" smtClean="0"/>
              <a:t>key </a:t>
            </a:r>
            <a:r>
              <a:rPr lang="en-GB" sz="3600" dirty="0"/>
              <a:t>areas </a:t>
            </a:r>
            <a:r>
              <a:rPr lang="en-GB" sz="3600" dirty="0" smtClean="0"/>
              <a:t>and national experts</a:t>
            </a:r>
            <a:endParaRPr lang="en-GB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0075" y="2209801"/>
            <a:ext cx="7556500" cy="3238500"/>
          </a:xfrm>
        </p:spPr>
        <p:txBody>
          <a:bodyPr/>
          <a:lstStyle/>
          <a:p>
            <a:r>
              <a:rPr lang="en-GB" dirty="0" smtClean="0"/>
              <a:t>Candidates could be members of the Development Team or recommended by the Development Team</a:t>
            </a:r>
          </a:p>
          <a:p>
            <a:r>
              <a:rPr lang="en-GB" dirty="0" smtClean="0">
                <a:solidFill>
                  <a:srgbClr val="0033CC"/>
                </a:solidFill>
              </a:rPr>
              <a:t>Terms of Reference (ToR) </a:t>
            </a:r>
            <a:r>
              <a:rPr lang="en-GB" dirty="0" smtClean="0"/>
              <a:t>for each Report will need to de developed and it is recommended that each ToR and report use a similar structure.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788439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/>
              <a:t>Step 2: Report development and </a:t>
            </a:r>
            <a:r>
              <a:rPr lang="en-GB" sz="3600" dirty="0" smtClean="0"/>
              <a:t>review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8475" y="1981200"/>
            <a:ext cx="7556500" cy="4635500"/>
          </a:xfrm>
        </p:spPr>
        <p:txBody>
          <a:bodyPr/>
          <a:lstStyle/>
          <a:p>
            <a:r>
              <a:rPr lang="en-GB" dirty="0" smtClean="0"/>
              <a:t>Based on ToR content list</a:t>
            </a:r>
          </a:p>
          <a:p>
            <a:r>
              <a:rPr lang="en-GB" dirty="0" smtClean="0"/>
              <a:t>Regular reporting </a:t>
            </a:r>
            <a:r>
              <a:rPr lang="en-GB" dirty="0"/>
              <a:t>back during the report development </a:t>
            </a:r>
            <a:r>
              <a:rPr lang="en-GB" dirty="0" smtClean="0"/>
              <a:t>phase</a:t>
            </a:r>
          </a:p>
          <a:p>
            <a:r>
              <a:rPr lang="en-GB" dirty="0" smtClean="0"/>
              <a:t>Meeting or workshop to </a:t>
            </a:r>
            <a:r>
              <a:rPr lang="en-GB" dirty="0"/>
              <a:t>enable the TDA development team to:</a:t>
            </a:r>
          </a:p>
          <a:p>
            <a:pPr lvl="1"/>
            <a:r>
              <a:rPr lang="en-GB" dirty="0" smtClean="0"/>
              <a:t>Review </a:t>
            </a:r>
            <a:r>
              <a:rPr lang="en-GB" dirty="0"/>
              <a:t>and comment on the draft thematic </a:t>
            </a:r>
            <a:r>
              <a:rPr lang="en-GB" dirty="0" smtClean="0"/>
              <a:t>reports</a:t>
            </a:r>
            <a:endParaRPr lang="en-GB" dirty="0"/>
          </a:p>
          <a:p>
            <a:pPr lvl="1"/>
            <a:r>
              <a:rPr lang="en-GB" dirty="0"/>
              <a:t>Make suggestions for improvement</a:t>
            </a:r>
          </a:p>
          <a:p>
            <a:pPr lvl="1"/>
            <a:r>
              <a:rPr lang="en-GB" dirty="0"/>
              <a:t>Accept the reports as concrete inputs to the next phase of the TDA development, if appropriate.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24253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415353" y="298450"/>
            <a:ext cx="2639141" cy="6261100"/>
            <a:chOff x="1015" y="0"/>
            <a:chExt cx="2639141" cy="6261100"/>
          </a:xfrm>
        </p:grpSpPr>
        <p:sp>
          <p:nvSpPr>
            <p:cNvPr id="70" name="Rounded Rectangle 69"/>
            <p:cNvSpPr/>
            <p:nvPr/>
          </p:nvSpPr>
          <p:spPr>
            <a:xfrm>
              <a:off x="1015" y="0"/>
              <a:ext cx="2639141" cy="6261100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tint val="4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4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1" name="Rounded Rectangle 4"/>
            <p:cNvSpPr/>
            <p:nvPr/>
          </p:nvSpPr>
          <p:spPr>
            <a:xfrm>
              <a:off x="1015" y="0"/>
              <a:ext cx="2639141" cy="187833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400" b="1" kern="1200" dirty="0">
                <a:solidFill>
                  <a:schemeClr val="tx1"/>
                </a:solidFill>
                <a:latin typeface="Calibri"/>
                <a:cs typeface="Calibri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3252429" y="298450"/>
            <a:ext cx="2639141" cy="6261100"/>
            <a:chOff x="2838091" y="0"/>
            <a:chExt cx="2639141" cy="6261100"/>
          </a:xfrm>
        </p:grpSpPr>
        <p:sp>
          <p:nvSpPr>
            <p:cNvPr id="54" name="Rounded Rectangle 53"/>
            <p:cNvSpPr/>
            <p:nvPr/>
          </p:nvSpPr>
          <p:spPr>
            <a:xfrm>
              <a:off x="2838091" y="0"/>
              <a:ext cx="2639141" cy="6261100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tint val="4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4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5" name="Rounded Rectangle 20"/>
            <p:cNvSpPr/>
            <p:nvPr/>
          </p:nvSpPr>
          <p:spPr>
            <a:xfrm>
              <a:off x="2838091" y="0"/>
              <a:ext cx="2639141" cy="187833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400" kern="1200" dirty="0">
                <a:latin typeface="Calibri"/>
                <a:cs typeface="Calibri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6089506" y="298450"/>
            <a:ext cx="2639141" cy="6261100"/>
            <a:chOff x="5675168" y="0"/>
            <a:chExt cx="2639141" cy="6261100"/>
          </a:xfrm>
        </p:grpSpPr>
        <p:sp>
          <p:nvSpPr>
            <p:cNvPr id="40" name="Rounded Rectangle 39"/>
            <p:cNvSpPr/>
            <p:nvPr/>
          </p:nvSpPr>
          <p:spPr>
            <a:xfrm>
              <a:off x="5675168" y="0"/>
              <a:ext cx="2639141" cy="6261100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tint val="4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4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1" name="Rounded Rectangle 34"/>
            <p:cNvSpPr/>
            <p:nvPr/>
          </p:nvSpPr>
          <p:spPr>
            <a:xfrm>
              <a:off x="5675168" y="0"/>
              <a:ext cx="2639141" cy="187833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400" kern="1200" dirty="0">
                <a:latin typeface="Calibri"/>
                <a:cs typeface="Calibri"/>
              </a:endParaRPr>
            </a:p>
          </p:txBody>
        </p:sp>
      </p:grpSp>
      <p:sp>
        <p:nvSpPr>
          <p:cNvPr id="5" name="Title 1"/>
          <p:cNvSpPr txBox="1">
            <a:spLocks/>
          </p:cNvSpPr>
          <p:nvPr/>
        </p:nvSpPr>
        <p:spPr bwMode="auto">
          <a:xfrm>
            <a:off x="0" y="101600"/>
            <a:ext cx="9144000" cy="1625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000000"/>
                </a:solidFill>
                <a:latin typeface="Calibri"/>
                <a:ea typeface="ＭＳ Ｐゴシック" charset="-128"/>
                <a:cs typeface="Calibri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00"/>
                </a:solidFill>
                <a:latin typeface="Calibri" charset="0"/>
                <a:ea typeface="ＭＳ Ｐゴシック" charset="-128"/>
                <a:cs typeface="Calibri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00"/>
                </a:solidFill>
                <a:latin typeface="Calibri" charset="0"/>
                <a:ea typeface="ＭＳ Ｐゴシック" charset="-128"/>
                <a:cs typeface="Calibri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00"/>
                </a:solidFill>
                <a:latin typeface="Calibri" charset="0"/>
                <a:ea typeface="ＭＳ Ｐゴシック" charset="-128"/>
                <a:cs typeface="Calibri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00"/>
                </a:solidFill>
                <a:latin typeface="Calibri" charset="0"/>
                <a:ea typeface="ＭＳ Ｐゴシック" charset="-128"/>
                <a:cs typeface="Calibri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00"/>
                </a:solidFill>
                <a:latin typeface="Calibri" charset="0"/>
                <a:ea typeface="ＭＳ Ｐゴシック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00"/>
                </a:solidFill>
                <a:latin typeface="Calibri" charset="0"/>
                <a:ea typeface="ＭＳ Ｐゴシック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00"/>
                </a:solidFill>
                <a:latin typeface="Calibri" charset="0"/>
                <a:ea typeface="ＭＳ Ｐゴシック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00"/>
                </a:solidFill>
                <a:latin typeface="Calibri" charset="0"/>
                <a:ea typeface="ＭＳ Ｐゴシック" charset="-128"/>
              </a:defRPr>
            </a:lvl9pPr>
          </a:lstStyle>
          <a:p>
            <a:r>
              <a:rPr lang="en-US" smtClean="0"/>
              <a:t> 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alphaModFix amt="51000"/>
          </a:blip>
          <a:stretch>
            <a:fillRect/>
          </a:stretch>
        </p:blipFill>
        <p:spPr>
          <a:xfrm>
            <a:off x="635000" y="438150"/>
            <a:ext cx="2209800" cy="1657350"/>
          </a:xfrm>
          <a:prstGeom prst="rect">
            <a:avLst/>
          </a:prstGeom>
        </p:spPr>
      </p:pic>
      <p:pic>
        <p:nvPicPr>
          <p:cNvPr id="7" name="Picture 6"/>
          <p:cNvPicPr>
            <a:picLocks/>
          </p:cNvPicPr>
          <p:nvPr/>
        </p:nvPicPr>
        <p:blipFill>
          <a:blip r:embed="rId3">
            <a:alphaModFix amt="54000"/>
          </a:blip>
          <a:stretch>
            <a:fillRect/>
          </a:stretch>
        </p:blipFill>
        <p:spPr>
          <a:xfrm>
            <a:off x="3454400" y="431800"/>
            <a:ext cx="2232000" cy="1656000"/>
          </a:xfrm>
          <a:prstGeom prst="rect">
            <a:avLst/>
          </a:prstGeom>
        </p:spPr>
      </p:pic>
      <p:pic>
        <p:nvPicPr>
          <p:cNvPr id="8" name="Picture 7"/>
          <p:cNvPicPr>
            <a:picLocks/>
          </p:cNvPicPr>
          <p:nvPr/>
        </p:nvPicPr>
        <p:blipFill>
          <a:blip r:embed="rId4">
            <a:alphaModFix amt="55000"/>
          </a:blip>
          <a:stretch>
            <a:fillRect/>
          </a:stretch>
        </p:blipFill>
        <p:spPr>
          <a:xfrm>
            <a:off x="6324600" y="457200"/>
            <a:ext cx="2232000" cy="1656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47700" y="990600"/>
            <a:ext cx="2171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>
                <a:latin typeface="Calibri"/>
                <a:cs typeface="Calibri"/>
              </a:rPr>
              <a:t>Black Sea </a:t>
            </a:r>
            <a:r>
              <a:rPr lang="en-US" sz="2400" b="1" dirty="0" smtClean="0">
                <a:latin typeface="Calibri"/>
                <a:cs typeface="Calibri"/>
              </a:rPr>
              <a:t>TDA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350000" y="990600"/>
            <a:ext cx="2171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smtClean="0">
                <a:latin typeface="Calibri"/>
                <a:cs typeface="Calibri"/>
              </a:rPr>
              <a:t>Yellow Sea TDA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467100" y="901700"/>
            <a:ext cx="21717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smtClean="0">
                <a:latin typeface="Calibri"/>
                <a:cs typeface="Calibri"/>
              </a:rPr>
              <a:t>Orange </a:t>
            </a:r>
            <a:r>
              <a:rPr lang="en-US" sz="2400" b="1" dirty="0" err="1" smtClean="0">
                <a:latin typeface="Calibri"/>
                <a:cs typeface="Calibri"/>
              </a:rPr>
              <a:t>Senqu</a:t>
            </a:r>
            <a:r>
              <a:rPr lang="en-US" sz="2400" b="1" dirty="0" smtClean="0">
                <a:latin typeface="Calibri"/>
                <a:cs typeface="Calibri"/>
              </a:rPr>
              <a:t> TDA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679267" y="2180601"/>
            <a:ext cx="2111312" cy="512688"/>
            <a:chOff x="264929" y="1882151"/>
            <a:chExt cx="2111312" cy="512688"/>
          </a:xfrm>
        </p:grpSpPr>
        <p:sp>
          <p:nvSpPr>
            <p:cNvPr id="68" name="Rounded Rectangle 67"/>
            <p:cNvSpPr/>
            <p:nvPr/>
          </p:nvSpPr>
          <p:spPr>
            <a:xfrm>
              <a:off x="264929" y="1882151"/>
              <a:ext cx="2111312" cy="512688"/>
            </a:xfrm>
            <a:prstGeom prst="roundRect">
              <a:avLst>
                <a:gd name="adj" fmla="val 10000"/>
              </a:avLst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9" name="Rounded Rectangle 6"/>
            <p:cNvSpPr/>
            <p:nvPr/>
          </p:nvSpPr>
          <p:spPr>
            <a:xfrm>
              <a:off x="279945" y="1897167"/>
              <a:ext cx="2081280" cy="48265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5560" tIns="26670" rIns="35560" bIns="2667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1400" b="1" kern="1200" dirty="0" smtClean="0">
                  <a:solidFill>
                    <a:schemeClr val="tx1"/>
                  </a:solidFill>
                  <a:latin typeface="Calibri"/>
                  <a:cs typeface="Calibri"/>
                </a:rPr>
                <a:t>Thematic report on fisheries</a:t>
              </a:r>
              <a:endParaRPr lang="en-US" sz="1400" b="1" kern="1200" dirty="0">
                <a:solidFill>
                  <a:schemeClr val="tx1"/>
                </a:solidFill>
                <a:latin typeface="Calibri"/>
                <a:cs typeface="Calibri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79267" y="2772165"/>
            <a:ext cx="2111312" cy="512688"/>
            <a:chOff x="264929" y="2473715"/>
            <a:chExt cx="2111312" cy="512688"/>
          </a:xfrm>
        </p:grpSpPr>
        <p:sp>
          <p:nvSpPr>
            <p:cNvPr id="66" name="Rounded Rectangle 65"/>
            <p:cNvSpPr/>
            <p:nvPr/>
          </p:nvSpPr>
          <p:spPr>
            <a:xfrm>
              <a:off x="264929" y="2473715"/>
              <a:ext cx="2111312" cy="512688"/>
            </a:xfrm>
            <a:prstGeom prst="roundRect">
              <a:avLst>
                <a:gd name="adj" fmla="val 10000"/>
              </a:avLst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4">
                <a:hueOff val="-4"/>
                <a:satOff val="-2500"/>
                <a:lumOff val="-125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7" name="Rounded Rectangle 8"/>
            <p:cNvSpPr/>
            <p:nvPr/>
          </p:nvSpPr>
          <p:spPr>
            <a:xfrm>
              <a:off x="279945" y="2488731"/>
              <a:ext cx="2081280" cy="48265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5560" tIns="26670" rIns="35560" bIns="2667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1400" b="1" kern="1200" dirty="0" smtClean="0">
                  <a:solidFill>
                    <a:schemeClr val="tx1"/>
                  </a:solidFill>
                  <a:latin typeface="Calibri"/>
                  <a:cs typeface="Calibri"/>
                </a:rPr>
                <a:t>Thematic report on biodiversity</a:t>
              </a:r>
              <a:endParaRPr lang="en-GB" sz="1400" b="1" kern="1200" dirty="0">
                <a:solidFill>
                  <a:schemeClr val="tx1"/>
                </a:solidFill>
                <a:latin typeface="Calibri"/>
                <a:cs typeface="Calibri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679267" y="3363729"/>
            <a:ext cx="2111312" cy="512688"/>
            <a:chOff x="264929" y="3065279"/>
            <a:chExt cx="2111312" cy="512688"/>
          </a:xfrm>
        </p:grpSpPr>
        <p:sp>
          <p:nvSpPr>
            <p:cNvPr id="64" name="Rounded Rectangle 63"/>
            <p:cNvSpPr/>
            <p:nvPr/>
          </p:nvSpPr>
          <p:spPr>
            <a:xfrm>
              <a:off x="264929" y="3065279"/>
              <a:ext cx="2111312" cy="512688"/>
            </a:xfrm>
            <a:prstGeom prst="roundRect">
              <a:avLst>
                <a:gd name="adj" fmla="val 10000"/>
              </a:avLst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4">
                <a:hueOff val="-8"/>
                <a:satOff val="-5000"/>
                <a:lumOff val="-250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5" name="Rounded Rectangle 10"/>
            <p:cNvSpPr/>
            <p:nvPr/>
          </p:nvSpPr>
          <p:spPr>
            <a:xfrm>
              <a:off x="279945" y="3080295"/>
              <a:ext cx="2081280" cy="48265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5560" tIns="26670" rIns="35560" bIns="2667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1400" b="1" kern="1200" dirty="0" smtClean="0">
                  <a:solidFill>
                    <a:schemeClr val="tx1"/>
                  </a:solidFill>
                  <a:latin typeface="Calibri"/>
                  <a:cs typeface="Calibri"/>
                </a:rPr>
                <a:t>Thematic report on pollution loads</a:t>
              </a:r>
              <a:endParaRPr lang="en-GB" sz="1400" b="1" kern="1200" dirty="0">
                <a:solidFill>
                  <a:schemeClr val="tx1"/>
                </a:solidFill>
                <a:latin typeface="Calibri"/>
                <a:cs typeface="Calibri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679267" y="3955293"/>
            <a:ext cx="2111312" cy="512688"/>
            <a:chOff x="264929" y="3656843"/>
            <a:chExt cx="2111312" cy="512688"/>
          </a:xfrm>
        </p:grpSpPr>
        <p:sp>
          <p:nvSpPr>
            <p:cNvPr id="62" name="Rounded Rectangle 61"/>
            <p:cNvSpPr/>
            <p:nvPr/>
          </p:nvSpPr>
          <p:spPr>
            <a:xfrm>
              <a:off x="264929" y="3656843"/>
              <a:ext cx="2111312" cy="512688"/>
            </a:xfrm>
            <a:prstGeom prst="roundRect">
              <a:avLst>
                <a:gd name="adj" fmla="val 10000"/>
              </a:avLst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4">
                <a:hueOff val="-12"/>
                <a:satOff val="-7499"/>
                <a:lumOff val="-375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3" name="Rounded Rectangle 12"/>
            <p:cNvSpPr/>
            <p:nvPr/>
          </p:nvSpPr>
          <p:spPr>
            <a:xfrm>
              <a:off x="279945" y="3671859"/>
              <a:ext cx="2081280" cy="48265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5560" tIns="26670" rIns="35560" bIns="2667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1400" b="1" kern="1200" dirty="0" smtClean="0">
                  <a:solidFill>
                    <a:schemeClr val="tx1"/>
                  </a:solidFill>
                  <a:latin typeface="Calibri"/>
                  <a:cs typeface="Calibri"/>
                </a:rPr>
                <a:t>Thematic report on pollution assessment  </a:t>
              </a:r>
              <a:endParaRPr lang="en-GB" sz="1400" b="1" kern="1200" dirty="0">
                <a:solidFill>
                  <a:schemeClr val="tx1"/>
                </a:solidFill>
                <a:latin typeface="Calibri"/>
                <a:cs typeface="Calibri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679267" y="4546857"/>
            <a:ext cx="2111312" cy="512688"/>
            <a:chOff x="264929" y="4248407"/>
            <a:chExt cx="2111312" cy="512688"/>
          </a:xfrm>
        </p:grpSpPr>
        <p:sp>
          <p:nvSpPr>
            <p:cNvPr id="60" name="Rounded Rectangle 59"/>
            <p:cNvSpPr/>
            <p:nvPr/>
          </p:nvSpPr>
          <p:spPr>
            <a:xfrm>
              <a:off x="264929" y="4248407"/>
              <a:ext cx="2111312" cy="512688"/>
            </a:xfrm>
            <a:prstGeom prst="roundRect">
              <a:avLst>
                <a:gd name="adj" fmla="val 10000"/>
              </a:avLst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4">
                <a:hueOff val="-16"/>
                <a:satOff val="-9999"/>
                <a:lumOff val="-500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1" name="Rounded Rectangle 14"/>
            <p:cNvSpPr/>
            <p:nvPr/>
          </p:nvSpPr>
          <p:spPr>
            <a:xfrm>
              <a:off x="279945" y="4263423"/>
              <a:ext cx="2081280" cy="48265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5560" tIns="26670" rIns="35560" bIns="2667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1400" b="1" kern="1200" dirty="0" smtClean="0">
                  <a:solidFill>
                    <a:schemeClr val="tx1"/>
                  </a:solidFill>
                  <a:latin typeface="Calibri"/>
                  <a:cs typeface="Calibri"/>
                </a:rPr>
                <a:t>Stakeholder analysis report</a:t>
              </a:r>
              <a:endParaRPr lang="en-GB" sz="1400" b="1" kern="1200" dirty="0">
                <a:solidFill>
                  <a:schemeClr val="tx1"/>
                </a:solidFill>
                <a:latin typeface="Calibri"/>
                <a:cs typeface="Calibri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679267" y="5138420"/>
            <a:ext cx="2111312" cy="512688"/>
            <a:chOff x="264929" y="4839970"/>
            <a:chExt cx="2111312" cy="512688"/>
          </a:xfrm>
        </p:grpSpPr>
        <p:sp>
          <p:nvSpPr>
            <p:cNvPr id="58" name="Rounded Rectangle 57"/>
            <p:cNvSpPr/>
            <p:nvPr/>
          </p:nvSpPr>
          <p:spPr>
            <a:xfrm>
              <a:off x="264929" y="4839970"/>
              <a:ext cx="2111312" cy="512688"/>
            </a:xfrm>
            <a:prstGeom prst="roundRect">
              <a:avLst>
                <a:gd name="adj" fmla="val 10000"/>
              </a:avLst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4">
                <a:hueOff val="-21"/>
                <a:satOff val="-12499"/>
                <a:lumOff val="-625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9" name="Rounded Rectangle 16"/>
            <p:cNvSpPr/>
            <p:nvPr/>
          </p:nvSpPr>
          <p:spPr>
            <a:xfrm>
              <a:off x="279945" y="4854986"/>
              <a:ext cx="2081280" cy="48265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5560" tIns="26670" rIns="35560" bIns="2667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1400" b="1" kern="1200" smtClean="0">
                  <a:solidFill>
                    <a:schemeClr val="tx1"/>
                  </a:solidFill>
                  <a:latin typeface="Calibri"/>
                  <a:cs typeface="Calibri"/>
                </a:rPr>
                <a:t>Causal Chain analysis report</a:t>
              </a:r>
              <a:endParaRPr lang="en-GB" sz="1400" b="1" kern="1200">
                <a:solidFill>
                  <a:schemeClr val="tx1"/>
                </a:solidFill>
                <a:latin typeface="Calibri"/>
                <a:cs typeface="Calibri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679267" y="5729984"/>
            <a:ext cx="2111312" cy="512688"/>
            <a:chOff x="264929" y="5431534"/>
            <a:chExt cx="2111312" cy="512688"/>
          </a:xfrm>
        </p:grpSpPr>
        <p:sp>
          <p:nvSpPr>
            <p:cNvPr id="56" name="Rounded Rectangle 55"/>
            <p:cNvSpPr/>
            <p:nvPr/>
          </p:nvSpPr>
          <p:spPr>
            <a:xfrm>
              <a:off x="264929" y="5431534"/>
              <a:ext cx="2111312" cy="512688"/>
            </a:xfrm>
            <a:prstGeom prst="roundRect">
              <a:avLst>
                <a:gd name="adj" fmla="val 10000"/>
              </a:avLst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4">
                <a:hueOff val="-25"/>
                <a:satOff val="-14999"/>
                <a:lumOff val="-750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7" name="Rounded Rectangle 18"/>
            <p:cNvSpPr/>
            <p:nvPr/>
          </p:nvSpPr>
          <p:spPr>
            <a:xfrm>
              <a:off x="279945" y="5446550"/>
              <a:ext cx="2081280" cy="48265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5560" tIns="26670" rIns="35560" bIns="2667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1400" b="1" kern="1200" dirty="0" smtClean="0">
                  <a:solidFill>
                    <a:schemeClr val="tx1"/>
                  </a:solidFill>
                  <a:latin typeface="Calibri"/>
                  <a:cs typeface="Calibri"/>
                </a:rPr>
                <a:t>Governance analysis report</a:t>
              </a:r>
              <a:endParaRPr lang="en-GB" sz="1400" b="1" kern="1200" dirty="0">
                <a:solidFill>
                  <a:schemeClr val="tx1"/>
                </a:solidFill>
                <a:latin typeface="Calibri"/>
                <a:cs typeface="Calibri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3516344" y="2178605"/>
            <a:ext cx="2111312" cy="426247"/>
            <a:chOff x="3102006" y="1880155"/>
            <a:chExt cx="2111312" cy="426247"/>
          </a:xfrm>
        </p:grpSpPr>
        <p:sp>
          <p:nvSpPr>
            <p:cNvPr id="52" name="Rounded Rectangle 51"/>
            <p:cNvSpPr/>
            <p:nvPr/>
          </p:nvSpPr>
          <p:spPr>
            <a:xfrm>
              <a:off x="3102006" y="1880155"/>
              <a:ext cx="2111312" cy="426247"/>
            </a:xfrm>
            <a:prstGeom prst="roundRect">
              <a:avLst>
                <a:gd name="adj" fmla="val 10000"/>
              </a:avLst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4">
                <a:hueOff val="-29"/>
                <a:satOff val="-17499"/>
                <a:lumOff val="-875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3" name="Rounded Rectangle 22"/>
            <p:cNvSpPr/>
            <p:nvPr/>
          </p:nvSpPr>
          <p:spPr>
            <a:xfrm>
              <a:off x="3114490" y="1892639"/>
              <a:ext cx="2086344" cy="40127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5560" tIns="26670" rIns="35560" bIns="2667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1400" b="1" kern="1200" dirty="0" smtClean="0">
                  <a:solidFill>
                    <a:srgbClr val="000000"/>
                  </a:solidFill>
                  <a:latin typeface="Calibri"/>
                  <a:cs typeface="Calibri"/>
                </a:rPr>
                <a:t>Socio-economic situation </a:t>
              </a:r>
              <a:endParaRPr lang="en-US" sz="1400" b="1" kern="1200" dirty="0">
                <a:solidFill>
                  <a:srgbClr val="000000"/>
                </a:solidFill>
                <a:latin typeface="Calibri"/>
                <a:cs typeface="Calibri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3516344" y="2670428"/>
            <a:ext cx="2111312" cy="569572"/>
            <a:chOff x="3102006" y="2371978"/>
            <a:chExt cx="2111312" cy="569572"/>
          </a:xfrm>
        </p:grpSpPr>
        <p:sp>
          <p:nvSpPr>
            <p:cNvPr id="50" name="Rounded Rectangle 49"/>
            <p:cNvSpPr/>
            <p:nvPr/>
          </p:nvSpPr>
          <p:spPr>
            <a:xfrm>
              <a:off x="3102006" y="2371978"/>
              <a:ext cx="2111312" cy="569572"/>
            </a:xfrm>
            <a:prstGeom prst="roundRect">
              <a:avLst>
                <a:gd name="adj" fmla="val 10000"/>
              </a:avLst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4">
                <a:hueOff val="-33"/>
                <a:satOff val="-19998"/>
                <a:lumOff val="-10001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1" name="Rounded Rectangle 24"/>
            <p:cNvSpPr/>
            <p:nvPr/>
          </p:nvSpPr>
          <p:spPr>
            <a:xfrm>
              <a:off x="3118688" y="2388660"/>
              <a:ext cx="2077948" cy="53620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5560" tIns="26670" rIns="35560" bIns="2667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1400" b="1" kern="1200" dirty="0" smtClean="0">
                  <a:solidFill>
                    <a:srgbClr val="000000"/>
                  </a:solidFill>
                  <a:latin typeface="Calibri"/>
                  <a:cs typeface="Calibri"/>
                </a:rPr>
                <a:t>Legal and institutional framework</a:t>
              </a:r>
              <a:endParaRPr lang="en-GB" sz="1400" b="1" kern="1200" dirty="0">
                <a:solidFill>
                  <a:srgbClr val="000000"/>
                </a:solidFill>
                <a:latin typeface="Calibri"/>
                <a:cs typeface="Calibri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3516344" y="3305577"/>
            <a:ext cx="2111312" cy="955871"/>
            <a:chOff x="3102006" y="3007127"/>
            <a:chExt cx="2111312" cy="955871"/>
          </a:xfrm>
        </p:grpSpPr>
        <p:sp>
          <p:nvSpPr>
            <p:cNvPr id="48" name="Rounded Rectangle 47"/>
            <p:cNvSpPr/>
            <p:nvPr/>
          </p:nvSpPr>
          <p:spPr>
            <a:xfrm>
              <a:off x="3102006" y="3007127"/>
              <a:ext cx="2111312" cy="955871"/>
            </a:xfrm>
            <a:prstGeom prst="roundRect">
              <a:avLst>
                <a:gd name="adj" fmla="val 10000"/>
              </a:avLst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4">
                <a:hueOff val="-37"/>
                <a:satOff val="-22498"/>
                <a:lumOff val="-11251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9" name="Rounded Rectangle 26"/>
            <p:cNvSpPr/>
            <p:nvPr/>
          </p:nvSpPr>
          <p:spPr>
            <a:xfrm>
              <a:off x="3130003" y="3035124"/>
              <a:ext cx="2055318" cy="89987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5560" tIns="26670" rIns="35560" bIns="2667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1400" b="1" kern="1200" dirty="0" smtClean="0">
                  <a:solidFill>
                    <a:srgbClr val="000000"/>
                  </a:solidFill>
                  <a:latin typeface="Calibri"/>
                  <a:cs typeface="Calibri"/>
                </a:rPr>
                <a:t>Change of climate and evaluation of environmental vulnerability</a:t>
              </a:r>
              <a:endParaRPr lang="en-GB" sz="1400" b="1" kern="1200" dirty="0">
                <a:solidFill>
                  <a:srgbClr val="000000"/>
                </a:solidFill>
                <a:latin typeface="Calibri"/>
                <a:cs typeface="Calibri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3516344" y="4327026"/>
            <a:ext cx="2111312" cy="496761"/>
            <a:chOff x="3102006" y="4028576"/>
            <a:chExt cx="2111312" cy="496761"/>
          </a:xfrm>
        </p:grpSpPr>
        <p:sp>
          <p:nvSpPr>
            <p:cNvPr id="46" name="Rounded Rectangle 45"/>
            <p:cNvSpPr/>
            <p:nvPr/>
          </p:nvSpPr>
          <p:spPr>
            <a:xfrm>
              <a:off x="3102006" y="4028576"/>
              <a:ext cx="2111312" cy="496761"/>
            </a:xfrm>
            <a:prstGeom prst="roundRect">
              <a:avLst>
                <a:gd name="adj" fmla="val 10000"/>
              </a:avLst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4">
                <a:hueOff val="-41"/>
                <a:satOff val="-24998"/>
                <a:lumOff val="-12501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7" name="Rounded Rectangle 28"/>
            <p:cNvSpPr/>
            <p:nvPr/>
          </p:nvSpPr>
          <p:spPr>
            <a:xfrm>
              <a:off x="3116556" y="4043126"/>
              <a:ext cx="2082212" cy="46766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5560" tIns="26670" rIns="35560" bIns="2667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1400" b="1" kern="1200" dirty="0" smtClean="0">
                  <a:solidFill>
                    <a:srgbClr val="000000"/>
                  </a:solidFill>
                  <a:latin typeface="Calibri"/>
                  <a:cs typeface="Calibri"/>
                </a:rPr>
                <a:t>Biodiversity and ecosystems </a:t>
              </a:r>
              <a:endParaRPr lang="en-GB" sz="1400" b="1" kern="1200" dirty="0">
                <a:solidFill>
                  <a:srgbClr val="000000"/>
                </a:solidFill>
                <a:latin typeface="Calibri"/>
                <a:cs typeface="Calibri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3516344" y="4889363"/>
            <a:ext cx="2111312" cy="863482"/>
            <a:chOff x="3102006" y="4590913"/>
            <a:chExt cx="2111312" cy="863482"/>
          </a:xfrm>
        </p:grpSpPr>
        <p:sp>
          <p:nvSpPr>
            <p:cNvPr id="44" name="Rounded Rectangle 43"/>
            <p:cNvSpPr/>
            <p:nvPr/>
          </p:nvSpPr>
          <p:spPr>
            <a:xfrm>
              <a:off x="3102006" y="4590913"/>
              <a:ext cx="2111312" cy="863482"/>
            </a:xfrm>
            <a:prstGeom prst="roundRect">
              <a:avLst>
                <a:gd name="adj" fmla="val 10000"/>
              </a:avLst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4">
                <a:hueOff val="-45"/>
                <a:satOff val="-27498"/>
                <a:lumOff val="-13751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5" name="Rounded Rectangle 30"/>
            <p:cNvSpPr/>
            <p:nvPr/>
          </p:nvSpPr>
          <p:spPr>
            <a:xfrm>
              <a:off x="3127297" y="4616204"/>
              <a:ext cx="2060730" cy="8129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5560" tIns="26670" rIns="35560" bIns="2667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1400" b="1" kern="1200" dirty="0" smtClean="0">
                  <a:solidFill>
                    <a:srgbClr val="000000"/>
                  </a:solidFill>
                  <a:latin typeface="Calibri"/>
                  <a:cs typeface="Calibri"/>
                </a:rPr>
                <a:t>Deteriorating water quality as a result of pollution and land degradation</a:t>
              </a:r>
              <a:endParaRPr lang="en-GB" sz="1400" b="1" kern="1200" dirty="0">
                <a:solidFill>
                  <a:srgbClr val="000000"/>
                </a:solidFill>
                <a:latin typeface="Calibri"/>
                <a:cs typeface="Calibri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3516344" y="5818422"/>
            <a:ext cx="2111312" cy="426247"/>
            <a:chOff x="3102006" y="5519972"/>
            <a:chExt cx="2111312" cy="426247"/>
          </a:xfrm>
        </p:grpSpPr>
        <p:sp>
          <p:nvSpPr>
            <p:cNvPr id="42" name="Rounded Rectangle 41"/>
            <p:cNvSpPr/>
            <p:nvPr/>
          </p:nvSpPr>
          <p:spPr>
            <a:xfrm>
              <a:off x="3102006" y="5519972"/>
              <a:ext cx="2111312" cy="426247"/>
            </a:xfrm>
            <a:prstGeom prst="roundRect">
              <a:avLst>
                <a:gd name="adj" fmla="val 10000"/>
              </a:avLst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4">
                <a:hueOff val="-49"/>
                <a:satOff val="-29998"/>
                <a:lumOff val="-15001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3" name="Rounded Rectangle 32"/>
            <p:cNvSpPr/>
            <p:nvPr/>
          </p:nvSpPr>
          <p:spPr>
            <a:xfrm>
              <a:off x="3114490" y="5532456"/>
              <a:ext cx="2086344" cy="40127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5560" tIns="26670" rIns="35560" bIns="2667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1400" b="1" kern="1200" dirty="0" smtClean="0">
                  <a:solidFill>
                    <a:srgbClr val="000000"/>
                  </a:solidFill>
                  <a:latin typeface="Calibri"/>
                  <a:cs typeface="Calibri"/>
                </a:rPr>
                <a:t>Hydrology of the Basin</a:t>
              </a:r>
              <a:endParaRPr lang="en-GB" sz="1400" b="1" kern="1200" dirty="0">
                <a:solidFill>
                  <a:srgbClr val="000000"/>
                </a:solidFill>
                <a:latin typeface="Calibri"/>
                <a:cs typeface="Calibri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6353420" y="2177180"/>
            <a:ext cx="2111312" cy="901179"/>
            <a:chOff x="5939082" y="1878730"/>
            <a:chExt cx="2111312" cy="901179"/>
          </a:xfrm>
        </p:grpSpPr>
        <p:sp>
          <p:nvSpPr>
            <p:cNvPr id="38" name="Rounded Rectangle 37"/>
            <p:cNvSpPr/>
            <p:nvPr/>
          </p:nvSpPr>
          <p:spPr>
            <a:xfrm>
              <a:off x="5939082" y="1878730"/>
              <a:ext cx="2111312" cy="901179"/>
            </a:xfrm>
            <a:prstGeom prst="roundRect">
              <a:avLst>
                <a:gd name="adj" fmla="val 10000"/>
              </a:avLst>
            </a:prstGeom>
            <a:solidFill>
              <a:schemeClr val="accent6">
                <a:lumMod val="75000"/>
              </a:scheme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4">
                <a:hueOff val="-54"/>
                <a:satOff val="-32498"/>
                <a:lumOff val="-16251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9" name="Rounded Rectangle 36"/>
            <p:cNvSpPr/>
            <p:nvPr/>
          </p:nvSpPr>
          <p:spPr>
            <a:xfrm>
              <a:off x="5965477" y="1905125"/>
              <a:ext cx="2058522" cy="84838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5560" tIns="26670" rIns="35560" bIns="2667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1400" b="1" kern="1200" dirty="0" smtClean="0">
                  <a:solidFill>
                    <a:srgbClr val="000000"/>
                  </a:solidFill>
                  <a:latin typeface="Calibri"/>
                  <a:cs typeface="Calibri"/>
                </a:rPr>
                <a:t>Sustainable management of fisheries and aquaculture</a:t>
              </a:r>
              <a:endParaRPr lang="en-US" sz="1400" b="1" kern="1200" dirty="0">
                <a:solidFill>
                  <a:srgbClr val="000000"/>
                </a:solidFill>
                <a:latin typeface="Calibri"/>
                <a:cs typeface="Calibri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6353420" y="3217002"/>
            <a:ext cx="2111312" cy="458384"/>
            <a:chOff x="5939082" y="2918552"/>
            <a:chExt cx="2111312" cy="458384"/>
          </a:xfrm>
        </p:grpSpPr>
        <p:sp>
          <p:nvSpPr>
            <p:cNvPr id="36" name="Rounded Rectangle 35"/>
            <p:cNvSpPr/>
            <p:nvPr/>
          </p:nvSpPr>
          <p:spPr>
            <a:xfrm>
              <a:off x="5939082" y="2918552"/>
              <a:ext cx="2111312" cy="458384"/>
            </a:xfrm>
            <a:prstGeom prst="roundRect">
              <a:avLst>
                <a:gd name="adj" fmla="val 10000"/>
              </a:avLst>
            </a:prstGeom>
            <a:solidFill>
              <a:schemeClr val="accent6">
                <a:lumMod val="75000"/>
              </a:scheme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4">
                <a:hueOff val="-58"/>
                <a:satOff val="-34997"/>
                <a:lumOff val="-17501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7" name="Rounded Rectangle 38"/>
            <p:cNvSpPr/>
            <p:nvPr/>
          </p:nvSpPr>
          <p:spPr>
            <a:xfrm>
              <a:off x="5952508" y="2931978"/>
              <a:ext cx="2084460" cy="43153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5560" tIns="26670" rIns="35560" bIns="2667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1400" b="1" kern="1200" dirty="0" smtClean="0">
                  <a:solidFill>
                    <a:srgbClr val="000000"/>
                  </a:solidFill>
                  <a:latin typeface="Calibri"/>
                  <a:cs typeface="Calibri"/>
                </a:rPr>
                <a:t>Biodiversity protection</a:t>
              </a:r>
              <a:endParaRPr lang="en-GB" sz="1400" b="1" kern="1200" dirty="0">
                <a:solidFill>
                  <a:srgbClr val="000000"/>
                </a:solidFill>
                <a:latin typeface="Calibri"/>
                <a:cs typeface="Calibri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6353420" y="3814030"/>
            <a:ext cx="2111312" cy="1392241"/>
            <a:chOff x="5939082" y="3515580"/>
            <a:chExt cx="2111312" cy="1392241"/>
          </a:xfrm>
        </p:grpSpPr>
        <p:sp>
          <p:nvSpPr>
            <p:cNvPr id="34" name="Rounded Rectangle 33"/>
            <p:cNvSpPr/>
            <p:nvPr/>
          </p:nvSpPr>
          <p:spPr>
            <a:xfrm>
              <a:off x="5939082" y="3515580"/>
              <a:ext cx="2111312" cy="1392241"/>
            </a:xfrm>
            <a:prstGeom prst="roundRect">
              <a:avLst>
                <a:gd name="adj" fmla="val 10000"/>
              </a:avLst>
            </a:prstGeom>
            <a:solidFill>
              <a:schemeClr val="accent6">
                <a:lumMod val="75000"/>
              </a:scheme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4">
                <a:hueOff val="-62"/>
                <a:satOff val="-37497"/>
                <a:lumOff val="-18751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5" name="Rounded Rectangle 40"/>
            <p:cNvSpPr/>
            <p:nvPr/>
          </p:nvSpPr>
          <p:spPr>
            <a:xfrm>
              <a:off x="5979859" y="3556357"/>
              <a:ext cx="2029758" cy="131068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5560" tIns="26670" rIns="35560" bIns="2667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1400" b="1" kern="1200" dirty="0" smtClean="0">
                  <a:solidFill>
                    <a:srgbClr val="000000"/>
                  </a:solidFill>
                  <a:latin typeface="Calibri"/>
                  <a:cs typeface="Calibri"/>
                </a:rPr>
                <a:t>Reductions on the stress of ecosystem, improvement of water quality and protection of human health</a:t>
              </a:r>
              <a:endParaRPr lang="en-GB" sz="1400" b="1" kern="1200" dirty="0">
                <a:solidFill>
                  <a:srgbClr val="000000"/>
                </a:solidFill>
                <a:latin typeface="Calibri"/>
                <a:cs typeface="Calibri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6353420" y="5344915"/>
            <a:ext cx="2111312" cy="901179"/>
            <a:chOff x="5939082" y="5046465"/>
            <a:chExt cx="2111312" cy="901179"/>
          </a:xfrm>
        </p:grpSpPr>
        <p:sp>
          <p:nvSpPr>
            <p:cNvPr id="32" name="Rounded Rectangle 31"/>
            <p:cNvSpPr/>
            <p:nvPr/>
          </p:nvSpPr>
          <p:spPr>
            <a:xfrm>
              <a:off x="5939082" y="5046465"/>
              <a:ext cx="2111312" cy="901179"/>
            </a:xfrm>
            <a:prstGeom prst="roundRect">
              <a:avLst>
                <a:gd name="adj" fmla="val 10000"/>
              </a:avLst>
            </a:prstGeom>
            <a:solidFill>
              <a:schemeClr val="accent6">
                <a:lumMod val="75000"/>
              </a:scheme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4">
                <a:hueOff val="-66"/>
                <a:satOff val="-39997"/>
                <a:lumOff val="-20001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3" name="Rounded Rectangle 42"/>
            <p:cNvSpPr/>
            <p:nvPr/>
          </p:nvSpPr>
          <p:spPr>
            <a:xfrm>
              <a:off x="5965477" y="5072860"/>
              <a:ext cx="2058522" cy="84838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5560" tIns="26670" rIns="35560" bIns="2667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1400" b="1" kern="1200" smtClean="0">
                  <a:solidFill>
                    <a:srgbClr val="000000"/>
                  </a:solidFill>
                  <a:latin typeface="Calibri"/>
                  <a:cs typeface="Calibri"/>
                </a:rPr>
                <a:t>Institutional development and capacity building</a:t>
              </a:r>
              <a:endParaRPr lang="en-GB" sz="1400" b="1" kern="1200">
                <a:solidFill>
                  <a:srgbClr val="000000"/>
                </a:solidFill>
                <a:latin typeface="Calibri"/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054845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Advice from the Field…..</a:t>
            </a:r>
            <a:endParaRPr lang="en-US" dirty="0">
              <a:solidFill>
                <a:schemeClr val="tx1"/>
              </a:solidFill>
            </a:endParaRP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313939176"/>
              </p:ext>
            </p:extLst>
          </p:nvPr>
        </p:nvGraphicFramePr>
        <p:xfrm>
          <a:off x="393700" y="1993900"/>
          <a:ext cx="8407400" cy="4368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548636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98122AE-95E5-384B-AAF0-70E9F209F2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9084EE6-F3D2-CE48-B538-6F54210599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890250C-1ECB-524F-B83C-1570F4AE9F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D9785B1-1216-FD40-9252-FAA45D5E9F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4DEF3D0-0D3E-6A43-944C-8555267915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FCA6897-EA98-ED4E-B3EC-861665F841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0574" y="2998788"/>
            <a:ext cx="7756525" cy="1027112"/>
          </a:xfrm>
        </p:spPr>
        <p:txBody>
          <a:bodyPr/>
          <a:lstStyle/>
          <a:p>
            <a:r>
              <a:rPr lang="en-US" dirty="0" smtClean="0"/>
              <a:t>Section 8: TDA to SAP Linkage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948265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In this Section you will learn about….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8475" y="2616201"/>
            <a:ext cx="7556500" cy="2324099"/>
          </a:xfrm>
        </p:spPr>
        <p:txBody>
          <a:bodyPr/>
          <a:lstStyle/>
          <a:p>
            <a:r>
              <a:rPr lang="en-GB" dirty="0" smtClean="0"/>
              <a:t>The TDA-SAP linkage</a:t>
            </a:r>
            <a:endParaRPr lang="en-GB" dirty="0"/>
          </a:p>
          <a:p>
            <a:r>
              <a:rPr lang="en-GB" dirty="0" smtClean="0"/>
              <a:t>Leverage points</a:t>
            </a:r>
            <a:endParaRPr lang="en-GB" dirty="0"/>
          </a:p>
          <a:p>
            <a:r>
              <a:rPr lang="en-US" dirty="0" smtClean="0"/>
              <a:t>A process for identifying leverage points</a:t>
            </a:r>
            <a:endParaRPr lang="en-GB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56058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0" y="152400"/>
            <a:ext cx="9004300" cy="17028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965889" y="613820"/>
            <a:ext cx="7200000" cy="5672679"/>
            <a:chOff x="432489" y="867820"/>
            <a:chExt cx="7200000" cy="5672679"/>
          </a:xfrm>
        </p:grpSpPr>
        <p:sp>
          <p:nvSpPr>
            <p:cNvPr id="15" name="Rounded Rectangle 14"/>
            <p:cNvSpPr/>
            <p:nvPr/>
          </p:nvSpPr>
          <p:spPr>
            <a:xfrm>
              <a:off x="512232" y="4597396"/>
              <a:ext cx="7044267" cy="1943103"/>
            </a:xfrm>
            <a:prstGeom prst="roundRect">
              <a:avLst/>
            </a:prstGeom>
            <a:noFill/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noAutofit/>
            </a:bodyPr>
            <a:lstStyle/>
            <a:p>
              <a:endParaRPr lang="en-US">
                <a:ln w="38100" cmpd="sng">
                  <a:solidFill>
                    <a:schemeClr val="tx1"/>
                  </a:solidFill>
                </a:ln>
                <a:solidFill>
                  <a:schemeClr val="dk1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821265" y="4582059"/>
              <a:ext cx="9692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tx2"/>
                  </a:solidFill>
                </a:rPr>
                <a:t>Analysis</a:t>
              </a:r>
              <a:endParaRPr lang="en-US" b="1" dirty="0">
                <a:solidFill>
                  <a:schemeClr val="tx2"/>
                </a:solidFill>
              </a:endParaRPr>
            </a:p>
          </p:txBody>
        </p:sp>
        <p:sp>
          <p:nvSpPr>
            <p:cNvPr id="17" name="Striped Right Arrow 16"/>
            <p:cNvSpPr/>
            <p:nvPr/>
          </p:nvSpPr>
          <p:spPr>
            <a:xfrm rot="5400000">
              <a:off x="812800" y="3674538"/>
              <a:ext cx="999066" cy="694263"/>
            </a:xfrm>
            <a:prstGeom prst="stripedRightArrow">
              <a:avLst/>
            </a:prstGeom>
            <a:solidFill>
              <a:srgbClr val="FF0000"/>
            </a:solidFill>
            <a:ln w="12700" cmpd="sng">
              <a:noFill/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32489" y="867820"/>
              <a:ext cx="7200000" cy="3894118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2366" y="4913559"/>
              <a:ext cx="6671717" cy="1620000"/>
            </a:xfrm>
            <a:prstGeom prst="rect">
              <a:avLst/>
            </a:prstGeom>
          </p:spPr>
        </p:pic>
      </p:grpSp>
      <p:sp>
        <p:nvSpPr>
          <p:cNvPr id="8" name="Bent-Up Arrow 7"/>
          <p:cNvSpPr/>
          <p:nvPr/>
        </p:nvSpPr>
        <p:spPr>
          <a:xfrm flipH="1">
            <a:off x="2603500" y="3225800"/>
            <a:ext cx="685800" cy="711200"/>
          </a:xfrm>
          <a:prstGeom prst="bentUpArrow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340100" y="3683000"/>
            <a:ext cx="2284813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ln>
                  <a:solidFill>
                    <a:schemeClr val="bg2"/>
                  </a:solidFill>
                </a:ln>
                <a:solidFill>
                  <a:schemeClr val="bg2"/>
                </a:solidFill>
              </a:rPr>
              <a:t>TDA to SAP Linkage</a:t>
            </a:r>
            <a:endParaRPr lang="en-US" dirty="0">
              <a:ln>
                <a:solidFill>
                  <a:schemeClr val="bg2"/>
                </a:solidFill>
              </a:ln>
              <a:solidFill>
                <a:schemeClr val="bg2"/>
              </a:solidFill>
            </a:endParaRPr>
          </a:p>
        </p:txBody>
      </p:sp>
      <p:sp>
        <p:nvSpPr>
          <p:cNvPr id="11" name="Explosion 1 10"/>
          <p:cNvSpPr/>
          <p:nvPr/>
        </p:nvSpPr>
        <p:spPr>
          <a:xfrm>
            <a:off x="2692400" y="2108200"/>
            <a:ext cx="152400" cy="1028700"/>
          </a:xfrm>
          <a:prstGeom prst="irregularSeal1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Multiply 11"/>
          <p:cNvSpPr/>
          <p:nvPr/>
        </p:nvSpPr>
        <p:spPr>
          <a:xfrm>
            <a:off x="203200" y="4267200"/>
            <a:ext cx="8597900" cy="21463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Multiply 12"/>
          <p:cNvSpPr/>
          <p:nvPr/>
        </p:nvSpPr>
        <p:spPr>
          <a:xfrm>
            <a:off x="469900" y="1752600"/>
            <a:ext cx="2654300" cy="15748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614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12" grpId="0" animBg="1"/>
      <p:bldP spid="12" grpId="1" animBg="1"/>
      <p:bldP spid="13" grpId="0" animBg="1"/>
      <p:bldP spid="13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Problem?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8474" y="1981200"/>
            <a:ext cx="8048625" cy="4470400"/>
          </a:xfrm>
        </p:spPr>
        <p:txBody>
          <a:bodyPr/>
          <a:lstStyle/>
          <a:p>
            <a:pPr lvl="0" defTabSz="1555750">
              <a:lnSpc>
                <a:spcPct val="90000"/>
              </a:lnSpc>
              <a:spcAft>
                <a:spcPct val="35000"/>
              </a:spcAft>
            </a:pPr>
            <a:r>
              <a:rPr lang="en-US" dirty="0">
                <a:solidFill>
                  <a:schemeClr val="tx1"/>
                </a:solidFill>
              </a:rPr>
              <a:t>Often the TDA and the SAP are developed during </a:t>
            </a:r>
            <a:r>
              <a:rPr lang="en-US" dirty="0">
                <a:solidFill>
                  <a:srgbClr val="0033CC"/>
                </a:solidFill>
              </a:rPr>
              <a:t>2 separate IW projects</a:t>
            </a:r>
            <a:r>
              <a:rPr lang="en-US" dirty="0">
                <a:solidFill>
                  <a:schemeClr val="tx1"/>
                </a:solidFill>
              </a:rPr>
              <a:t> </a:t>
            </a:r>
          </a:p>
          <a:p>
            <a:pPr lvl="0" defTabSz="1555750">
              <a:lnSpc>
                <a:spcPct val="90000"/>
              </a:lnSpc>
              <a:spcAft>
                <a:spcPct val="35000"/>
              </a:spcAft>
            </a:pPr>
            <a:r>
              <a:rPr lang="en-US" dirty="0">
                <a:solidFill>
                  <a:schemeClr val="tx1"/>
                </a:solidFill>
              </a:rPr>
              <a:t>This results in </a:t>
            </a:r>
            <a:r>
              <a:rPr lang="en-US" dirty="0">
                <a:solidFill>
                  <a:srgbClr val="0033CC"/>
                </a:solidFill>
              </a:rPr>
              <a:t>poor linkage </a:t>
            </a:r>
            <a:r>
              <a:rPr lang="en-US" dirty="0">
                <a:solidFill>
                  <a:schemeClr val="tx1"/>
                </a:solidFill>
              </a:rPr>
              <a:t>between the ‘technical, non negotiated’ TDA and the ‘political, negotiated’ SAP</a:t>
            </a:r>
          </a:p>
          <a:p>
            <a:pPr lvl="0" defTabSz="1555750">
              <a:lnSpc>
                <a:spcPct val="90000"/>
              </a:lnSpc>
              <a:spcAft>
                <a:spcPct val="35000"/>
              </a:spcAft>
            </a:pPr>
            <a:r>
              <a:rPr lang="en-US" dirty="0">
                <a:solidFill>
                  <a:schemeClr val="tx1"/>
                </a:solidFill>
              </a:rPr>
              <a:t>Failure to recognise that these 2 components </a:t>
            </a:r>
            <a:r>
              <a:rPr lang="en-US" dirty="0">
                <a:solidFill>
                  <a:srgbClr val="0033CC"/>
                </a:solidFill>
              </a:rPr>
              <a:t>part of the same strategic planning process</a:t>
            </a:r>
            <a:r>
              <a:rPr lang="en-US" dirty="0">
                <a:solidFill>
                  <a:schemeClr val="tx1"/>
                </a:solidFill>
              </a:rPr>
              <a:t>, is likely to have a negative effect on the development and implementation </a:t>
            </a:r>
            <a:r>
              <a:rPr lang="en-GB" dirty="0"/>
              <a:t>of an effective and SAP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07098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 of the Training Course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8475" y="2705101"/>
            <a:ext cx="7556500" cy="2832100"/>
          </a:xfrm>
        </p:spPr>
        <p:txBody>
          <a:bodyPr/>
          <a:lstStyle/>
          <a:p>
            <a:r>
              <a:rPr lang="en-GB" dirty="0" smtClean="0">
                <a:solidFill>
                  <a:schemeClr val="tx1"/>
                </a:solidFill>
              </a:rPr>
              <a:t>4 </a:t>
            </a:r>
            <a:r>
              <a:rPr lang="en-GB" dirty="0">
                <a:solidFill>
                  <a:schemeClr val="tx1"/>
                </a:solidFill>
              </a:rPr>
              <a:t>Modules:</a:t>
            </a:r>
          </a:p>
          <a:p>
            <a:pPr lvl="1"/>
            <a:r>
              <a:rPr lang="en-GB" dirty="0" smtClean="0">
                <a:solidFill>
                  <a:schemeClr val="tx1"/>
                </a:solidFill>
              </a:rPr>
              <a:t>Module 1: Introduction</a:t>
            </a:r>
            <a:endParaRPr lang="en-GB" dirty="0">
              <a:solidFill>
                <a:schemeClr val="tx1"/>
              </a:solidFill>
            </a:endParaRPr>
          </a:p>
          <a:p>
            <a:pPr lvl="1"/>
            <a:r>
              <a:rPr lang="en-GB" dirty="0" smtClean="0">
                <a:solidFill>
                  <a:schemeClr val="tx1"/>
                </a:solidFill>
              </a:rPr>
              <a:t>Module 2:Developing </a:t>
            </a:r>
            <a:r>
              <a:rPr lang="en-GB" dirty="0">
                <a:solidFill>
                  <a:schemeClr val="tx1"/>
                </a:solidFill>
              </a:rPr>
              <a:t>the TDA</a:t>
            </a:r>
          </a:p>
          <a:p>
            <a:pPr lvl="1"/>
            <a:r>
              <a:rPr lang="en-GB" dirty="0" smtClean="0">
                <a:solidFill>
                  <a:schemeClr val="tx1"/>
                </a:solidFill>
              </a:rPr>
              <a:t>Module 3: Formulating </a:t>
            </a:r>
            <a:r>
              <a:rPr lang="en-GB" dirty="0">
                <a:solidFill>
                  <a:schemeClr val="tx1"/>
                </a:solidFill>
              </a:rPr>
              <a:t>the SAP</a:t>
            </a:r>
          </a:p>
          <a:p>
            <a:pPr lvl="1"/>
            <a:r>
              <a:rPr lang="en-GB" dirty="0" smtClean="0">
                <a:solidFill>
                  <a:schemeClr val="tx1"/>
                </a:solidFill>
              </a:rPr>
              <a:t>Module 4: Managing </a:t>
            </a:r>
            <a:r>
              <a:rPr lang="en-GB" dirty="0">
                <a:solidFill>
                  <a:schemeClr val="tx1"/>
                </a:solidFill>
              </a:rPr>
              <a:t>the TDA/SAP process</a:t>
            </a:r>
          </a:p>
          <a:p>
            <a:pPr lvl="1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73777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3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A Solution - </a:t>
            </a:r>
            <a:r>
              <a:rPr lang="en-GB" sz="3600" dirty="0"/>
              <a:t>Identifying Leverage Points </a:t>
            </a:r>
            <a:endParaRPr lang="en-US" sz="3600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98474" y="1981200"/>
            <a:ext cx="8048625" cy="4470400"/>
          </a:xfrm>
        </p:spPr>
        <p:txBody>
          <a:bodyPr/>
          <a:lstStyle/>
          <a:p>
            <a:pPr marL="0" lvl="0" indent="0" defTabSz="1555750">
              <a:lnSpc>
                <a:spcPct val="90000"/>
              </a:lnSpc>
              <a:spcAft>
                <a:spcPct val="35000"/>
              </a:spcAft>
              <a:buNone/>
            </a:pPr>
            <a:endParaRPr lang="en-GB" dirty="0" smtClean="0"/>
          </a:p>
          <a:p>
            <a:pPr marL="0" lvl="0" indent="0" defTabSz="1555750">
              <a:lnSpc>
                <a:spcPct val="90000"/>
              </a:lnSpc>
              <a:spcAft>
                <a:spcPct val="35000"/>
              </a:spcAft>
              <a:buNone/>
            </a:pPr>
            <a:r>
              <a:rPr lang="en-GB" dirty="0" smtClean="0"/>
              <a:t>“A </a:t>
            </a:r>
            <a:r>
              <a:rPr lang="en-GB" dirty="0"/>
              <a:t>leverage point is a place within a complex system </a:t>
            </a:r>
            <a:r>
              <a:rPr lang="en-GB" dirty="0" smtClean="0"/>
              <a:t>where </a:t>
            </a:r>
            <a:r>
              <a:rPr lang="en-GB" dirty="0"/>
              <a:t>a small shift at one point can produce large changes </a:t>
            </a:r>
            <a:r>
              <a:rPr lang="en-GB" dirty="0" smtClean="0"/>
              <a:t>elsewhere”</a:t>
            </a:r>
          </a:p>
          <a:p>
            <a:pPr marL="0" lvl="0" indent="0" algn="r" defTabSz="1555750">
              <a:lnSpc>
                <a:spcPct val="90000"/>
              </a:lnSpc>
              <a:spcAft>
                <a:spcPct val="35000"/>
              </a:spcAft>
              <a:buNone/>
            </a:pPr>
            <a:r>
              <a:rPr lang="en-US" sz="2000" dirty="0" err="1"/>
              <a:t>Donella</a:t>
            </a:r>
            <a:r>
              <a:rPr lang="en-US" sz="2000" dirty="0"/>
              <a:t> </a:t>
            </a:r>
            <a:r>
              <a:rPr lang="en-US" sz="2000" dirty="0" smtClean="0"/>
              <a:t>Meadows (1999)</a:t>
            </a:r>
            <a:br>
              <a:rPr lang="en-US" sz="2000" dirty="0" smtClean="0"/>
            </a:b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7617106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5179" y="3924300"/>
            <a:ext cx="3569614" cy="23241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The Identification of Leverage Points…</a:t>
            </a:r>
            <a:endParaRPr lang="en-US" sz="3600" dirty="0"/>
          </a:p>
        </p:txBody>
      </p:sp>
      <p:sp>
        <p:nvSpPr>
          <p:cNvPr id="19" name="Rounded Rectangle 7"/>
          <p:cNvSpPr/>
          <p:nvPr/>
        </p:nvSpPr>
        <p:spPr>
          <a:xfrm>
            <a:off x="393700" y="2933699"/>
            <a:ext cx="2160371" cy="3600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  <a:bevelB w="165100" prst="coolSlan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7625" tIns="47625" rIns="47625" bIns="47625" numCol="1" spcCol="1270" anchor="ctr" anchorCtr="0">
            <a:noAutofit/>
          </a:bodyPr>
          <a:lstStyle/>
          <a:p>
            <a:pPr lvl="0" algn="ctr" defTabSz="1111250">
              <a:lnSpc>
                <a:spcPct val="90000"/>
              </a:lnSpc>
              <a:spcAft>
                <a:spcPct val="35000"/>
              </a:spcAft>
            </a:pPr>
            <a:r>
              <a:rPr lang="en-US" sz="2400" b="1" dirty="0" smtClean="0">
                <a:solidFill>
                  <a:schemeClr val="bg2"/>
                </a:solidFill>
                <a:effectLst/>
                <a:latin typeface="Calibri"/>
                <a:cs typeface="Calibri"/>
              </a:rPr>
              <a:t>From</a:t>
            </a:r>
          </a:p>
          <a:p>
            <a:pPr lvl="0" algn="ctr" defTabSz="1111250">
              <a:lnSpc>
                <a:spcPct val="90000"/>
              </a:lnSpc>
              <a:spcAft>
                <a:spcPct val="35000"/>
              </a:spcAft>
            </a:pPr>
            <a:endParaRPr lang="en-US" sz="2400" b="1" dirty="0">
              <a:solidFill>
                <a:schemeClr val="bg2"/>
              </a:solidFill>
              <a:effectLst/>
              <a:latin typeface="Calibri"/>
              <a:cs typeface="Calibri"/>
            </a:endParaRPr>
          </a:p>
          <a:p>
            <a:pPr lvl="0" algn="ctr" defTabSz="1111250">
              <a:lnSpc>
                <a:spcPct val="90000"/>
              </a:lnSpc>
              <a:spcAft>
                <a:spcPct val="35000"/>
              </a:spcAft>
            </a:pPr>
            <a:endParaRPr lang="en-US" sz="2400" b="1" dirty="0" smtClean="0">
              <a:solidFill>
                <a:schemeClr val="bg2"/>
              </a:solidFill>
              <a:effectLst/>
              <a:latin typeface="Calibri"/>
              <a:cs typeface="Calibri"/>
            </a:endParaRPr>
          </a:p>
          <a:p>
            <a:pPr lvl="0" algn="ctr" defTabSz="1111250">
              <a:lnSpc>
                <a:spcPct val="90000"/>
              </a:lnSpc>
              <a:spcAft>
                <a:spcPct val="35000"/>
              </a:spcAft>
            </a:pPr>
            <a:endParaRPr lang="en-US" sz="2400" b="1" dirty="0">
              <a:solidFill>
                <a:schemeClr val="bg2"/>
              </a:solidFill>
              <a:effectLst/>
              <a:latin typeface="Calibri"/>
              <a:cs typeface="Calibri"/>
            </a:endParaRPr>
          </a:p>
          <a:p>
            <a:pPr lvl="0" algn="ctr" defTabSz="1111250">
              <a:lnSpc>
                <a:spcPct val="90000"/>
              </a:lnSpc>
              <a:spcAft>
                <a:spcPct val="35000"/>
              </a:spcAft>
            </a:pPr>
            <a:endParaRPr lang="en-US" sz="2400" b="1" dirty="0" smtClean="0">
              <a:solidFill>
                <a:schemeClr val="bg2"/>
              </a:solidFill>
              <a:effectLst/>
              <a:latin typeface="Calibri"/>
              <a:cs typeface="Calibri"/>
            </a:endParaRPr>
          </a:p>
          <a:p>
            <a:pPr lvl="0" algn="ctr" defTabSz="1111250">
              <a:lnSpc>
                <a:spcPct val="90000"/>
              </a:lnSpc>
              <a:spcAft>
                <a:spcPct val="35000"/>
              </a:spcAft>
            </a:pPr>
            <a:r>
              <a:rPr lang="en-US" sz="2400" b="1" dirty="0" smtClean="0">
                <a:solidFill>
                  <a:schemeClr val="bg2"/>
                </a:solidFill>
                <a:effectLst/>
                <a:latin typeface="Calibri"/>
                <a:cs typeface="Calibri"/>
              </a:rPr>
              <a:t>Focusing on the analysis of problems</a:t>
            </a:r>
            <a:endParaRPr lang="en-US" sz="2400" b="1" dirty="0">
              <a:solidFill>
                <a:schemeClr val="bg2"/>
              </a:solidFill>
              <a:effectLst/>
              <a:latin typeface="Calibri"/>
              <a:cs typeface="Calibri"/>
            </a:endParaRPr>
          </a:p>
        </p:txBody>
      </p:sp>
      <p:sp>
        <p:nvSpPr>
          <p:cNvPr id="22" name="Rounded Rectangle 10"/>
          <p:cNvSpPr/>
          <p:nvPr/>
        </p:nvSpPr>
        <p:spPr>
          <a:xfrm>
            <a:off x="6781566" y="2929628"/>
            <a:ext cx="2160000" cy="3600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  <a:bevelB w="165100" prst="coolSlan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7625" tIns="47625" rIns="47625" bIns="47625" numCol="1" spcCol="1270" anchor="ctr" anchorCtr="0">
            <a:noAutofit/>
          </a:bodyPr>
          <a:lstStyle/>
          <a:p>
            <a:pPr algn="ctr" defTabSz="1111250">
              <a:lnSpc>
                <a:spcPct val="90000"/>
              </a:lnSpc>
              <a:spcAft>
                <a:spcPct val="35000"/>
              </a:spcAft>
            </a:pPr>
            <a:r>
              <a:rPr lang="en-US" sz="2400" b="1" dirty="0">
                <a:solidFill>
                  <a:schemeClr val="bg2"/>
                </a:solidFill>
                <a:effectLst/>
                <a:latin typeface="Calibri"/>
                <a:cs typeface="Calibri"/>
              </a:rPr>
              <a:t>To</a:t>
            </a:r>
          </a:p>
          <a:p>
            <a:pPr algn="ctr" defTabSz="1111250">
              <a:lnSpc>
                <a:spcPct val="90000"/>
              </a:lnSpc>
              <a:spcAft>
                <a:spcPct val="35000"/>
              </a:spcAft>
            </a:pPr>
            <a:endParaRPr lang="en-US" sz="2400" b="1" dirty="0">
              <a:solidFill>
                <a:schemeClr val="bg2"/>
              </a:solidFill>
              <a:effectLst/>
              <a:latin typeface="Calibri"/>
              <a:cs typeface="Calibri"/>
            </a:endParaRPr>
          </a:p>
          <a:p>
            <a:pPr algn="ctr" defTabSz="1111250">
              <a:lnSpc>
                <a:spcPct val="90000"/>
              </a:lnSpc>
              <a:spcAft>
                <a:spcPct val="35000"/>
              </a:spcAft>
            </a:pPr>
            <a:endParaRPr lang="en-US" sz="2400" b="1" dirty="0" smtClean="0">
              <a:solidFill>
                <a:schemeClr val="bg2"/>
              </a:solidFill>
              <a:effectLst/>
              <a:latin typeface="Calibri"/>
              <a:cs typeface="Calibri"/>
            </a:endParaRPr>
          </a:p>
          <a:p>
            <a:pPr algn="ctr" defTabSz="1111250">
              <a:lnSpc>
                <a:spcPct val="90000"/>
              </a:lnSpc>
              <a:spcAft>
                <a:spcPct val="35000"/>
              </a:spcAft>
            </a:pPr>
            <a:endParaRPr lang="en-US" sz="2400" b="1" dirty="0">
              <a:solidFill>
                <a:schemeClr val="bg2"/>
              </a:solidFill>
              <a:effectLst/>
              <a:latin typeface="Calibri"/>
              <a:cs typeface="Calibri"/>
            </a:endParaRPr>
          </a:p>
          <a:p>
            <a:pPr algn="ctr" defTabSz="1111250">
              <a:lnSpc>
                <a:spcPct val="90000"/>
              </a:lnSpc>
              <a:spcAft>
                <a:spcPct val="35000"/>
              </a:spcAft>
            </a:pPr>
            <a:endParaRPr lang="en-US" sz="2400" b="1" dirty="0" smtClean="0">
              <a:solidFill>
                <a:schemeClr val="bg2"/>
              </a:solidFill>
              <a:effectLst/>
              <a:latin typeface="Calibri"/>
              <a:cs typeface="Calibri"/>
            </a:endParaRPr>
          </a:p>
          <a:p>
            <a:pPr algn="ctr" defTabSz="1111250">
              <a:lnSpc>
                <a:spcPct val="90000"/>
              </a:lnSpc>
              <a:spcAft>
                <a:spcPct val="35000"/>
              </a:spcAft>
            </a:pPr>
            <a:r>
              <a:rPr lang="en-US" sz="2400" b="1" dirty="0" smtClean="0">
                <a:solidFill>
                  <a:schemeClr val="bg2"/>
                </a:solidFill>
                <a:effectLst/>
                <a:latin typeface="Calibri"/>
                <a:cs typeface="Calibri"/>
              </a:rPr>
              <a:t>Pinpointing </a:t>
            </a:r>
            <a:r>
              <a:rPr lang="en-US" sz="2400" b="1" dirty="0">
                <a:solidFill>
                  <a:schemeClr val="bg2"/>
                </a:solidFill>
                <a:effectLst/>
                <a:latin typeface="Calibri"/>
                <a:cs typeface="Calibri"/>
              </a:rPr>
              <a:t>where changes can be made</a:t>
            </a:r>
            <a:endParaRPr lang="en-GB" sz="2400" b="1" dirty="0">
              <a:solidFill>
                <a:schemeClr val="bg2"/>
              </a:solidFill>
              <a:effectLst/>
              <a:latin typeface="Calibri"/>
              <a:cs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4500" y="3450184"/>
            <a:ext cx="2146300" cy="141683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  <a:bevelB w="165100" prst="coolSlant"/>
          </a:sp3d>
        </p:spPr>
      </p:pic>
      <p:pic>
        <p:nvPicPr>
          <p:cNvPr id="4" name="Picture 3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393700" y="3467100"/>
            <a:ext cx="2159000" cy="1404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  <a:bevelB w="165100" prst="coolSlant"/>
          </a:sp3d>
        </p:spPr>
      </p:pic>
      <p:sp>
        <p:nvSpPr>
          <p:cNvPr id="23" name="Rectangle 22"/>
          <p:cNvSpPr/>
          <p:nvPr/>
        </p:nvSpPr>
        <p:spPr>
          <a:xfrm>
            <a:off x="3276600" y="1638300"/>
            <a:ext cx="2667000" cy="1892300"/>
          </a:xfrm>
          <a:prstGeom prst="rect">
            <a:avLst/>
          </a:prstGeom>
          <a:solidFill>
            <a:srgbClr val="FFFFFF"/>
          </a:solidFill>
          <a:ln>
            <a:solidFill>
              <a:schemeClr val="bg1">
                <a:lumMod val="75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 w="165100" prst="coolSlant"/>
            <a:bevelB w="165100" prst="coolSlan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7625" tIns="47625" rIns="47625" bIns="47625" numCol="1" spcCol="1270" anchor="ctr" anchorCtr="0">
            <a:noAutofit/>
          </a:bodyPr>
          <a:lstStyle/>
          <a:p>
            <a:pPr algn="ctr" defTabSz="1111250">
              <a:lnSpc>
                <a:spcPct val="90000"/>
              </a:lnSpc>
              <a:spcAft>
                <a:spcPct val="35000"/>
              </a:spcAft>
            </a:pPr>
            <a:r>
              <a:rPr lang="en-US" sz="2400" b="1" dirty="0">
                <a:solidFill>
                  <a:schemeClr val="bg2"/>
                </a:solidFill>
                <a:effectLst/>
                <a:latin typeface="Calibri"/>
                <a:cs typeface="Calibri"/>
              </a:rPr>
              <a:t>…is a critical linking step between the TDA and the SAP</a:t>
            </a:r>
          </a:p>
        </p:txBody>
      </p:sp>
    </p:spTree>
    <p:extLst>
      <p:ext uri="{BB962C8B-B14F-4D97-AF65-F5344CB8AC3E}">
        <p14:creationId xmlns:p14="http://schemas.microsoft.com/office/powerpoint/2010/main" val="1944878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2" grpId="0" animBg="1"/>
      <p:bldP spid="2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Note of Caution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85774" y="2298700"/>
            <a:ext cx="8048625" cy="2806700"/>
          </a:xfrm>
        </p:spPr>
        <p:txBody>
          <a:bodyPr/>
          <a:lstStyle/>
          <a:p>
            <a:r>
              <a:rPr lang="en-US" dirty="0" smtClean="0"/>
              <a:t>This is </a:t>
            </a:r>
            <a:r>
              <a:rPr lang="en-US" dirty="0" smtClean="0">
                <a:solidFill>
                  <a:schemeClr val="bg2"/>
                </a:solidFill>
              </a:rPr>
              <a:t>not about </a:t>
            </a:r>
            <a:r>
              <a:rPr lang="en-US" dirty="0" smtClean="0"/>
              <a:t>trying </a:t>
            </a:r>
            <a:r>
              <a:rPr lang="en-US" dirty="0"/>
              <a:t>to identify </a:t>
            </a:r>
            <a:r>
              <a:rPr lang="en-US" dirty="0" smtClean="0"/>
              <a:t>specific </a:t>
            </a:r>
            <a:r>
              <a:rPr lang="en-US" dirty="0"/>
              <a:t>changes or solutions to be </a:t>
            </a:r>
            <a:r>
              <a:rPr lang="en-US" dirty="0" smtClean="0"/>
              <a:t>introduced – which is </a:t>
            </a:r>
            <a:r>
              <a:rPr lang="en-US" dirty="0"/>
              <a:t>part of the strategic thinking </a:t>
            </a:r>
            <a:r>
              <a:rPr lang="en-US" dirty="0" smtClean="0"/>
              <a:t>process</a:t>
            </a:r>
          </a:p>
          <a:p>
            <a:r>
              <a:rPr lang="en-US" dirty="0" smtClean="0"/>
              <a:t>This is about trying to pinpoint where </a:t>
            </a:r>
            <a:r>
              <a:rPr lang="en-US" dirty="0" smtClean="0">
                <a:solidFill>
                  <a:srgbClr val="0033CC"/>
                </a:solidFill>
              </a:rPr>
              <a:t>changes can be made</a:t>
            </a:r>
            <a:endParaRPr lang="en-GB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5986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Process for Identifying </a:t>
            </a:r>
            <a:r>
              <a:rPr lang="en-US" sz="3600" dirty="0"/>
              <a:t>Leverage </a:t>
            </a:r>
            <a:r>
              <a:rPr lang="en-US" sz="3600" dirty="0" smtClean="0"/>
              <a:t>Points</a:t>
            </a:r>
            <a:endParaRPr lang="en-US" sz="3600" dirty="0"/>
          </a:p>
        </p:txBody>
      </p:sp>
      <p:grpSp>
        <p:nvGrpSpPr>
          <p:cNvPr id="4" name="Group 3"/>
          <p:cNvGrpSpPr/>
          <p:nvPr/>
        </p:nvGrpSpPr>
        <p:grpSpPr>
          <a:xfrm>
            <a:off x="965200" y="2199109"/>
            <a:ext cx="7321550" cy="3541291"/>
            <a:chOff x="0" y="2009"/>
            <a:chExt cx="7785100" cy="4110781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5" name="Rounded Rectangle 4"/>
            <p:cNvSpPr/>
            <p:nvPr/>
          </p:nvSpPr>
          <p:spPr>
            <a:xfrm>
              <a:off x="0" y="2009"/>
              <a:ext cx="7785100" cy="4110781"/>
            </a:xfrm>
            <a:prstGeom prst="roundRect">
              <a:avLst>
                <a:gd name="adj" fmla="val 10000"/>
              </a:avLst>
            </a:prstGeom>
            <a:grpFill/>
            <a:effectLst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rgbClr r="0" g="0" b="0"/>
            </a:effectRef>
            <a:fontRef idx="minor">
              <a:schemeClr val="lt1"/>
            </a:fontRef>
          </p:style>
        </p:sp>
        <p:sp>
          <p:nvSpPr>
            <p:cNvPr id="6" name="Rounded Rectangle 4"/>
            <p:cNvSpPr/>
            <p:nvPr/>
          </p:nvSpPr>
          <p:spPr>
            <a:xfrm>
              <a:off x="120401" y="122410"/>
              <a:ext cx="7544298" cy="386997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33350" tIns="133350" rIns="133350" bIns="133350" numCol="1" spcCol="1270" anchor="ctr" anchorCtr="0">
              <a:noAutofit/>
            </a:bodyPr>
            <a:lstStyle/>
            <a:p>
              <a:pPr lvl="0" algn="ctr" defTabSz="914400" eaLnBrk="0" hangingPunct="0">
                <a:spcBef>
                  <a:spcPts val="2000"/>
                </a:spcBef>
                <a:buClr>
                  <a:srgbClr val="003399"/>
                </a:buClr>
                <a:buSzPct val="75000"/>
              </a:pPr>
              <a:r>
                <a:rPr lang="en-US" sz="2800" dirty="0" smtClean="0">
                  <a:solidFill>
                    <a:srgbClr val="000000"/>
                  </a:solidFill>
                  <a:latin typeface="Calibri"/>
                  <a:ea typeface="ＭＳ Ｐゴシック" charset="-128"/>
                  <a:cs typeface="Calibri"/>
                </a:rPr>
                <a:t>Review </a:t>
              </a:r>
              <a:r>
                <a:rPr lang="en-US" sz="2800" dirty="0">
                  <a:solidFill>
                    <a:srgbClr val="000000"/>
                  </a:solidFill>
                  <a:latin typeface="Calibri"/>
                  <a:ea typeface="ＭＳ Ｐゴシック" charset="-128"/>
                  <a:cs typeface="Calibri"/>
                </a:rPr>
                <a:t>the </a:t>
              </a:r>
              <a:r>
                <a:rPr lang="en-US" sz="2800" dirty="0">
                  <a:solidFill>
                    <a:srgbClr val="0033CC"/>
                  </a:solidFill>
                  <a:latin typeface="Calibri"/>
                  <a:ea typeface="ＭＳ Ｐゴシック" charset="-128"/>
                  <a:cs typeface="Calibri"/>
                </a:rPr>
                <a:t>transboundary problems</a:t>
              </a:r>
              <a:r>
                <a:rPr lang="en-US" sz="2800" dirty="0">
                  <a:solidFill>
                    <a:srgbClr val="000000"/>
                  </a:solidFill>
                  <a:latin typeface="Calibri"/>
                  <a:ea typeface="ＭＳ Ｐゴシック" charset="-128"/>
                  <a:cs typeface="Calibri"/>
                </a:rPr>
                <a:t>, </a:t>
              </a:r>
              <a:r>
                <a:rPr lang="en-US" sz="2800" dirty="0">
                  <a:solidFill>
                    <a:srgbClr val="0033CC"/>
                  </a:solidFill>
                  <a:latin typeface="Calibri"/>
                  <a:ea typeface="ＭＳ Ｐゴシック" charset="-128"/>
                  <a:cs typeface="Calibri"/>
                </a:rPr>
                <a:t>impacts</a:t>
              </a:r>
              <a:r>
                <a:rPr lang="en-US" sz="2800" dirty="0">
                  <a:solidFill>
                    <a:srgbClr val="000000"/>
                  </a:solidFill>
                  <a:latin typeface="Calibri"/>
                  <a:ea typeface="ＭＳ Ｐゴシック" charset="-128"/>
                  <a:cs typeface="Calibri"/>
                </a:rPr>
                <a:t>, </a:t>
              </a:r>
              <a:r>
                <a:rPr lang="en-US" sz="2800" dirty="0">
                  <a:solidFill>
                    <a:srgbClr val="0033CC"/>
                  </a:solidFill>
                  <a:latin typeface="Calibri"/>
                  <a:ea typeface="ＭＳ Ｐゴシック" charset="-128"/>
                  <a:cs typeface="Calibri"/>
                </a:rPr>
                <a:t>causal chains </a:t>
              </a:r>
              <a:r>
                <a:rPr lang="en-US" sz="2800" dirty="0">
                  <a:solidFill>
                    <a:srgbClr val="000000"/>
                  </a:solidFill>
                  <a:latin typeface="Calibri"/>
                  <a:ea typeface="ＭＳ Ｐゴシック" charset="-128"/>
                  <a:cs typeface="Calibri"/>
                </a:rPr>
                <a:t>and </a:t>
              </a:r>
              <a:r>
                <a:rPr lang="en-US" sz="2800" dirty="0">
                  <a:solidFill>
                    <a:srgbClr val="0033CC"/>
                  </a:solidFill>
                  <a:latin typeface="Calibri"/>
                  <a:ea typeface="ＭＳ Ｐゴシック" charset="-128"/>
                  <a:cs typeface="Calibri"/>
                </a:rPr>
                <a:t>governance </a:t>
              </a:r>
              <a:r>
                <a:rPr lang="en-US" sz="2800" dirty="0" smtClean="0">
                  <a:solidFill>
                    <a:srgbClr val="0033CC"/>
                  </a:solidFill>
                  <a:latin typeface="Calibri"/>
                  <a:ea typeface="ＭＳ Ｐゴシック" charset="-128"/>
                  <a:cs typeface="Calibri"/>
                </a:rPr>
                <a:t>analysis</a:t>
              </a:r>
            </a:p>
            <a:p>
              <a:pPr lvl="0" algn="ctr" defTabSz="914400" eaLnBrk="0" hangingPunct="0">
                <a:spcBef>
                  <a:spcPts val="2000"/>
                </a:spcBef>
                <a:buClr>
                  <a:srgbClr val="003399"/>
                </a:buClr>
                <a:buSzPct val="75000"/>
              </a:pPr>
              <a:r>
                <a:rPr lang="en-US" sz="2800" dirty="0" smtClean="0">
                  <a:solidFill>
                    <a:srgbClr val="000000"/>
                  </a:solidFill>
                  <a:latin typeface="Calibri"/>
                  <a:ea typeface="ＭＳ Ｐゴシック" charset="-128"/>
                  <a:cs typeface="Calibri"/>
                </a:rPr>
                <a:t>Identify </a:t>
              </a:r>
              <a:r>
                <a:rPr lang="en-US" sz="2800" dirty="0">
                  <a:solidFill>
                    <a:srgbClr val="000000"/>
                  </a:solidFill>
                  <a:latin typeface="Calibri"/>
                  <a:ea typeface="ＭＳ Ｐゴシック" charset="-128"/>
                  <a:cs typeface="Calibri"/>
                </a:rPr>
                <a:t>where, in this map of cause-and-effect relationships, would </a:t>
              </a:r>
              <a:r>
                <a:rPr lang="en-US" sz="2800" dirty="0">
                  <a:solidFill>
                    <a:srgbClr val="0033CC"/>
                  </a:solidFill>
                  <a:latin typeface="Calibri"/>
                  <a:ea typeface="ＭＳ Ｐゴシック" charset="-128"/>
                  <a:cs typeface="Calibri"/>
                </a:rPr>
                <a:t>interventions </a:t>
              </a:r>
              <a:r>
                <a:rPr lang="en-US" sz="2800" dirty="0">
                  <a:solidFill>
                    <a:schemeClr val="bg2"/>
                  </a:solidFill>
                  <a:latin typeface="Calibri"/>
                  <a:ea typeface="ＭＳ Ｐゴシック" charset="-128"/>
                  <a:cs typeface="Calibri"/>
                </a:rPr>
                <a:t>appear</a:t>
              </a:r>
              <a:r>
                <a:rPr lang="en-US" sz="2800" dirty="0">
                  <a:solidFill>
                    <a:srgbClr val="000000"/>
                  </a:solidFill>
                  <a:latin typeface="Calibri"/>
                  <a:ea typeface="ＭＳ Ｐゴシック" charset="-128"/>
                  <a:cs typeface="Calibri"/>
                </a:rPr>
                <a:t> that have the </a:t>
              </a:r>
              <a:r>
                <a:rPr lang="en-US" sz="2800" dirty="0">
                  <a:solidFill>
                    <a:srgbClr val="0033CC"/>
                  </a:solidFill>
                  <a:latin typeface="Calibri"/>
                  <a:ea typeface="ＭＳ Ｐゴシック" charset="-128"/>
                  <a:cs typeface="Calibri"/>
                </a:rPr>
                <a:t>largest potential </a:t>
              </a:r>
              <a:r>
                <a:rPr lang="en-US" sz="2800" dirty="0">
                  <a:solidFill>
                    <a:schemeClr val="tx1"/>
                  </a:solidFill>
                  <a:latin typeface="Calibri"/>
                  <a:ea typeface="ＭＳ Ｐゴシック" charset="-128"/>
                  <a:cs typeface="Calibri"/>
                </a:rPr>
                <a:t>for the </a:t>
              </a:r>
              <a:r>
                <a:rPr lang="en-US" sz="2800" dirty="0">
                  <a:solidFill>
                    <a:srgbClr val="0033CC"/>
                  </a:solidFill>
                  <a:latin typeface="Calibri"/>
                  <a:ea typeface="ＭＳ Ｐゴシック" charset="-128"/>
                  <a:cs typeface="Calibri"/>
                </a:rPr>
                <a:t>broadest possible</a:t>
              </a:r>
              <a:r>
                <a:rPr lang="en-US" sz="2800" dirty="0">
                  <a:solidFill>
                    <a:srgbClr val="000000"/>
                  </a:solidFill>
                  <a:latin typeface="Calibri"/>
                  <a:ea typeface="ＭＳ Ｐゴシック" charset="-128"/>
                  <a:cs typeface="Calibri"/>
                </a:rPr>
                <a:t>, positive influence on water system.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28377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Group Exercise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175" y="1612900"/>
            <a:ext cx="7556500" cy="4838699"/>
          </a:xfrm>
        </p:spPr>
        <p:txBody>
          <a:bodyPr/>
          <a:lstStyle/>
          <a:p>
            <a:pPr marL="0" indent="0">
              <a:buNone/>
            </a:pPr>
            <a:r>
              <a:rPr lang="en-GB" sz="2400" dirty="0" smtClean="0"/>
              <a:t>In groups of five:</a:t>
            </a:r>
            <a:endParaRPr lang="en-GB" sz="2400" dirty="0"/>
          </a:p>
          <a:p>
            <a:pPr lvl="0"/>
            <a:r>
              <a:rPr lang="en-GB" sz="2400" dirty="0"/>
              <a:t>Review </a:t>
            </a:r>
            <a:r>
              <a:rPr lang="en-GB" sz="2400" dirty="0" smtClean="0"/>
              <a:t>one of the transboundary </a:t>
            </a:r>
            <a:r>
              <a:rPr lang="en-GB" sz="2400" dirty="0"/>
              <a:t>problems, </a:t>
            </a:r>
            <a:r>
              <a:rPr lang="en-GB" sz="2400" dirty="0" smtClean="0"/>
              <a:t>its impacts</a:t>
            </a:r>
            <a:r>
              <a:rPr lang="en-GB" sz="2400" dirty="0"/>
              <a:t>, causal </a:t>
            </a:r>
            <a:r>
              <a:rPr lang="en-GB" sz="2400" dirty="0" smtClean="0"/>
              <a:t>chain</a:t>
            </a:r>
            <a:endParaRPr lang="en-GB" sz="2400" dirty="0"/>
          </a:p>
          <a:p>
            <a:r>
              <a:rPr lang="en-GB" sz="2400" dirty="0" smtClean="0"/>
              <a:t>Where, </a:t>
            </a:r>
            <a:r>
              <a:rPr lang="en-GB" sz="2400" dirty="0"/>
              <a:t>would </a:t>
            </a:r>
            <a:r>
              <a:rPr lang="en-GB" sz="2400" dirty="0" smtClean="0"/>
              <a:t>interventions </a:t>
            </a:r>
            <a:r>
              <a:rPr lang="en-GB" sz="2400" dirty="0"/>
              <a:t>appear to have the largest potential for the broadest possible, positive influence on water system?</a:t>
            </a:r>
          </a:p>
          <a:p>
            <a:r>
              <a:rPr lang="en-GB" sz="2400" dirty="0" smtClean="0"/>
              <a:t>Identify these </a:t>
            </a:r>
            <a:r>
              <a:rPr lang="en-GB" sz="2400" dirty="0"/>
              <a:t>leverage points – either graphically in the TDA materials and/or in list form </a:t>
            </a:r>
          </a:p>
          <a:p>
            <a:r>
              <a:rPr lang="en-GB" sz="2400" dirty="0"/>
              <a:t> </a:t>
            </a:r>
            <a:r>
              <a:rPr lang="en-GB" sz="2400" b="1" dirty="0" smtClean="0"/>
              <a:t>Timing</a:t>
            </a:r>
            <a:r>
              <a:rPr lang="en-GB" sz="2400" b="1" dirty="0"/>
              <a:t>: 2</a:t>
            </a:r>
            <a:r>
              <a:rPr lang="en-GB" sz="2400" b="1" dirty="0" smtClean="0"/>
              <a:t>0 minutes</a:t>
            </a:r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21958787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 txBox="1">
            <a:spLocks/>
          </p:cNvSpPr>
          <p:nvPr/>
        </p:nvSpPr>
        <p:spPr bwMode="auto">
          <a:xfrm>
            <a:off x="727075" y="18415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4000" b="1" dirty="0">
                <a:solidFill>
                  <a:srgbClr val="000000"/>
                </a:solidFill>
                <a:latin typeface="Calibri" charset="0"/>
                <a:cs typeface="Calibri" charset="0"/>
              </a:rPr>
              <a:t>Overview of </a:t>
            </a:r>
            <a:r>
              <a:rPr lang="en-US" sz="4000" b="1" dirty="0" smtClean="0">
                <a:solidFill>
                  <a:srgbClr val="000000"/>
                </a:solidFill>
                <a:latin typeface="Calibri" charset="0"/>
                <a:cs typeface="Calibri" charset="0"/>
              </a:rPr>
              <a:t>Today</a:t>
            </a:r>
            <a:endParaRPr lang="en-US" sz="4000" b="1" dirty="0">
              <a:solidFill>
                <a:srgbClr val="000000"/>
              </a:solidFill>
              <a:latin typeface="Calibri" charset="0"/>
              <a:cs typeface="Calibri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63700"/>
            <a:ext cx="4229100" cy="1765300"/>
          </a:xfrm>
          <a:solidFill>
            <a:srgbClr val="66CCFF"/>
          </a:solidFill>
          <a:ln>
            <a:solidFill>
              <a:schemeClr val="tx1"/>
            </a:solidFill>
          </a:ln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sz="2400" u="sng" dirty="0" smtClean="0">
                <a:solidFill>
                  <a:srgbClr val="0000FF"/>
                </a:solidFill>
                <a:ea typeface="ＭＳ Ｐゴシック" charset="0"/>
              </a:rPr>
              <a:t>AM</a:t>
            </a:r>
          </a:p>
          <a:p>
            <a:pPr marL="355600" lvl="1" indent="-355600" eaLnBrk="1" hangingPunct="1">
              <a:buClr>
                <a:srgbClr val="003399"/>
              </a:buClr>
              <a:defRPr/>
            </a:pPr>
            <a:r>
              <a:rPr lang="en-US" sz="2000" dirty="0" smtClean="0">
                <a:solidFill>
                  <a:schemeClr val="tx1"/>
                </a:solidFill>
              </a:rPr>
              <a:t>Opening</a:t>
            </a:r>
          </a:p>
          <a:p>
            <a:pPr marL="355600" lvl="1" indent="-355600" eaLnBrk="1" hangingPunct="1">
              <a:buClr>
                <a:srgbClr val="003399"/>
              </a:buClr>
              <a:defRPr/>
            </a:pPr>
            <a:r>
              <a:rPr lang="en-US" sz="2000" dirty="0" smtClean="0">
                <a:solidFill>
                  <a:schemeClr val="tx1"/>
                </a:solidFill>
              </a:rPr>
              <a:t>Module 2</a:t>
            </a:r>
            <a:r>
              <a:rPr lang="en-US" sz="2000" dirty="0" smtClean="0">
                <a:solidFill>
                  <a:schemeClr val="tx1"/>
                </a:solidFill>
              </a:rPr>
              <a:t>: </a:t>
            </a:r>
            <a:r>
              <a:rPr lang="en-US" sz="2000" dirty="0"/>
              <a:t>Developing the TDA – </a:t>
            </a:r>
            <a:r>
              <a:rPr lang="en-US" sz="2000" dirty="0" smtClean="0">
                <a:solidFill>
                  <a:schemeClr val="tx1"/>
                </a:solidFill>
              </a:rPr>
              <a:t>Causal Chain Analysis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4" name="Content Placeholder 3"/>
          <p:cNvSpPr txBox="1">
            <a:spLocks/>
          </p:cNvSpPr>
          <p:nvPr/>
        </p:nvSpPr>
        <p:spPr bwMode="auto">
          <a:xfrm>
            <a:off x="4597400" y="1662113"/>
            <a:ext cx="4241799" cy="2173287"/>
          </a:xfrm>
          <a:prstGeom prst="rect">
            <a:avLst/>
          </a:prstGeom>
          <a:solidFill>
            <a:srgbClr val="66CCFF"/>
          </a:solidFill>
          <a:ln>
            <a:solidFill>
              <a:schemeClr val="tx1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spcBef>
                <a:spcPts val="2000"/>
              </a:spcBef>
              <a:spcAft>
                <a:spcPct val="0"/>
              </a:spcAft>
              <a:buClr>
                <a:srgbClr val="008000"/>
              </a:buClr>
              <a:buSzPct val="75000"/>
              <a:buFont typeface="Wingdings" charset="0"/>
              <a:buChar char="n"/>
              <a:defRPr sz="2800" kern="1200">
                <a:solidFill>
                  <a:srgbClr val="595959"/>
                </a:solidFill>
                <a:latin typeface="Calibri"/>
                <a:ea typeface="ＭＳ Ｐゴシック" charset="-128"/>
                <a:cs typeface="Calibri"/>
              </a:defRPr>
            </a:lvl1pPr>
            <a:lvl2pPr marL="457200" indent="-22860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3399"/>
              </a:buClr>
              <a:buSzPct val="75000"/>
              <a:buFont typeface="Wingdings" charset="0"/>
              <a:buChar char="n"/>
              <a:defRPr sz="2400" kern="1200">
                <a:solidFill>
                  <a:srgbClr val="595959"/>
                </a:solidFill>
                <a:latin typeface="Calibri"/>
                <a:ea typeface="ＭＳ Ｐゴシック" charset="-128"/>
                <a:cs typeface="Calibri"/>
              </a:defRPr>
            </a:lvl2pPr>
            <a:lvl3pPr marL="685800" indent="-22860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72F300"/>
              </a:buClr>
              <a:buSzPct val="75000"/>
              <a:buFont typeface="Wingdings" charset="0"/>
              <a:buChar char="n"/>
              <a:defRPr sz="2000" kern="1200">
                <a:solidFill>
                  <a:srgbClr val="595959"/>
                </a:solidFill>
                <a:latin typeface="Calibri"/>
                <a:ea typeface="ＭＳ Ｐゴシック" charset="-128"/>
                <a:cs typeface="Calibri"/>
              </a:defRPr>
            </a:lvl3pPr>
            <a:lvl4pPr marL="914400" indent="-22860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FF"/>
              </a:buClr>
              <a:buSzPct val="75000"/>
              <a:buFont typeface="Wingdings" charset="0"/>
              <a:buChar char="n"/>
              <a:defRPr kern="1200">
                <a:solidFill>
                  <a:srgbClr val="595959"/>
                </a:solidFill>
                <a:latin typeface="Calibri"/>
                <a:ea typeface="ＭＳ Ｐゴシック" charset="-128"/>
                <a:cs typeface="Calibri"/>
              </a:defRPr>
            </a:lvl4pPr>
            <a:lvl5pPr marL="914400" indent="91440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8000"/>
              </a:buClr>
              <a:buSzPct val="75000"/>
              <a:buFont typeface="Wingdings" charset="0"/>
              <a:defRPr kern="1200">
                <a:solidFill>
                  <a:srgbClr val="595959"/>
                </a:solidFill>
                <a:latin typeface="Calibri"/>
                <a:ea typeface="ＭＳ Ｐゴシック" charset="-128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3050" lvl="1" indent="-273050" eaLnBrk="1" hangingPunct="1">
              <a:buSzPct val="95000"/>
              <a:buFont typeface="Arial" charset="0"/>
              <a:buNone/>
            </a:pPr>
            <a:r>
              <a:rPr lang="en-US" u="sng" dirty="0" smtClean="0">
                <a:solidFill>
                  <a:srgbClr val="0000FF"/>
                </a:solidFill>
                <a:ea typeface="ＭＳ Ｐゴシック" charset="0"/>
              </a:rPr>
              <a:t>PM</a:t>
            </a:r>
          </a:p>
          <a:p>
            <a:pPr marL="273050" lvl="1" indent="-273050" defTabSz="914400" eaLnBrk="1" hangingPunct="1">
              <a:defRPr/>
            </a:pPr>
            <a:r>
              <a:rPr lang="en-US" sz="2000" dirty="0">
                <a:solidFill>
                  <a:prstClr val="black"/>
                </a:solidFill>
              </a:rPr>
              <a:t>Module 2: Developing the TDA – </a:t>
            </a:r>
            <a:r>
              <a:rPr lang="en-US" sz="2000" dirty="0" smtClean="0">
                <a:solidFill>
                  <a:prstClr val="black"/>
                </a:solidFill>
              </a:rPr>
              <a:t>Drafting the TDA</a:t>
            </a:r>
            <a:endParaRPr lang="en-US" sz="2000" dirty="0">
              <a:solidFill>
                <a:prstClr val="black"/>
              </a:solidFill>
            </a:endParaRPr>
          </a:p>
          <a:p>
            <a:pPr marL="273050" lvl="1" indent="-273050" defTabSz="914400" eaLnBrk="1" hangingPunct="1">
              <a:defRPr/>
            </a:pPr>
            <a:endParaRPr lang="en-US" sz="2000" dirty="0" smtClean="0">
              <a:solidFill>
                <a:prstClr val="black"/>
              </a:solidFill>
            </a:endParaRPr>
          </a:p>
          <a:p>
            <a:pPr marL="273050" lvl="1" indent="-273050" defTabSz="914400" eaLnBrk="1" hangingPunct="1">
              <a:defRPr/>
            </a:pPr>
            <a:r>
              <a:rPr lang="en-US" sz="2000" dirty="0" smtClean="0">
                <a:solidFill>
                  <a:prstClr val="black"/>
                </a:solidFill>
              </a:rPr>
              <a:t>Group discussion</a:t>
            </a:r>
            <a:endParaRPr lang="en-US" sz="2000" dirty="0">
              <a:solidFill>
                <a:prstClr val="black"/>
              </a:solidFill>
            </a:endParaRPr>
          </a:p>
          <a:p>
            <a:pPr marL="273050" lvl="1" indent="-273050" eaLnBrk="1" hangingPunct="1">
              <a:buSzPct val="95000"/>
              <a:buFont typeface="Arial" charset="0"/>
              <a:buNone/>
            </a:pPr>
            <a:endParaRPr lang="en-US" u="sng" dirty="0" smtClean="0">
              <a:solidFill>
                <a:srgbClr val="0000FF"/>
              </a:solidFill>
              <a:ea typeface="ＭＳ Ｐゴシック" charset="0"/>
            </a:endParaRPr>
          </a:p>
          <a:p>
            <a:pPr marL="355600" lvl="1" indent="-355600" eaLnBrk="1" hangingPunct="1">
              <a:defRPr/>
            </a:pPr>
            <a:endParaRPr lang="en-US" sz="2000" dirty="0" smtClean="0">
              <a:solidFill>
                <a:schemeClr val="tx1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165100" y="3975100"/>
            <a:ext cx="4203700" cy="2235200"/>
          </a:xfrm>
          <a:prstGeom prst="rect">
            <a:avLst/>
          </a:prstGeom>
          <a:solidFill>
            <a:srgbClr val="66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marL="24161750" indent="-24161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55600" indent="-355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755650" indent="-355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1" defTabSz="914400" eaLnBrk="1" hangingPunct="1">
              <a:spcBef>
                <a:spcPts val="600"/>
              </a:spcBef>
              <a:buClr>
                <a:srgbClr val="003399"/>
              </a:buClr>
              <a:buSzPct val="75000"/>
              <a:buFont typeface="Wingdings" charset="0"/>
              <a:buChar char="n"/>
              <a:defRPr/>
            </a:pPr>
            <a:r>
              <a:rPr lang="en-US" sz="2000" dirty="0">
                <a:latin typeface="Calibri"/>
                <a:ea typeface="ＭＳ Ｐゴシック" charset="-128"/>
                <a:cs typeface="Calibri"/>
              </a:rPr>
              <a:t>Group Exercise</a:t>
            </a:r>
          </a:p>
          <a:p>
            <a:pPr lvl="1" defTabSz="914400" eaLnBrk="1" hangingPunct="1">
              <a:spcBef>
                <a:spcPts val="600"/>
              </a:spcBef>
              <a:buClr>
                <a:srgbClr val="003399"/>
              </a:buClr>
              <a:buSzPct val="75000"/>
              <a:buFont typeface="Wingdings" charset="0"/>
              <a:buChar char="n"/>
              <a:defRPr/>
            </a:pPr>
            <a:r>
              <a:rPr lang="en-US" sz="2000" dirty="0">
                <a:solidFill>
                  <a:prstClr val="black"/>
                </a:solidFill>
                <a:latin typeface="Calibri"/>
                <a:ea typeface="ＭＳ Ｐゴシック" charset="-128"/>
                <a:cs typeface="Calibri"/>
              </a:rPr>
              <a:t>Module 2: </a:t>
            </a:r>
            <a:r>
              <a:rPr lang="en-US" sz="2000" dirty="0" smtClean="0">
                <a:latin typeface="Calibri"/>
                <a:ea typeface="ＭＳ Ｐゴシック" charset="-128"/>
                <a:cs typeface="Calibri"/>
              </a:rPr>
              <a:t>Developing </a:t>
            </a:r>
            <a:r>
              <a:rPr lang="en-US" sz="2000" dirty="0">
                <a:latin typeface="Calibri"/>
                <a:ea typeface="ＭＳ Ｐゴシック" charset="-128"/>
                <a:cs typeface="Calibri"/>
              </a:rPr>
              <a:t>the TDA – Thematic Reports </a:t>
            </a:r>
            <a:endParaRPr lang="en-US" sz="2000" dirty="0" smtClean="0">
              <a:latin typeface="Calibri"/>
              <a:ea typeface="ＭＳ Ｐゴシック" charset="-128"/>
              <a:cs typeface="Calibri"/>
            </a:endParaRPr>
          </a:p>
          <a:p>
            <a:pPr lvl="1" defTabSz="914400" eaLnBrk="1" hangingPunct="1">
              <a:spcBef>
                <a:spcPts val="600"/>
              </a:spcBef>
              <a:buClr>
                <a:srgbClr val="003399"/>
              </a:buClr>
              <a:buSzPct val="75000"/>
              <a:buFont typeface="Wingdings" charset="0"/>
              <a:buChar char="n"/>
              <a:defRPr/>
            </a:pPr>
            <a:r>
              <a:rPr lang="en-US" sz="2000" dirty="0">
                <a:solidFill>
                  <a:prstClr val="black"/>
                </a:solidFill>
                <a:latin typeface="Calibri"/>
                <a:ea typeface="ＭＳ Ｐゴシック" charset="-128"/>
                <a:cs typeface="Calibri"/>
              </a:rPr>
              <a:t>Module 2: </a:t>
            </a:r>
            <a:r>
              <a:rPr lang="en-US" sz="2000" dirty="0">
                <a:latin typeface="Calibri"/>
                <a:ea typeface="ＭＳ Ｐゴシック" charset="-128"/>
                <a:cs typeface="Calibri"/>
              </a:rPr>
              <a:t>Developing the TDA – </a:t>
            </a:r>
            <a:r>
              <a:rPr lang="en-US" sz="2000" dirty="0" smtClean="0">
                <a:latin typeface="Calibri"/>
                <a:ea typeface="ＭＳ Ｐゴシック" charset="-128"/>
                <a:cs typeface="Calibri"/>
              </a:rPr>
              <a:t>TDA</a:t>
            </a:r>
            <a:r>
              <a:rPr lang="en-US" sz="2000" dirty="0">
                <a:latin typeface="Calibri"/>
                <a:ea typeface="ＭＳ Ｐゴシック" charset="-128"/>
                <a:cs typeface="Calibri"/>
              </a:rPr>
              <a:t>-SAP Linkage</a:t>
            </a:r>
          </a:p>
          <a:p>
            <a:pPr lvl="1" defTabSz="914400" eaLnBrk="1" hangingPunct="1">
              <a:spcBef>
                <a:spcPts val="600"/>
              </a:spcBef>
              <a:buClr>
                <a:srgbClr val="003399"/>
              </a:buClr>
              <a:buSzPct val="75000"/>
              <a:buFont typeface="Wingdings" charset="0"/>
              <a:buChar char="n"/>
              <a:defRPr/>
            </a:pPr>
            <a:r>
              <a:rPr lang="en-US" sz="2000" dirty="0">
                <a:latin typeface="Calibri"/>
                <a:ea typeface="ＭＳ Ｐゴシック" charset="-128"/>
                <a:cs typeface="Calibri"/>
              </a:rPr>
              <a:t>Group </a:t>
            </a:r>
            <a:r>
              <a:rPr lang="en-US" sz="2000" dirty="0" smtClean="0">
                <a:latin typeface="Calibri"/>
                <a:ea typeface="ＭＳ Ｐゴシック" charset="-128"/>
                <a:cs typeface="Calibri"/>
              </a:rPr>
              <a:t>Exercise</a:t>
            </a:r>
            <a:endParaRPr lang="en-US" sz="2000" dirty="0">
              <a:latin typeface="Calibri"/>
              <a:ea typeface="ＭＳ Ｐゴシック" charset="-128"/>
              <a:cs typeface="Calibri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152400" y="3479800"/>
            <a:ext cx="4229100" cy="444500"/>
          </a:xfrm>
          <a:prstGeom prst="rect">
            <a:avLst/>
          </a:prstGeom>
          <a:solidFill>
            <a:srgbClr val="66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tIns="0" bIns="0" anchor="t" anchorCtr="0"/>
          <a:lstStyle>
            <a:lvl1pPr marL="24161750" indent="-24161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55600" indent="-355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1" eaLnBrk="1" hangingPunct="1">
              <a:spcBef>
                <a:spcPct val="20000"/>
              </a:spcBef>
            </a:pPr>
            <a:r>
              <a:rPr lang="en-US" sz="2000" dirty="0">
                <a:latin typeface="Calibri"/>
                <a:cs typeface="Calibri"/>
              </a:rPr>
              <a:t>Break</a:t>
            </a:r>
          </a:p>
        </p:txBody>
      </p:sp>
      <p:sp>
        <p:nvSpPr>
          <p:cNvPr id="8" name="Content Placeholder 3"/>
          <p:cNvSpPr txBox="1">
            <a:spLocks/>
          </p:cNvSpPr>
          <p:nvPr/>
        </p:nvSpPr>
        <p:spPr bwMode="auto">
          <a:xfrm>
            <a:off x="4610100" y="4406900"/>
            <a:ext cx="4229100" cy="1803400"/>
          </a:xfrm>
          <a:prstGeom prst="rect">
            <a:avLst/>
          </a:prstGeom>
          <a:solidFill>
            <a:srgbClr val="66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marL="24161750" indent="-24161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273050" indent="-2730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1" defTabSz="914400" eaLnBrk="1" hangingPunct="1">
              <a:spcBef>
                <a:spcPts val="600"/>
              </a:spcBef>
              <a:buClr>
                <a:srgbClr val="003399"/>
              </a:buClr>
              <a:buSzPct val="75000"/>
              <a:buFont typeface="Wingdings" charset="0"/>
              <a:buChar char="n"/>
              <a:defRPr/>
            </a:pPr>
            <a:r>
              <a:rPr lang="en-US" sz="2000" dirty="0">
                <a:solidFill>
                  <a:prstClr val="black"/>
                </a:solidFill>
                <a:latin typeface="Calibri"/>
                <a:ea typeface="ＭＳ Ｐゴシック" charset="-128"/>
                <a:cs typeface="Calibri"/>
              </a:rPr>
              <a:t>Module 3: Developing the SAP – Introduction and Setting a Vision </a:t>
            </a:r>
          </a:p>
          <a:p>
            <a:pPr lvl="1" defTabSz="914400" eaLnBrk="1" hangingPunct="1">
              <a:spcBef>
                <a:spcPts val="600"/>
              </a:spcBef>
              <a:buClr>
                <a:srgbClr val="003399"/>
              </a:buClr>
              <a:buSzPct val="75000"/>
              <a:buFont typeface="Wingdings" charset="0"/>
              <a:buChar char="n"/>
              <a:defRPr/>
            </a:pPr>
            <a:r>
              <a:rPr lang="en-US" sz="2000" dirty="0" smtClean="0">
                <a:solidFill>
                  <a:prstClr val="black"/>
                </a:solidFill>
                <a:latin typeface="Calibri"/>
                <a:ea typeface="ＭＳ Ｐゴシック" charset="-128"/>
                <a:cs typeface="Calibri"/>
              </a:rPr>
              <a:t>Group </a:t>
            </a:r>
            <a:r>
              <a:rPr lang="en-US" sz="2000" dirty="0">
                <a:solidFill>
                  <a:prstClr val="black"/>
                </a:solidFill>
                <a:latin typeface="Calibri"/>
                <a:ea typeface="ＭＳ Ｐゴシック" charset="-128"/>
                <a:cs typeface="Calibri"/>
              </a:rPr>
              <a:t>Exercise</a:t>
            </a:r>
          </a:p>
          <a:p>
            <a:pPr lvl="1" defTabSz="914400" eaLnBrk="1" hangingPunct="1">
              <a:spcBef>
                <a:spcPts val="600"/>
              </a:spcBef>
              <a:buClr>
                <a:srgbClr val="003399"/>
              </a:buClr>
              <a:buSzPct val="75000"/>
              <a:buFont typeface="Wingdings" charset="0"/>
              <a:buChar char="n"/>
            </a:pPr>
            <a:r>
              <a:rPr lang="en-GB" sz="2000" dirty="0">
                <a:solidFill>
                  <a:prstClr val="black"/>
                </a:solidFill>
                <a:latin typeface="Calibri"/>
                <a:ea typeface="ＭＳ Ｐゴシック" charset="-128"/>
                <a:cs typeface="Calibri"/>
              </a:rPr>
              <a:t>Closing</a:t>
            </a:r>
            <a:endParaRPr lang="en-GB" sz="2000" dirty="0">
              <a:solidFill>
                <a:prstClr val="black"/>
              </a:solidFill>
              <a:latin typeface="Calibri"/>
              <a:ea typeface="ＭＳ Ｐゴシック" charset="-128"/>
              <a:cs typeface="Calibri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4610100" y="3886201"/>
            <a:ext cx="4241800" cy="467999"/>
          </a:xfrm>
          <a:prstGeom prst="rect">
            <a:avLst/>
          </a:prstGeom>
          <a:solidFill>
            <a:srgbClr val="66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marL="24161750" indent="-24161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55600" indent="-355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1" eaLnBrk="1" hangingPunct="1">
              <a:spcBef>
                <a:spcPct val="20000"/>
              </a:spcBef>
              <a:buFont typeface="Arial" charset="0"/>
              <a:buNone/>
            </a:pPr>
            <a:r>
              <a:rPr lang="en-US" sz="2000" dirty="0" smtClean="0">
                <a:latin typeface="Calibri"/>
                <a:cs typeface="Calibri"/>
              </a:rPr>
              <a:t>Break</a:t>
            </a:r>
            <a:endParaRPr lang="en-US" sz="2000" dirty="0">
              <a:latin typeface="Calibri"/>
              <a:cs typeface="Calibri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165100" y="6261100"/>
            <a:ext cx="4203700" cy="469900"/>
          </a:xfrm>
          <a:prstGeom prst="rect">
            <a:avLst/>
          </a:prstGeom>
          <a:solidFill>
            <a:srgbClr val="66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tIns="0" bIns="0" anchor="t" anchorCtr="0"/>
          <a:lstStyle>
            <a:lvl1pPr marL="24161750" indent="-24161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55600" indent="-355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1" eaLnBrk="1" hangingPunct="1">
              <a:spcBef>
                <a:spcPct val="20000"/>
              </a:spcBef>
            </a:pPr>
            <a:r>
              <a:rPr lang="en-US" sz="2000" dirty="0" smtClean="0">
                <a:latin typeface="Calibri"/>
                <a:cs typeface="Calibri"/>
              </a:rPr>
              <a:t>LUNCH</a:t>
            </a:r>
            <a:endParaRPr lang="en-US" sz="2000" dirty="0">
              <a:latin typeface="Calibri"/>
              <a:cs typeface="Calibri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4597400" y="6261100"/>
            <a:ext cx="4248000" cy="469900"/>
          </a:xfrm>
          <a:prstGeom prst="rect">
            <a:avLst/>
          </a:prstGeom>
          <a:solidFill>
            <a:srgbClr val="66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defPPr>
              <a:defRPr lang="en-US"/>
            </a:defPPr>
            <a:lvl1pPr marL="24161750" indent="-24161750" eaLnBrk="0" hangingPunct="0">
              <a:defRPr sz="2400"/>
            </a:lvl1pPr>
            <a:lvl2pPr marL="273050" lvl="1" indent="-273050" defTabSz="914400" eaLnBrk="1" hangingPunct="1">
              <a:spcBef>
                <a:spcPts val="600"/>
              </a:spcBef>
              <a:buClr>
                <a:srgbClr val="003399"/>
              </a:buClr>
              <a:buSzPct val="75000"/>
              <a:buFont typeface="Wingdings" charset="0"/>
              <a:buChar char="n"/>
              <a:defRPr sz="2000">
                <a:solidFill>
                  <a:prstClr val="black"/>
                </a:solidFill>
                <a:latin typeface="Calibri"/>
                <a:ea typeface="ＭＳ Ｐゴシック" charset="-128"/>
                <a:cs typeface="Calibri"/>
              </a:defRPr>
            </a:lvl2pPr>
            <a:lvl3pPr eaLnBrk="0" hangingPunct="0">
              <a:defRPr sz="2400"/>
            </a:lvl3pPr>
            <a:lvl4pPr eaLnBrk="0" hangingPunct="0">
              <a:defRPr sz="2400"/>
            </a:lvl4pPr>
            <a:lvl5pPr eaLnBrk="0" hangingPunct="0">
              <a:defRPr sz="2400"/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/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/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/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/>
            </a:lvl9pPr>
          </a:lstStyle>
          <a:p>
            <a:pPr marL="0" lvl="1" indent="0">
              <a:buNone/>
            </a:pPr>
            <a:r>
              <a:rPr lang="en-US" dirty="0"/>
              <a:t>END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21216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4" grpId="0" animBg="1"/>
      <p:bldP spid="5" grpId="0" animBg="1"/>
      <p:bldP spid="6" grpId="0" animBg="1"/>
      <p:bldP spid="8" grpId="0" animBg="1"/>
      <p:bldP spid="9" grpId="0" animBg="1"/>
      <p:bldP spid="11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0574" y="2998788"/>
            <a:ext cx="7756525" cy="1027112"/>
          </a:xfrm>
        </p:spPr>
        <p:txBody>
          <a:bodyPr/>
          <a:lstStyle/>
          <a:p>
            <a:r>
              <a:rPr lang="en-US" dirty="0" smtClean="0"/>
              <a:t>Section 7: Thematic Reports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406039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0" y="152400"/>
            <a:ext cx="9004300" cy="17028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965889" y="613820"/>
            <a:ext cx="7200000" cy="5672679"/>
            <a:chOff x="432489" y="867820"/>
            <a:chExt cx="7200000" cy="5672679"/>
          </a:xfrm>
        </p:grpSpPr>
        <p:sp>
          <p:nvSpPr>
            <p:cNvPr id="11" name="Rounded Rectangle 10"/>
            <p:cNvSpPr/>
            <p:nvPr/>
          </p:nvSpPr>
          <p:spPr>
            <a:xfrm>
              <a:off x="512232" y="4597396"/>
              <a:ext cx="7044267" cy="1943103"/>
            </a:xfrm>
            <a:prstGeom prst="roundRect">
              <a:avLst/>
            </a:prstGeom>
            <a:noFill/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noAutofit/>
            </a:bodyPr>
            <a:lstStyle/>
            <a:p>
              <a:endParaRPr lang="en-US">
                <a:ln w="38100" cmpd="sng">
                  <a:solidFill>
                    <a:schemeClr val="tx1"/>
                  </a:solidFill>
                </a:ln>
                <a:solidFill>
                  <a:schemeClr val="dk1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821265" y="4582059"/>
              <a:ext cx="9692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tx2"/>
                  </a:solidFill>
                </a:rPr>
                <a:t>Analysis</a:t>
              </a:r>
              <a:endParaRPr lang="en-US" b="1" dirty="0">
                <a:solidFill>
                  <a:schemeClr val="tx2"/>
                </a:solidFill>
              </a:endParaRPr>
            </a:p>
          </p:txBody>
        </p:sp>
        <p:sp>
          <p:nvSpPr>
            <p:cNvPr id="13" name="Striped Right Arrow 12"/>
            <p:cNvSpPr/>
            <p:nvPr/>
          </p:nvSpPr>
          <p:spPr>
            <a:xfrm rot="5400000">
              <a:off x="812800" y="3674538"/>
              <a:ext cx="999066" cy="694263"/>
            </a:xfrm>
            <a:prstGeom prst="stripedRightArrow">
              <a:avLst/>
            </a:prstGeom>
            <a:solidFill>
              <a:srgbClr val="FF0000"/>
            </a:solidFill>
            <a:ln w="12700" cmpd="sng">
              <a:noFill/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32489" y="867820"/>
              <a:ext cx="7200000" cy="3894118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2366" y="4913559"/>
              <a:ext cx="6671717" cy="162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223563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Where are we?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228363" y="2667000"/>
            <a:ext cx="1258770" cy="2007055"/>
            <a:chOff x="4525" y="1104444"/>
            <a:chExt cx="1258770" cy="2490111"/>
          </a:xfrm>
          <a:solidFill>
            <a:schemeClr val="bg2"/>
          </a:solidFill>
        </p:grpSpPr>
        <p:sp>
          <p:nvSpPr>
            <p:cNvPr id="5" name="Rounded Rectangle 4"/>
            <p:cNvSpPr/>
            <p:nvPr/>
          </p:nvSpPr>
          <p:spPr>
            <a:xfrm>
              <a:off x="4525" y="1104444"/>
              <a:ext cx="1258770" cy="2490111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</p:sp>
        <p:sp>
          <p:nvSpPr>
            <p:cNvPr id="6" name="Rounded Rectangle 4"/>
            <p:cNvSpPr/>
            <p:nvPr/>
          </p:nvSpPr>
          <p:spPr>
            <a:xfrm>
              <a:off x="41393" y="1141312"/>
              <a:ext cx="1185034" cy="241637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890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kern="1200" dirty="0" smtClean="0">
                  <a:solidFill>
                    <a:schemeClr val="bg1"/>
                  </a:solidFill>
                  <a:latin typeface="Calibri"/>
                  <a:cs typeface="Calibri"/>
                </a:rPr>
                <a:t>Defining system boundaries</a:t>
              </a:r>
              <a:endParaRPr lang="en-US" sz="1600" kern="1200" dirty="0">
                <a:solidFill>
                  <a:schemeClr val="bg1"/>
                </a:solidFill>
                <a:latin typeface="Calibri"/>
                <a:cs typeface="Calibri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478070" y="3623635"/>
            <a:ext cx="216000" cy="290164"/>
            <a:chOff x="1254232" y="2169499"/>
            <a:chExt cx="216000" cy="360000"/>
          </a:xfrm>
        </p:grpSpPr>
        <p:sp>
          <p:nvSpPr>
            <p:cNvPr id="8" name="Right Arrow 7"/>
            <p:cNvSpPr/>
            <p:nvPr/>
          </p:nvSpPr>
          <p:spPr>
            <a:xfrm>
              <a:off x="1254232" y="2169499"/>
              <a:ext cx="216000" cy="360000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FF0000"/>
            </a:solidFill>
          </p:spPr>
          <p:style>
            <a:lnRef idx="0">
              <a:schemeClr val="accent2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Right Arrow 6"/>
            <p:cNvSpPr/>
            <p:nvPr/>
          </p:nvSpPr>
          <p:spPr>
            <a:xfrm>
              <a:off x="1254232" y="2241499"/>
              <a:ext cx="151200" cy="2160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500" kern="1200">
                <a:latin typeface="Calibri"/>
                <a:cs typeface="Calibri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703904" y="2667000"/>
            <a:ext cx="1258770" cy="2007055"/>
            <a:chOff x="1480066" y="1104444"/>
            <a:chExt cx="1258770" cy="2490111"/>
          </a:xfrm>
          <a:solidFill>
            <a:schemeClr val="bg2"/>
          </a:solidFill>
        </p:grpSpPr>
        <p:sp>
          <p:nvSpPr>
            <p:cNvPr id="11" name="Rounded Rectangle 10"/>
            <p:cNvSpPr/>
            <p:nvPr/>
          </p:nvSpPr>
          <p:spPr>
            <a:xfrm>
              <a:off x="1480066" y="1104444"/>
              <a:ext cx="1258770" cy="2490111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</p:sp>
        <p:sp>
          <p:nvSpPr>
            <p:cNvPr id="12" name="Rounded Rectangle 8"/>
            <p:cNvSpPr/>
            <p:nvPr/>
          </p:nvSpPr>
          <p:spPr>
            <a:xfrm>
              <a:off x="1516934" y="1141312"/>
              <a:ext cx="1185034" cy="241637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890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kern="1200" dirty="0" smtClean="0">
                  <a:latin typeface="Calibri"/>
                  <a:cs typeface="Calibri"/>
                </a:rPr>
                <a:t>Collection</a:t>
              </a:r>
              <a:br>
                <a:rPr lang="en-US" sz="1600" kern="1200" dirty="0" smtClean="0">
                  <a:latin typeface="Calibri"/>
                  <a:cs typeface="Calibri"/>
                </a:rPr>
              </a:br>
              <a:r>
                <a:rPr lang="en-US" sz="1600" kern="1200" dirty="0" smtClean="0">
                  <a:latin typeface="Calibri"/>
                  <a:cs typeface="Calibri"/>
                </a:rPr>
                <a:t>and analysis of data/information </a:t>
              </a:r>
              <a:endParaRPr lang="en-US" sz="1600" kern="1200" dirty="0">
                <a:latin typeface="Calibri"/>
                <a:cs typeface="Calibri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953611" y="3623635"/>
            <a:ext cx="216000" cy="290164"/>
            <a:chOff x="2729773" y="2169499"/>
            <a:chExt cx="216000" cy="360000"/>
          </a:xfrm>
        </p:grpSpPr>
        <p:sp>
          <p:nvSpPr>
            <p:cNvPr id="14" name="Right Arrow 13"/>
            <p:cNvSpPr/>
            <p:nvPr/>
          </p:nvSpPr>
          <p:spPr>
            <a:xfrm>
              <a:off x="2729773" y="2169499"/>
              <a:ext cx="216000" cy="360000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FF0000"/>
            </a:solidFill>
          </p:spPr>
          <p:style>
            <a:lnRef idx="0">
              <a:schemeClr val="accent2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Right Arrow 10"/>
            <p:cNvSpPr/>
            <p:nvPr/>
          </p:nvSpPr>
          <p:spPr>
            <a:xfrm>
              <a:off x="2729773" y="2241499"/>
              <a:ext cx="151200" cy="2160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500" kern="1200">
                <a:latin typeface="Calibri"/>
                <a:cs typeface="Calibri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3179445" y="2667000"/>
            <a:ext cx="1329902" cy="2007055"/>
            <a:chOff x="2955607" y="1104444"/>
            <a:chExt cx="1293902" cy="2490111"/>
          </a:xfrm>
          <a:solidFill>
            <a:schemeClr val="bg2"/>
          </a:solidFill>
        </p:grpSpPr>
        <p:sp>
          <p:nvSpPr>
            <p:cNvPr id="17" name="Rounded Rectangle 16"/>
            <p:cNvSpPr/>
            <p:nvPr/>
          </p:nvSpPr>
          <p:spPr>
            <a:xfrm>
              <a:off x="2955607" y="1104444"/>
              <a:ext cx="1258770" cy="2490111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</p:sp>
        <p:sp>
          <p:nvSpPr>
            <p:cNvPr id="18" name="Rounded Rectangle 12"/>
            <p:cNvSpPr/>
            <p:nvPr/>
          </p:nvSpPr>
          <p:spPr>
            <a:xfrm>
              <a:off x="2992475" y="1141312"/>
              <a:ext cx="1257034" cy="241637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223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kern="1200" dirty="0" smtClean="0">
                  <a:latin typeface="Calibri"/>
                  <a:cs typeface="Calibri"/>
                </a:rPr>
                <a:t>Identification</a:t>
              </a:r>
              <a:br>
                <a:rPr lang="en-US" sz="1600" kern="1200" dirty="0" smtClean="0">
                  <a:latin typeface="Calibri"/>
                  <a:cs typeface="Calibri"/>
                </a:rPr>
              </a:br>
              <a:r>
                <a:rPr lang="en-US" sz="1600" kern="1200" dirty="0" smtClean="0">
                  <a:latin typeface="Calibri"/>
                  <a:cs typeface="Calibri"/>
                </a:rPr>
                <a:t>&amp;</a:t>
              </a:r>
              <a:br>
                <a:rPr lang="en-US" sz="1600" kern="1200" dirty="0" smtClean="0">
                  <a:latin typeface="Calibri"/>
                  <a:cs typeface="Calibri"/>
                </a:rPr>
              </a:br>
              <a:r>
                <a:rPr lang="en-US" sz="1600" kern="1200" dirty="0" smtClean="0">
                  <a:latin typeface="Calibri"/>
                  <a:cs typeface="Calibri"/>
                </a:rPr>
                <a:t>prioritisation </a:t>
              </a:r>
              <a:br>
                <a:rPr lang="en-US" sz="1600" kern="1200" dirty="0" smtClean="0">
                  <a:latin typeface="Calibri"/>
                  <a:cs typeface="Calibri"/>
                </a:rPr>
              </a:br>
              <a:r>
                <a:rPr lang="en-US" sz="1600" kern="1200" dirty="0" smtClean="0">
                  <a:latin typeface="Calibri"/>
                  <a:cs typeface="Calibri"/>
                </a:rPr>
                <a:t>of the transboundary problems</a:t>
              </a:r>
              <a:endParaRPr lang="en-US" sz="1600" kern="1200" dirty="0">
                <a:latin typeface="Calibri"/>
                <a:cs typeface="Calibri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4467252" y="3623635"/>
            <a:ext cx="216000" cy="290164"/>
            <a:chOff x="4205314" y="2169499"/>
            <a:chExt cx="216000" cy="360000"/>
          </a:xfrm>
        </p:grpSpPr>
        <p:sp>
          <p:nvSpPr>
            <p:cNvPr id="20" name="Right Arrow 19"/>
            <p:cNvSpPr/>
            <p:nvPr/>
          </p:nvSpPr>
          <p:spPr>
            <a:xfrm>
              <a:off x="4205314" y="2169499"/>
              <a:ext cx="216000" cy="360000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FF0000"/>
            </a:solidFill>
          </p:spPr>
          <p:style>
            <a:lnRef idx="0">
              <a:schemeClr val="accent2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Right Arrow 14"/>
            <p:cNvSpPr/>
            <p:nvPr/>
          </p:nvSpPr>
          <p:spPr>
            <a:xfrm>
              <a:off x="4205314" y="2241499"/>
              <a:ext cx="151200" cy="2160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500" kern="1200">
                <a:latin typeface="Calibri"/>
                <a:cs typeface="Calibri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4680385" y="2667000"/>
            <a:ext cx="1294769" cy="2007055"/>
            <a:chOff x="4431147" y="1104444"/>
            <a:chExt cx="1258770" cy="2490111"/>
          </a:xfrm>
          <a:solidFill>
            <a:schemeClr val="bg2"/>
          </a:solidFill>
        </p:grpSpPr>
        <p:sp>
          <p:nvSpPr>
            <p:cNvPr id="23" name="Rounded Rectangle 22"/>
            <p:cNvSpPr/>
            <p:nvPr/>
          </p:nvSpPr>
          <p:spPr>
            <a:xfrm>
              <a:off x="4431147" y="1104444"/>
              <a:ext cx="1258770" cy="2490111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</p:sp>
        <p:sp>
          <p:nvSpPr>
            <p:cNvPr id="24" name="Rounded Rectangle 16"/>
            <p:cNvSpPr/>
            <p:nvPr/>
          </p:nvSpPr>
          <p:spPr>
            <a:xfrm>
              <a:off x="4468015" y="1141312"/>
              <a:ext cx="1185034" cy="2416375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223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kern="1200" dirty="0" smtClean="0">
                  <a:latin typeface="Calibri"/>
                  <a:cs typeface="Calibri"/>
                </a:rPr>
                <a:t>Determination of the</a:t>
              </a:r>
              <a:br>
                <a:rPr lang="en-US" sz="1600" kern="1200" dirty="0" smtClean="0">
                  <a:latin typeface="Calibri"/>
                  <a:cs typeface="Calibri"/>
                </a:rPr>
              </a:br>
              <a:r>
                <a:rPr lang="en-US" sz="1600" kern="1200" dirty="0" smtClean="0">
                  <a:latin typeface="Calibri"/>
                  <a:cs typeface="Calibri"/>
                </a:rPr>
                <a:t>impacts of each priority problem</a:t>
              </a:r>
              <a:endParaRPr lang="en-US" sz="1600" kern="1200" dirty="0">
                <a:latin typeface="Calibri"/>
                <a:cs typeface="Calibri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5955492" y="3623635"/>
            <a:ext cx="216000" cy="290164"/>
            <a:chOff x="5680854" y="2169499"/>
            <a:chExt cx="216000" cy="360000"/>
          </a:xfrm>
        </p:grpSpPr>
        <p:sp>
          <p:nvSpPr>
            <p:cNvPr id="26" name="Right Arrow 25"/>
            <p:cNvSpPr/>
            <p:nvPr/>
          </p:nvSpPr>
          <p:spPr>
            <a:xfrm>
              <a:off x="5680854" y="2169499"/>
              <a:ext cx="216000" cy="360000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FF0000"/>
            </a:solidFill>
          </p:spPr>
          <p:style>
            <a:lnRef idx="0">
              <a:schemeClr val="accent2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7" name="Right Arrow 18"/>
            <p:cNvSpPr/>
            <p:nvPr/>
          </p:nvSpPr>
          <p:spPr>
            <a:xfrm>
              <a:off x="5680854" y="2241499"/>
              <a:ext cx="151200" cy="2160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500" kern="1200">
                <a:latin typeface="Calibri"/>
                <a:cs typeface="Calibri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6181326" y="2667000"/>
            <a:ext cx="1258770" cy="2007055"/>
            <a:chOff x="5906688" y="1104444"/>
            <a:chExt cx="1258770" cy="2490111"/>
          </a:xfrm>
          <a:solidFill>
            <a:schemeClr val="bg2"/>
          </a:solidFill>
        </p:grpSpPr>
        <p:sp>
          <p:nvSpPr>
            <p:cNvPr id="29" name="Rounded Rectangle 28"/>
            <p:cNvSpPr/>
            <p:nvPr/>
          </p:nvSpPr>
          <p:spPr>
            <a:xfrm>
              <a:off x="5906688" y="1104444"/>
              <a:ext cx="1258770" cy="2490111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</p:sp>
        <p:sp>
          <p:nvSpPr>
            <p:cNvPr id="30" name="Rounded Rectangle 20"/>
            <p:cNvSpPr/>
            <p:nvPr/>
          </p:nvSpPr>
          <p:spPr>
            <a:xfrm>
              <a:off x="5943556" y="1141312"/>
              <a:ext cx="1185034" cy="2416375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223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kern="1200" dirty="0" smtClean="0">
                  <a:latin typeface="Calibri"/>
                  <a:cs typeface="Calibri"/>
                </a:rPr>
                <a:t>Analysis</a:t>
              </a:r>
              <a:br>
                <a:rPr lang="en-US" sz="1600" kern="1200" dirty="0" smtClean="0">
                  <a:latin typeface="Calibri"/>
                  <a:cs typeface="Calibri"/>
                </a:rPr>
              </a:br>
              <a:r>
                <a:rPr lang="en-US" sz="1600" kern="1200" dirty="0" smtClean="0">
                  <a:latin typeface="Calibri"/>
                  <a:cs typeface="Calibri"/>
                </a:rPr>
                <a:t>of the immediate, underlying, and root causes for each problem</a:t>
              </a:r>
              <a:endParaRPr lang="en-US" sz="1600" kern="1200" dirty="0">
                <a:latin typeface="Calibri"/>
                <a:cs typeface="Calibri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7431033" y="3623635"/>
            <a:ext cx="216000" cy="290164"/>
            <a:chOff x="7156395" y="2169499"/>
            <a:chExt cx="216000" cy="360000"/>
          </a:xfrm>
        </p:grpSpPr>
        <p:sp>
          <p:nvSpPr>
            <p:cNvPr id="32" name="Right Arrow 31"/>
            <p:cNvSpPr/>
            <p:nvPr/>
          </p:nvSpPr>
          <p:spPr>
            <a:xfrm>
              <a:off x="7156395" y="2169499"/>
              <a:ext cx="216000" cy="360000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FF0000"/>
            </a:solidFill>
          </p:spPr>
          <p:style>
            <a:lnRef idx="0">
              <a:schemeClr val="accent2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3" name="Right Arrow 22"/>
            <p:cNvSpPr/>
            <p:nvPr/>
          </p:nvSpPr>
          <p:spPr>
            <a:xfrm>
              <a:off x="7156395" y="2241499"/>
              <a:ext cx="151200" cy="2160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500" kern="1200">
                <a:latin typeface="Calibri"/>
                <a:cs typeface="Calibri"/>
              </a:endParaRPr>
            </a:p>
          </p:txBody>
        </p:sp>
      </p:grpSp>
      <p:pic>
        <p:nvPicPr>
          <p:cNvPr id="43" name="Picture 42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355601" y="4508500"/>
            <a:ext cx="1259999" cy="12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5" name="Picture 44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841500" y="4508500"/>
            <a:ext cx="1260000" cy="12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6" name="Picture 45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3365500" y="4508500"/>
            <a:ext cx="1260000" cy="12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7" name="Picture 46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4876800" y="4521200"/>
            <a:ext cx="1260000" cy="12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8" name="Picture 47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6339646" y="4521200"/>
            <a:ext cx="1260000" cy="12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42" name="Group 41"/>
          <p:cNvGrpSpPr/>
          <p:nvPr/>
        </p:nvGrpSpPr>
        <p:grpSpPr>
          <a:xfrm>
            <a:off x="7656867" y="2667000"/>
            <a:ext cx="1258770" cy="2007055"/>
            <a:chOff x="7382229" y="1104444"/>
            <a:chExt cx="1258770" cy="2490111"/>
          </a:xfrm>
          <a:solidFill>
            <a:srgbClr val="FF0000"/>
          </a:solidFill>
        </p:grpSpPr>
        <p:sp>
          <p:nvSpPr>
            <p:cNvPr id="44" name="Rounded Rectangle 43"/>
            <p:cNvSpPr/>
            <p:nvPr/>
          </p:nvSpPr>
          <p:spPr>
            <a:xfrm>
              <a:off x="7382229" y="1104444"/>
              <a:ext cx="1258770" cy="2490111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</p:sp>
        <p:sp>
          <p:nvSpPr>
            <p:cNvPr id="50" name="Rounded Rectangle 24"/>
            <p:cNvSpPr/>
            <p:nvPr/>
          </p:nvSpPr>
          <p:spPr>
            <a:xfrm>
              <a:off x="7419097" y="1141312"/>
              <a:ext cx="1185034" cy="2416375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223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kern="1200" dirty="0" smtClean="0">
                  <a:latin typeface="Calibri"/>
                  <a:cs typeface="Calibri"/>
                </a:rPr>
                <a:t>Development of thematic reports</a:t>
              </a:r>
              <a:endParaRPr lang="en-US" sz="1600" kern="1200" dirty="0">
                <a:latin typeface="Calibri"/>
                <a:cs typeface="Calibri"/>
              </a:endParaRPr>
            </a:p>
          </p:txBody>
        </p:sp>
      </p:grpSp>
      <p:pic>
        <p:nvPicPr>
          <p:cNvPr id="51" name="Picture 5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95100" y="4521200"/>
            <a:ext cx="1260000" cy="12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0575736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In this Section you will learn about….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8475" y="2438401"/>
            <a:ext cx="7556500" cy="3162300"/>
          </a:xfrm>
        </p:spPr>
        <p:txBody>
          <a:bodyPr/>
          <a:lstStyle/>
          <a:p>
            <a:r>
              <a:rPr lang="en-GB" dirty="0"/>
              <a:t>What are thematic or synthesis reports?</a:t>
            </a:r>
          </a:p>
          <a:p>
            <a:r>
              <a:rPr lang="en-GB" dirty="0"/>
              <a:t>A process for developing thematic or synthesis reports</a:t>
            </a:r>
          </a:p>
          <a:p>
            <a:r>
              <a:rPr lang="en-US" dirty="0"/>
              <a:t>Advice from the field</a:t>
            </a:r>
          </a:p>
          <a:p>
            <a:pPr marL="0" indent="0">
              <a:buNone/>
            </a:pPr>
            <a:endParaRPr lang="en-GB" dirty="0"/>
          </a:p>
          <a:p>
            <a:endParaRPr lang="en-US" dirty="0"/>
          </a:p>
          <a:p>
            <a:endParaRPr lang="en-US" dirty="0"/>
          </a:p>
          <a:p>
            <a:endParaRPr lang="en-GB" dirty="0" smtClean="0"/>
          </a:p>
          <a:p>
            <a:endParaRPr lang="en-US" dirty="0"/>
          </a:p>
          <a:p>
            <a:endParaRPr lang="en-US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73200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>
                <a:solidFill>
                  <a:schemeClr val="tx1"/>
                </a:solidFill>
              </a:rPr>
              <a:t>Thematic Reports</a:t>
            </a:r>
            <a:endParaRPr lang="en-US" sz="3600" dirty="0">
              <a:solidFill>
                <a:schemeClr val="tx1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965200" y="2199109"/>
            <a:ext cx="7321550" cy="3541291"/>
            <a:chOff x="0" y="2009"/>
            <a:chExt cx="7785100" cy="4110781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5" name="Rounded Rectangle 4"/>
            <p:cNvSpPr/>
            <p:nvPr/>
          </p:nvSpPr>
          <p:spPr>
            <a:xfrm>
              <a:off x="0" y="2009"/>
              <a:ext cx="7785100" cy="4110781"/>
            </a:xfrm>
            <a:prstGeom prst="roundRect">
              <a:avLst>
                <a:gd name="adj" fmla="val 10000"/>
              </a:avLst>
            </a:prstGeom>
            <a:grpFill/>
            <a:effectLst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rgbClr r="0" g="0" b="0"/>
            </a:effectRef>
            <a:fontRef idx="minor">
              <a:schemeClr val="lt1"/>
            </a:fontRef>
          </p:style>
        </p:sp>
        <p:sp>
          <p:nvSpPr>
            <p:cNvPr id="6" name="Rounded Rectangle 4"/>
            <p:cNvSpPr/>
            <p:nvPr/>
          </p:nvSpPr>
          <p:spPr>
            <a:xfrm>
              <a:off x="120401" y="122410"/>
              <a:ext cx="7544298" cy="386997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33350" tIns="133350" rIns="133350" bIns="133350" numCol="1" spcCol="1270" anchor="ctr" anchorCtr="0">
              <a:noAutofit/>
            </a:bodyPr>
            <a:lstStyle/>
            <a:p>
              <a:pPr lvl="0" algn="ctr" defTabSz="914400" eaLnBrk="0" hangingPunct="0">
                <a:spcBef>
                  <a:spcPts val="2000"/>
                </a:spcBef>
                <a:buClr>
                  <a:srgbClr val="003399"/>
                </a:buClr>
                <a:buSzPct val="75000"/>
              </a:pPr>
              <a:r>
                <a:rPr lang="en-US" sz="2800" dirty="0">
                  <a:solidFill>
                    <a:srgbClr val="000000"/>
                  </a:solidFill>
                  <a:latin typeface="Calibri"/>
                  <a:ea typeface="ＭＳ Ｐゴシック" charset="-128"/>
                  <a:cs typeface="Calibri"/>
                </a:rPr>
                <a:t>The main source of supporting information for the TDA will be </a:t>
              </a:r>
              <a:r>
                <a:rPr lang="en-US" sz="2800" dirty="0">
                  <a:solidFill>
                    <a:schemeClr val="bg2"/>
                  </a:solidFill>
                  <a:latin typeface="Calibri"/>
                  <a:ea typeface="ＭＳ Ｐゴシック" charset="-128"/>
                  <a:cs typeface="Calibri"/>
                </a:rPr>
                <a:t>thematic (synthesis) </a:t>
              </a:r>
              <a:r>
                <a:rPr lang="en-US" sz="2800" dirty="0">
                  <a:solidFill>
                    <a:srgbClr val="000000"/>
                  </a:solidFill>
                  <a:latin typeface="Calibri"/>
                  <a:ea typeface="ＭＳ Ｐゴシック" charset="-128"/>
                  <a:cs typeface="Calibri"/>
                </a:rPr>
                <a:t>or </a:t>
              </a:r>
              <a:r>
                <a:rPr lang="en-US" sz="2800" dirty="0">
                  <a:solidFill>
                    <a:srgbClr val="0033CC"/>
                  </a:solidFill>
                  <a:latin typeface="Calibri"/>
                  <a:ea typeface="ＭＳ Ｐゴシック" charset="-128"/>
                  <a:cs typeface="Calibri"/>
                </a:rPr>
                <a:t>national </a:t>
              </a:r>
              <a:r>
                <a:rPr lang="en-US" sz="2800" dirty="0" smtClean="0">
                  <a:solidFill>
                    <a:srgbClr val="0033CC"/>
                  </a:solidFill>
                  <a:latin typeface="Calibri"/>
                  <a:ea typeface="ＭＳ Ｐゴシック" charset="-128"/>
                  <a:cs typeface="Calibri"/>
                </a:rPr>
                <a:t>reports</a:t>
              </a:r>
              <a:endParaRPr lang="en-US" sz="2800" dirty="0" smtClean="0">
                <a:solidFill>
                  <a:srgbClr val="000000"/>
                </a:solidFill>
                <a:latin typeface="Calibri"/>
                <a:ea typeface="ＭＳ Ｐゴシック" charset="-128"/>
                <a:cs typeface="Calibri"/>
              </a:endParaRPr>
            </a:p>
            <a:p>
              <a:pPr lvl="0" algn="ctr" defTabSz="914400" eaLnBrk="0" hangingPunct="0">
                <a:spcBef>
                  <a:spcPts val="2000"/>
                </a:spcBef>
                <a:buClr>
                  <a:srgbClr val="003399"/>
                </a:buClr>
                <a:buSzPct val="75000"/>
              </a:pPr>
              <a:r>
                <a:rPr lang="en-US" sz="2800" dirty="0" smtClean="0">
                  <a:solidFill>
                    <a:srgbClr val="000000"/>
                  </a:solidFill>
                  <a:latin typeface="Calibri"/>
                  <a:ea typeface="ＭＳ Ｐゴシック" charset="-128"/>
                  <a:cs typeface="Calibri"/>
                </a:rPr>
                <a:t>These </a:t>
              </a:r>
              <a:r>
                <a:rPr lang="en-US" sz="2800" dirty="0">
                  <a:solidFill>
                    <a:srgbClr val="000000"/>
                  </a:solidFill>
                  <a:latin typeface="Calibri"/>
                  <a:ea typeface="ＭＳ Ｐゴシック" charset="-128"/>
                  <a:cs typeface="Calibri"/>
                </a:rPr>
                <a:t>are likely to be drafted by selected consultants or </a:t>
              </a:r>
              <a:r>
                <a:rPr lang="en-US" sz="2800" dirty="0" smtClean="0">
                  <a:solidFill>
                    <a:srgbClr val="000000"/>
                  </a:solidFill>
                  <a:latin typeface="Calibri"/>
                  <a:ea typeface="ＭＳ Ｐゴシック" charset="-128"/>
                  <a:cs typeface="Calibri"/>
                </a:rPr>
                <a:t>national experts from </a:t>
              </a:r>
              <a:r>
                <a:rPr lang="en-US" sz="2800" dirty="0">
                  <a:solidFill>
                    <a:srgbClr val="000000"/>
                  </a:solidFill>
                  <a:latin typeface="Calibri"/>
                  <a:ea typeface="ＭＳ Ｐゴシック" charset="-128"/>
                  <a:cs typeface="Calibri"/>
                </a:rPr>
                <a:t>the TDA development team with each report using a similar </a:t>
              </a:r>
              <a:r>
                <a:rPr lang="en-US" sz="2800" dirty="0" smtClean="0">
                  <a:solidFill>
                    <a:srgbClr val="000000"/>
                  </a:solidFill>
                  <a:latin typeface="Calibri"/>
                  <a:ea typeface="ＭＳ Ｐゴシック" charset="-128"/>
                  <a:cs typeface="Calibri"/>
                </a:rPr>
                <a:t>structure </a:t>
              </a:r>
              <a:endParaRPr lang="en-US" sz="2800" dirty="0">
                <a:solidFill>
                  <a:srgbClr val="000000"/>
                </a:solidFill>
                <a:latin typeface="Calibri"/>
                <a:ea typeface="ＭＳ Ｐゴシック" charset="-128"/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607626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itle 1"/>
          <p:cNvSpPr txBox="1">
            <a:spLocks/>
          </p:cNvSpPr>
          <p:nvPr/>
        </p:nvSpPr>
        <p:spPr bwMode="auto">
          <a:xfrm>
            <a:off x="0" y="101600"/>
            <a:ext cx="9144000" cy="1625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000000"/>
                </a:solidFill>
                <a:latin typeface="Calibri"/>
                <a:ea typeface="ＭＳ Ｐゴシック" charset="-128"/>
                <a:cs typeface="Calibri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00"/>
                </a:solidFill>
                <a:latin typeface="Calibri" charset="0"/>
                <a:ea typeface="ＭＳ Ｐゴシック" charset="-128"/>
                <a:cs typeface="Calibri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00"/>
                </a:solidFill>
                <a:latin typeface="Calibri" charset="0"/>
                <a:ea typeface="ＭＳ Ｐゴシック" charset="-128"/>
                <a:cs typeface="Calibri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00"/>
                </a:solidFill>
                <a:latin typeface="Calibri" charset="0"/>
                <a:ea typeface="ＭＳ Ｐゴシック" charset="-128"/>
                <a:cs typeface="Calibri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00"/>
                </a:solidFill>
                <a:latin typeface="Calibri" charset="0"/>
                <a:ea typeface="ＭＳ Ｐゴシック" charset="-128"/>
                <a:cs typeface="Calibri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00"/>
                </a:solidFill>
                <a:latin typeface="Calibri" charset="0"/>
                <a:ea typeface="ＭＳ Ｐゴシック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00"/>
                </a:solidFill>
                <a:latin typeface="Calibri" charset="0"/>
                <a:ea typeface="ＭＳ Ｐゴシック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00"/>
                </a:solidFill>
                <a:latin typeface="Calibri" charset="0"/>
                <a:ea typeface="ＭＳ Ｐゴシック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00"/>
                </a:solidFill>
                <a:latin typeface="Calibri" charset="0"/>
                <a:ea typeface="ＭＳ Ｐゴシック" charset="-128"/>
              </a:defRPr>
            </a:lvl9pPr>
          </a:lstStyle>
          <a:p>
            <a:r>
              <a:rPr lang="en-US" smtClean="0"/>
              <a:t> </a:t>
            </a:r>
            <a:endParaRPr lang="en-US" dirty="0"/>
          </a:p>
        </p:txBody>
      </p:sp>
      <p:grpSp>
        <p:nvGrpSpPr>
          <p:cNvPr id="50" name="Group 49"/>
          <p:cNvGrpSpPr/>
          <p:nvPr/>
        </p:nvGrpSpPr>
        <p:grpSpPr>
          <a:xfrm>
            <a:off x="1587500" y="3822701"/>
            <a:ext cx="5832000" cy="876299"/>
            <a:chOff x="4525" y="1104444"/>
            <a:chExt cx="1258770" cy="2490111"/>
          </a:xfrm>
          <a:solidFill>
            <a:schemeClr val="bg2"/>
          </a:solidFill>
        </p:grpSpPr>
        <p:sp>
          <p:nvSpPr>
            <p:cNvPr id="51" name="Rounded Rectangle 50"/>
            <p:cNvSpPr/>
            <p:nvPr/>
          </p:nvSpPr>
          <p:spPr>
            <a:xfrm>
              <a:off x="4525" y="1104444"/>
              <a:ext cx="1258770" cy="2490111"/>
            </a:xfrm>
            <a:prstGeom prst="roundRect">
              <a:avLst>
                <a:gd name="adj" fmla="val 10000"/>
              </a:avLst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</p:sp>
        <p:sp>
          <p:nvSpPr>
            <p:cNvPr id="52" name="Rounded Rectangle 4"/>
            <p:cNvSpPr/>
            <p:nvPr/>
          </p:nvSpPr>
          <p:spPr>
            <a:xfrm>
              <a:off x="41393" y="1141312"/>
              <a:ext cx="1185034" cy="241637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890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kern="1200" dirty="0" smtClean="0">
                  <a:solidFill>
                    <a:schemeClr val="bg1"/>
                  </a:solidFill>
                  <a:latin typeface="Calibri"/>
                  <a:cs typeface="Calibri"/>
                </a:rPr>
                <a:t>Specific reports on transboundary problems</a:t>
              </a:r>
              <a:endParaRPr lang="en-US" sz="2400" kern="1200" dirty="0">
                <a:solidFill>
                  <a:schemeClr val="bg1"/>
                </a:solidFill>
                <a:latin typeface="Calibri"/>
                <a:cs typeface="Calibri"/>
              </a:endParaRPr>
            </a:p>
          </p:txBody>
        </p:sp>
      </p:grpSp>
      <p:pic>
        <p:nvPicPr>
          <p:cNvPr id="39" name="Picture 38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866900" y="4914900"/>
            <a:ext cx="1260000" cy="12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0" name="Picture 39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431800" y="4902200"/>
            <a:ext cx="1260000" cy="12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2" name="Picture 41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3289300" y="4927600"/>
            <a:ext cx="1260000" cy="12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3" name="Picture 52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4686300" y="4940300"/>
            <a:ext cx="1260000" cy="12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4" name="Picture 53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6083300" y="4953000"/>
            <a:ext cx="1260000" cy="12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6" name="Picture 55"/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7518401" y="4914900"/>
            <a:ext cx="1260000" cy="12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6601" y="1587501"/>
            <a:ext cx="1259998" cy="12599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9" name="Picture 58"/>
          <p:cNvPicPr>
            <a:picLocks/>
          </p:cNvPicPr>
          <p:nvPr/>
        </p:nvPicPr>
        <p:blipFill>
          <a:blip r:embed="rId9"/>
          <a:stretch>
            <a:fillRect/>
          </a:stretch>
        </p:blipFill>
        <p:spPr>
          <a:xfrm>
            <a:off x="2377246" y="1612900"/>
            <a:ext cx="1260000" cy="12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Picture 1"/>
          <p:cNvPicPr>
            <a:picLocks/>
          </p:cNvPicPr>
          <p:nvPr/>
        </p:nvPicPr>
        <p:blipFill>
          <a:blip r:embed="rId10"/>
          <a:stretch>
            <a:fillRect/>
          </a:stretch>
        </p:blipFill>
        <p:spPr>
          <a:xfrm>
            <a:off x="3898900" y="1600200"/>
            <a:ext cx="1260000" cy="12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473700" y="1574800"/>
            <a:ext cx="1260000" cy="12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6"/>
          <p:cNvPicPr>
            <a:picLocks/>
          </p:cNvPicPr>
          <p:nvPr/>
        </p:nvPicPr>
        <p:blipFill>
          <a:blip r:embed="rId12"/>
          <a:stretch>
            <a:fillRect/>
          </a:stretch>
        </p:blipFill>
        <p:spPr>
          <a:xfrm>
            <a:off x="7023100" y="1549400"/>
            <a:ext cx="1260000" cy="124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60" name="Group 59"/>
          <p:cNvGrpSpPr/>
          <p:nvPr/>
        </p:nvGrpSpPr>
        <p:grpSpPr>
          <a:xfrm>
            <a:off x="1587500" y="419101"/>
            <a:ext cx="5803900" cy="876299"/>
            <a:chOff x="4525" y="1104444"/>
            <a:chExt cx="1258770" cy="2490111"/>
          </a:xfrm>
          <a:solidFill>
            <a:srgbClr val="0099FF"/>
          </a:solidFill>
        </p:grpSpPr>
        <p:sp>
          <p:nvSpPr>
            <p:cNvPr id="61" name="Rounded Rectangle 60"/>
            <p:cNvSpPr/>
            <p:nvPr/>
          </p:nvSpPr>
          <p:spPr>
            <a:xfrm>
              <a:off x="4525" y="1104444"/>
              <a:ext cx="1258770" cy="2490111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</p:sp>
        <p:sp>
          <p:nvSpPr>
            <p:cNvPr id="62" name="Rounded Rectangle 4"/>
            <p:cNvSpPr/>
            <p:nvPr/>
          </p:nvSpPr>
          <p:spPr>
            <a:xfrm>
              <a:off x="41393" y="1141312"/>
              <a:ext cx="1185034" cy="241637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890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kern="1200" dirty="0" smtClean="0">
                  <a:solidFill>
                    <a:schemeClr val="tx1"/>
                  </a:solidFill>
                  <a:latin typeface="Calibri"/>
                  <a:cs typeface="Calibri"/>
                </a:rPr>
                <a:t>Broader studies on aspects of the TDA</a:t>
              </a:r>
              <a:endParaRPr lang="en-US" sz="2400" kern="1200" dirty="0">
                <a:solidFill>
                  <a:schemeClr val="tx1"/>
                </a:solidFill>
                <a:latin typeface="Calibri"/>
                <a:cs typeface="Calibri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715362" y="2959100"/>
            <a:ext cx="1302460" cy="584776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Governance</a:t>
            </a:r>
          </a:p>
          <a:p>
            <a:pPr algn="ctr"/>
            <a:r>
              <a:rPr lang="en-US" sz="1600" dirty="0" smtClean="0"/>
              <a:t>Analysis</a:t>
            </a:r>
            <a:endParaRPr lang="en-US" sz="1600" dirty="0"/>
          </a:p>
        </p:txBody>
      </p:sp>
      <p:sp>
        <p:nvSpPr>
          <p:cNvPr id="64" name="TextBox 63"/>
          <p:cNvSpPr txBox="1"/>
          <p:nvPr/>
        </p:nvSpPr>
        <p:spPr>
          <a:xfrm>
            <a:off x="3820658" y="2971800"/>
            <a:ext cx="1416473" cy="584776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Causal Chain</a:t>
            </a:r>
            <a:br>
              <a:rPr lang="en-US" sz="1600" dirty="0" smtClean="0"/>
            </a:br>
            <a:r>
              <a:rPr lang="en-US" sz="1600" dirty="0" smtClean="0"/>
              <a:t>Analysis</a:t>
            </a:r>
            <a:endParaRPr lang="en-US" sz="1600" dirty="0"/>
          </a:p>
        </p:txBody>
      </p:sp>
      <p:sp>
        <p:nvSpPr>
          <p:cNvPr id="65" name="TextBox 64"/>
          <p:cNvSpPr txBox="1"/>
          <p:nvPr/>
        </p:nvSpPr>
        <p:spPr>
          <a:xfrm>
            <a:off x="2301535" y="2971800"/>
            <a:ext cx="1279717" cy="584776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Stakeholder</a:t>
            </a:r>
          </a:p>
          <a:p>
            <a:pPr algn="ctr"/>
            <a:r>
              <a:rPr lang="en-US" sz="1600" dirty="0" smtClean="0"/>
              <a:t>Analysis</a:t>
            </a:r>
            <a:endParaRPr lang="en-US" sz="1600" dirty="0"/>
          </a:p>
        </p:txBody>
      </p:sp>
      <p:sp>
        <p:nvSpPr>
          <p:cNvPr id="66" name="TextBox 65"/>
          <p:cNvSpPr txBox="1"/>
          <p:nvPr/>
        </p:nvSpPr>
        <p:spPr>
          <a:xfrm>
            <a:off x="5642044" y="2959100"/>
            <a:ext cx="948697" cy="584776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Gender </a:t>
            </a:r>
            <a:br>
              <a:rPr lang="en-US" sz="1600" dirty="0" smtClean="0"/>
            </a:br>
            <a:r>
              <a:rPr lang="en-US" sz="1600" dirty="0" smtClean="0"/>
              <a:t>Analysis</a:t>
            </a:r>
            <a:endParaRPr lang="en-US" sz="1600" dirty="0"/>
          </a:p>
        </p:txBody>
      </p:sp>
      <p:sp>
        <p:nvSpPr>
          <p:cNvPr id="67" name="TextBox 66"/>
          <p:cNvSpPr txBox="1"/>
          <p:nvPr/>
        </p:nvSpPr>
        <p:spPr>
          <a:xfrm>
            <a:off x="7214087" y="2921000"/>
            <a:ext cx="903412" cy="584776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Climate </a:t>
            </a:r>
            <a:br>
              <a:rPr lang="en-US" sz="1600" dirty="0" smtClean="0"/>
            </a:br>
            <a:r>
              <a:rPr lang="en-US" sz="1600" dirty="0" smtClean="0"/>
              <a:t>Change</a:t>
            </a:r>
            <a:endParaRPr lang="en-US" sz="1600" dirty="0"/>
          </a:p>
        </p:txBody>
      </p:sp>
      <p:sp>
        <p:nvSpPr>
          <p:cNvPr id="68" name="TextBox 67"/>
          <p:cNvSpPr txBox="1"/>
          <p:nvPr/>
        </p:nvSpPr>
        <p:spPr>
          <a:xfrm>
            <a:off x="432228" y="6260524"/>
            <a:ext cx="1233731" cy="338554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Biodiversity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3433425" y="6273224"/>
            <a:ext cx="971740" cy="338554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Flooding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2011025" y="6273224"/>
            <a:ext cx="971740" cy="338554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Pollution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4833181" y="6273224"/>
            <a:ext cx="1017025" cy="338554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Fisheries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6268677" y="6285924"/>
            <a:ext cx="914633" cy="338554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Drought 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7630444" y="6247824"/>
            <a:ext cx="1112103" cy="338554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Water use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8905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</p:bldLst>
  </p:timing>
</p:sld>
</file>

<file path=ppt/theme/theme1.xml><?xml version="1.0" encoding="utf-8"?>
<a:theme xmlns:a="http://schemas.openxmlformats.org/drawingml/2006/main" name="Advantage">
  <a:themeElements>
    <a:clrScheme name="Custom 1">
      <a:dk1>
        <a:sysClr val="windowText" lastClr="000000"/>
      </a:dk1>
      <a:lt1>
        <a:sysClr val="window" lastClr="FFFFFF"/>
      </a:lt1>
      <a:dk2>
        <a:srgbClr val="2B142D"/>
      </a:dk2>
      <a:lt2>
        <a:srgbClr val="0033CC"/>
      </a:lt2>
      <a:accent1>
        <a:srgbClr val="0000FF"/>
      </a:accent1>
      <a:accent2>
        <a:srgbClr val="0033FF"/>
      </a:accent2>
      <a:accent3>
        <a:srgbClr val="3366FF"/>
      </a:accent3>
      <a:accent4>
        <a:srgbClr val="6699FF"/>
      </a:accent4>
      <a:accent5>
        <a:srgbClr val="3366CC"/>
      </a:accent5>
      <a:accent6>
        <a:srgbClr val="0099FF"/>
      </a:accent6>
      <a:hlink>
        <a:srgbClr val="000099"/>
      </a:hlink>
      <a:folHlink>
        <a:srgbClr val="9775A7"/>
      </a:folHlink>
    </a:clrScheme>
    <a:fontScheme name="Advantage">
      <a:majorFont>
        <a:latin typeface="Rockwell"/>
        <a:ea typeface=""/>
        <a:cs typeface=""/>
        <a:font script="Jpan" typeface="ＭＳ ゴシック"/>
      </a:majorFont>
      <a:minorFont>
        <a:latin typeface="Rockwell"/>
        <a:ea typeface=""/>
        <a:cs typeface=""/>
        <a:font script="Jpan" typeface="ＭＳ ゴシック"/>
      </a:minorFont>
    </a:fontScheme>
    <a:fmtScheme name="Advantage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40000"/>
                <a:alpha val="100000"/>
                <a:satMod val="150000"/>
                <a:lumMod val="100000"/>
              </a:schemeClr>
            </a:gs>
            <a:gs pos="100000">
              <a:schemeClr val="phClr"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6000000" scaled="1"/>
        </a:gradFill>
        <a:gradFill rotWithShape="1">
          <a:gsLst>
            <a:gs pos="0">
              <a:schemeClr val="phClr">
                <a:shade val="40000"/>
                <a:alpha val="100000"/>
                <a:satMod val="150000"/>
                <a:lumMod val="100000"/>
              </a:schemeClr>
            </a:gs>
            <a:gs pos="100000">
              <a:schemeClr val="phClr"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5400000" scaled="1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FFFFFF">
                <a:alpha val="75000"/>
              </a:srgbClr>
            </a:innerShdw>
            <a:outerShdw blurRad="63500" dist="25400" dir="5400000" rotWithShape="0">
              <a:srgbClr val="808080">
                <a:alpha val="75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twoPt" dir="tl">
              <a:rot lat="0" lon="0" rev="4500000"/>
            </a:lightRig>
          </a:scene3d>
          <a:sp3d>
            <a:bevelT w="635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1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66394</TotalTime>
  <Words>946</Words>
  <Application>Microsoft Macintosh PowerPoint</Application>
  <PresentationFormat>On-screen Show (4:3)</PresentationFormat>
  <Paragraphs>150</Paragraphs>
  <Slides>24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Advantage</vt:lpstr>
      <vt:lpstr>IW:LEARN TDA/SAP Training Course</vt:lpstr>
      <vt:lpstr>Overview of the Training Course</vt:lpstr>
      <vt:lpstr>PowerPoint Presentation</vt:lpstr>
      <vt:lpstr>Section 7: Thematic Reports</vt:lpstr>
      <vt:lpstr>PowerPoint Presentation</vt:lpstr>
      <vt:lpstr>Where are we?</vt:lpstr>
      <vt:lpstr>In this Section you will learn about….</vt:lpstr>
      <vt:lpstr>Thematic Reports</vt:lpstr>
      <vt:lpstr>PowerPoint Presentation</vt:lpstr>
      <vt:lpstr>Process for developing thematic reports</vt:lpstr>
      <vt:lpstr>Step 1: Identification of key areas and national experts</vt:lpstr>
      <vt:lpstr>Step 1: Identification of key areas and national experts</vt:lpstr>
      <vt:lpstr>Step 2: Report development and review</vt:lpstr>
      <vt:lpstr>PowerPoint Presentation</vt:lpstr>
      <vt:lpstr>Advice from the Field…..</vt:lpstr>
      <vt:lpstr>Section 8: TDA to SAP Linkage</vt:lpstr>
      <vt:lpstr>In this Section you will learn about….</vt:lpstr>
      <vt:lpstr>PowerPoint Presentation</vt:lpstr>
      <vt:lpstr>The Problem?</vt:lpstr>
      <vt:lpstr>A Solution - Identifying Leverage Points </vt:lpstr>
      <vt:lpstr>The Identification of Leverage Points…</vt:lpstr>
      <vt:lpstr>A Note of Caution</vt:lpstr>
      <vt:lpstr>Process for Identifying Leverage Points</vt:lpstr>
      <vt:lpstr>Group Exercise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PLYMOUTH FOOD INITIATIVE WORKSHOP</dc:title>
  <dc:creator>Martin Bloxham</dc:creator>
  <cp:lastModifiedBy>Martin Bloxham</cp:lastModifiedBy>
  <cp:revision>385</cp:revision>
  <dcterms:created xsi:type="dcterms:W3CDTF">2010-04-21T10:35:43Z</dcterms:created>
  <dcterms:modified xsi:type="dcterms:W3CDTF">2012-08-24T13:25:01Z</dcterms:modified>
</cp:coreProperties>
</file>