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handoutMasterIdLst>
    <p:handoutMasterId r:id="rId31"/>
  </p:handoutMasterIdLst>
  <p:sldIdLst>
    <p:sldId id="456" r:id="rId2"/>
    <p:sldId id="523" r:id="rId3"/>
    <p:sldId id="514" r:id="rId4"/>
    <p:sldId id="519" r:id="rId5"/>
    <p:sldId id="539" r:id="rId6"/>
    <p:sldId id="540" r:id="rId7"/>
    <p:sldId id="541" r:id="rId8"/>
    <p:sldId id="538" r:id="rId9"/>
    <p:sldId id="524" r:id="rId10"/>
    <p:sldId id="555" r:id="rId11"/>
    <p:sldId id="543" r:id="rId12"/>
    <p:sldId id="542" r:id="rId13"/>
    <p:sldId id="518" r:id="rId14"/>
    <p:sldId id="525" r:id="rId15"/>
    <p:sldId id="537" r:id="rId16"/>
    <p:sldId id="556" r:id="rId17"/>
    <p:sldId id="544" r:id="rId18"/>
    <p:sldId id="545" r:id="rId19"/>
    <p:sldId id="546" r:id="rId20"/>
    <p:sldId id="547" r:id="rId21"/>
    <p:sldId id="548" r:id="rId22"/>
    <p:sldId id="549" r:id="rId23"/>
    <p:sldId id="550" r:id="rId24"/>
    <p:sldId id="551" r:id="rId25"/>
    <p:sldId id="552" r:id="rId26"/>
    <p:sldId id="553" r:id="rId27"/>
    <p:sldId id="554" r:id="rId28"/>
    <p:sldId id="535"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94B4BFA2-F74C-C241-80B4-2CF6C8FAA18E}">
          <p14:sldIdLst>
            <p14:sldId id="456"/>
            <p14:sldId id="523"/>
            <p14:sldId id="514"/>
            <p14:sldId id="519"/>
            <p14:sldId id="539"/>
            <p14:sldId id="540"/>
            <p14:sldId id="541"/>
            <p14:sldId id="538"/>
            <p14:sldId id="524"/>
            <p14:sldId id="555"/>
            <p14:sldId id="543"/>
            <p14:sldId id="542"/>
            <p14:sldId id="518"/>
            <p14:sldId id="525"/>
            <p14:sldId id="537"/>
            <p14:sldId id="556"/>
            <p14:sldId id="544"/>
            <p14:sldId id="545"/>
            <p14:sldId id="546"/>
            <p14:sldId id="547"/>
            <p14:sldId id="548"/>
            <p14:sldId id="549"/>
            <p14:sldId id="550"/>
            <p14:sldId id="551"/>
            <p14:sldId id="552"/>
            <p14:sldId id="553"/>
            <p14:sldId id="554"/>
            <p14:sldId id="53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Redstone" initials="PAR"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FF9900"/>
    <a:srgbClr val="336600"/>
    <a:srgbClr val="669900"/>
    <a:srgbClr val="66FF33"/>
    <a:srgbClr val="33CC66"/>
    <a:srgbClr val="339966"/>
    <a:srgbClr val="339933"/>
    <a:srgbClr val="339900"/>
    <a:srgbClr val="CC6633"/>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827" autoAdjust="0"/>
  </p:normalViewPr>
  <p:slideViewPr>
    <p:cSldViewPr snapToGrid="0">
      <p:cViewPr>
        <p:scale>
          <a:sx n="100" d="100"/>
          <a:sy n="100" d="100"/>
        </p:scale>
        <p:origin x="-1352" y="-648"/>
      </p:cViewPr>
      <p:guideLst>
        <p:guide orient="horz" pos="2160"/>
        <p:guide pos="2880"/>
      </p:guideLst>
    </p:cSldViewPr>
  </p:slideViewPr>
  <p:notesTextViewPr>
    <p:cViewPr>
      <p:scale>
        <a:sx n="100" d="100"/>
        <a:sy n="100" d="100"/>
      </p:scale>
      <p:origin x="0" y="0"/>
    </p:cViewPr>
  </p:notesTextViewPr>
  <p:sorterViewPr>
    <p:cViewPr>
      <p:scale>
        <a:sx n="72" d="100"/>
        <a:sy n="72"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518A3-2E5D-5749-8073-848203B676E8}"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en-US"/>
        </a:p>
      </dgm:t>
    </dgm:pt>
    <dgm:pt modelId="{DF4FB971-0AF1-1643-875C-CE647B169823}">
      <dgm:prSet/>
      <dgm:spPr>
        <a:ln>
          <a:solidFill>
            <a:srgbClr val="003399"/>
          </a:solidFill>
        </a:ln>
      </dgm:spPr>
      <dgm:t>
        <a:bodyPr/>
        <a:lstStyle/>
        <a:p>
          <a:pPr rtl="0"/>
          <a:r>
            <a:rPr lang="en-GB" dirty="0" smtClean="0">
              <a:latin typeface="Calibri"/>
              <a:cs typeface="Calibri"/>
            </a:rPr>
            <a:t>The SAP is a negotiated policy document that should be endorsed at the highest level. It establishes clear priorities for action to resolve the priority problems identified in the TDA</a:t>
          </a:r>
          <a:endParaRPr lang="en-US" dirty="0">
            <a:latin typeface="Calibri"/>
            <a:cs typeface="Calibri"/>
          </a:endParaRPr>
        </a:p>
      </dgm:t>
    </dgm:pt>
    <dgm:pt modelId="{12048C5C-AB57-4040-BDC3-D8FA01BB83BE}" type="parTrans" cxnId="{205189B1-1A34-114F-9874-C72163575748}">
      <dgm:prSet/>
      <dgm:spPr/>
      <dgm:t>
        <a:bodyPr/>
        <a:lstStyle/>
        <a:p>
          <a:endParaRPr lang="en-US"/>
        </a:p>
      </dgm:t>
    </dgm:pt>
    <dgm:pt modelId="{0B67461C-206C-DC4B-A098-F81734602B18}" type="sibTrans" cxnId="{205189B1-1A34-114F-9874-C72163575748}">
      <dgm:prSet/>
      <dgm:spPr/>
      <dgm:t>
        <a:bodyPr/>
        <a:lstStyle/>
        <a:p>
          <a:endParaRPr lang="en-US"/>
        </a:p>
      </dgm:t>
    </dgm:pt>
    <dgm:pt modelId="{BAD2DFD4-E20A-174C-9E54-2CF2EEFBFACB}" type="pres">
      <dgm:prSet presAssocID="{CA0518A3-2E5D-5749-8073-848203B676E8}" presName="Name0" presStyleCnt="0">
        <dgm:presLayoutVars>
          <dgm:dir/>
          <dgm:resizeHandles val="exact"/>
        </dgm:presLayoutVars>
      </dgm:prSet>
      <dgm:spPr/>
      <dgm:t>
        <a:bodyPr/>
        <a:lstStyle/>
        <a:p>
          <a:endParaRPr lang="en-US"/>
        </a:p>
      </dgm:t>
    </dgm:pt>
    <dgm:pt modelId="{29CE8374-E5B8-DC47-A95A-4AB1FD6998BF}" type="pres">
      <dgm:prSet presAssocID="{DF4FB971-0AF1-1643-875C-CE647B169823}" presName="composite" presStyleCnt="0"/>
      <dgm:spPr/>
    </dgm:pt>
    <dgm:pt modelId="{B3886A87-0BE6-8641-AC84-654564903201}" type="pres">
      <dgm:prSet presAssocID="{DF4FB971-0AF1-1643-875C-CE647B169823}" presName="rect1" presStyleLbl="trAlignAcc1" presStyleIdx="0" presStyleCnt="1">
        <dgm:presLayoutVars>
          <dgm:bulletEnabled val="1"/>
        </dgm:presLayoutVars>
      </dgm:prSet>
      <dgm:spPr/>
      <dgm:t>
        <a:bodyPr/>
        <a:lstStyle/>
        <a:p>
          <a:endParaRPr lang="en-US"/>
        </a:p>
      </dgm:t>
    </dgm:pt>
    <dgm:pt modelId="{36F894F2-DE30-8B48-9728-790B56B5C397}" type="pres">
      <dgm:prSet presAssocID="{DF4FB971-0AF1-1643-875C-CE647B169823}" presName="rect2" presStyleLbl="fgImgPlace1" presStyleIdx="0" presStyleCnt="1"/>
      <dgm:spPr/>
    </dgm:pt>
  </dgm:ptLst>
  <dgm:cxnLst>
    <dgm:cxn modelId="{61531D92-FBE2-7148-A2EF-BAEEE3937462}" type="presOf" srcId="{DF4FB971-0AF1-1643-875C-CE647B169823}" destId="{B3886A87-0BE6-8641-AC84-654564903201}" srcOrd="0" destOrd="0" presId="urn:microsoft.com/office/officeart/2008/layout/PictureStrips"/>
    <dgm:cxn modelId="{205189B1-1A34-114F-9874-C72163575748}" srcId="{CA0518A3-2E5D-5749-8073-848203B676E8}" destId="{DF4FB971-0AF1-1643-875C-CE647B169823}" srcOrd="0" destOrd="0" parTransId="{12048C5C-AB57-4040-BDC3-D8FA01BB83BE}" sibTransId="{0B67461C-206C-DC4B-A098-F81734602B18}"/>
    <dgm:cxn modelId="{9B7823EE-17EC-2F40-B81B-36450E4BCFBF}" type="presOf" srcId="{CA0518A3-2E5D-5749-8073-848203B676E8}" destId="{BAD2DFD4-E20A-174C-9E54-2CF2EEFBFACB}" srcOrd="0" destOrd="0" presId="urn:microsoft.com/office/officeart/2008/layout/PictureStrips"/>
    <dgm:cxn modelId="{464A40A0-9DF7-E047-8BF5-617325838C74}" type="presParOf" srcId="{BAD2DFD4-E20A-174C-9E54-2CF2EEFBFACB}" destId="{29CE8374-E5B8-DC47-A95A-4AB1FD6998BF}" srcOrd="0" destOrd="0" presId="urn:microsoft.com/office/officeart/2008/layout/PictureStrips"/>
    <dgm:cxn modelId="{EDD270CB-DDFA-364B-AB52-9039216BAC4F}" type="presParOf" srcId="{29CE8374-E5B8-DC47-A95A-4AB1FD6998BF}" destId="{B3886A87-0BE6-8641-AC84-654564903201}" srcOrd="0" destOrd="0" presId="urn:microsoft.com/office/officeart/2008/layout/PictureStrips"/>
    <dgm:cxn modelId="{8A7A352D-73CE-D842-83E1-43236BA7D01E}" type="presParOf" srcId="{29CE8374-E5B8-DC47-A95A-4AB1FD6998BF}" destId="{36F894F2-DE30-8B48-9728-790B56B5C39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ECDAAD-C8A9-394B-BF33-D5E11EB5E6B3}" type="doc">
      <dgm:prSet loTypeId="urn:microsoft.com/office/officeart/2005/8/layout/vList5" loCatId="" qsTypeId="urn:microsoft.com/office/officeart/2005/8/quickstyle/simple4" qsCatId="simple" csTypeId="urn:microsoft.com/office/officeart/2005/8/colors/accent0_3" csCatId="mainScheme" phldr="1"/>
      <dgm:spPr/>
      <dgm:t>
        <a:bodyPr/>
        <a:lstStyle/>
        <a:p>
          <a:endParaRPr lang="en-US"/>
        </a:p>
      </dgm:t>
    </dgm:pt>
    <dgm:pt modelId="{7EB564BF-9355-D347-B9E1-BA0A729CE844}">
      <dgm:prSet phldrT="[Text]"/>
      <dgm:spPr>
        <a:xfrm>
          <a:off x="0" y="1988"/>
          <a:ext cx="2962656" cy="869612"/>
        </a:xfrm>
        <a:prstGeom prst="roundRect">
          <a:avLst/>
        </a:prstGeom>
        <a:gradFill rotWithShape="0">
          <a:gsLst>
            <a:gs pos="0">
              <a:srgbClr val="1F497D">
                <a:hueOff val="0"/>
                <a:satOff val="0"/>
                <a:lumOff val="0"/>
                <a:alphaOff val="0"/>
                <a:tint val="100000"/>
                <a:shade val="100000"/>
                <a:satMod val="130000"/>
              </a:srgbClr>
            </a:gs>
            <a:gs pos="100000">
              <a:srgbClr val="1F497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rgbClr val="000000"/>
              </a:solidFill>
              <a:latin typeface="Calibri"/>
              <a:ea typeface="+mn-ea"/>
              <a:cs typeface="+mn-cs"/>
            </a:rPr>
            <a:t>Understandable</a:t>
          </a:r>
          <a:endParaRPr lang="en-US" dirty="0">
            <a:solidFill>
              <a:srgbClr val="000000"/>
            </a:solidFill>
            <a:latin typeface="Calibri"/>
            <a:ea typeface="+mn-ea"/>
            <a:cs typeface="+mn-cs"/>
          </a:endParaRPr>
        </a:p>
      </dgm:t>
    </dgm:pt>
    <dgm:pt modelId="{C0342D7C-EC4A-AD41-B7E7-18A6C07D51F7}" type="parTrans" cxnId="{9E8B64E4-675D-4441-B446-4B6653F08C7C}">
      <dgm:prSet/>
      <dgm:spPr/>
      <dgm:t>
        <a:bodyPr/>
        <a:lstStyle/>
        <a:p>
          <a:endParaRPr lang="en-US"/>
        </a:p>
      </dgm:t>
    </dgm:pt>
    <dgm:pt modelId="{6729D3D7-3931-AA4A-B053-99358F979606}" type="sibTrans" cxnId="{9E8B64E4-675D-4441-B446-4B6653F08C7C}">
      <dgm:prSet/>
      <dgm:spPr/>
      <dgm:t>
        <a:bodyPr/>
        <a:lstStyle/>
        <a:p>
          <a:endParaRPr lang="en-US"/>
        </a:p>
      </dgm:t>
    </dgm:pt>
    <dgm:pt modelId="{BB39260A-E3B0-FA42-BC7F-1D382768534F}">
      <dgm:prSet phldrT="[Text]"/>
      <dgm:spPr>
        <a:xfrm rot="5400000">
          <a:off x="5248282" y="-2196676"/>
          <a:ext cx="695690" cy="5266944"/>
        </a:xfrm>
        <a:prstGeom prst="round2SameRect">
          <a:avLst/>
        </a:prstGeom>
        <a:solidFill>
          <a:srgbClr val="1F497D">
            <a:alpha val="90000"/>
            <a:tint val="40000"/>
            <a:hueOff val="0"/>
            <a:satOff val="0"/>
            <a:lumOff val="0"/>
            <a:alphaOff val="0"/>
          </a:srgbClr>
        </a:solidFill>
        <a:ln w="9525" cap="flat" cmpd="sng" algn="ctr">
          <a:solidFill>
            <a:srgbClr val="1F497D">
              <a:alpha val="90000"/>
              <a:tint val="40000"/>
              <a:hueOff val="0"/>
              <a:satOff val="0"/>
              <a:lumOff val="0"/>
              <a:alphaOff val="0"/>
            </a:srgbClr>
          </a:solidFill>
          <a:prstDash val="solid"/>
        </a:ln>
        <a:effectLst/>
      </dgm:spPr>
      <dgm:t>
        <a:bodyPr/>
        <a:lstStyle/>
        <a:p>
          <a:r>
            <a:rPr lang="en-GB" smtClean="0">
              <a:solidFill>
                <a:sysClr val="windowText" lastClr="000000">
                  <a:hueOff val="0"/>
                  <a:satOff val="0"/>
                  <a:lumOff val="0"/>
                  <a:alphaOff val="0"/>
                </a:sysClr>
              </a:solidFill>
              <a:latin typeface="Calibri"/>
              <a:ea typeface="+mn-ea"/>
              <a:cs typeface="+mn-cs"/>
            </a:rPr>
            <a:t>It should be understandable to the general public as </a:t>
          </a:r>
          <a:r>
            <a:rPr lang="en-GB" dirty="0" smtClean="0">
              <a:solidFill>
                <a:sysClr val="windowText" lastClr="000000">
                  <a:hueOff val="0"/>
                  <a:satOff val="0"/>
                  <a:lumOff val="0"/>
                  <a:alphaOff val="0"/>
                </a:sysClr>
              </a:solidFill>
              <a:latin typeface="Calibri"/>
              <a:ea typeface="+mn-ea"/>
              <a:cs typeface="+mn-cs"/>
            </a:rPr>
            <a:t>well as a scientific audience</a:t>
          </a:r>
          <a:endParaRPr lang="en-US" dirty="0">
            <a:solidFill>
              <a:sysClr val="windowText" lastClr="000000">
                <a:hueOff val="0"/>
                <a:satOff val="0"/>
                <a:lumOff val="0"/>
                <a:alphaOff val="0"/>
              </a:sysClr>
            </a:solidFill>
            <a:latin typeface="Calibri"/>
            <a:ea typeface="+mn-ea"/>
            <a:cs typeface="+mn-cs"/>
          </a:endParaRPr>
        </a:p>
      </dgm:t>
    </dgm:pt>
    <dgm:pt modelId="{BBD45262-1149-054E-A33E-9FCAE801AB6D}" type="parTrans" cxnId="{056005B8-7104-2249-B092-B679F7E1E2CC}">
      <dgm:prSet/>
      <dgm:spPr/>
      <dgm:t>
        <a:bodyPr/>
        <a:lstStyle/>
        <a:p>
          <a:endParaRPr lang="en-US"/>
        </a:p>
      </dgm:t>
    </dgm:pt>
    <dgm:pt modelId="{F295AF6B-7975-5947-9410-AB67F746FBD6}" type="sibTrans" cxnId="{056005B8-7104-2249-B092-B679F7E1E2CC}">
      <dgm:prSet/>
      <dgm:spPr/>
      <dgm:t>
        <a:bodyPr/>
        <a:lstStyle/>
        <a:p>
          <a:endParaRPr lang="en-US"/>
        </a:p>
      </dgm:t>
    </dgm:pt>
    <dgm:pt modelId="{4ECFF7DB-5233-B344-99C5-1179AD50EB71}">
      <dgm:prSet phldrT="[Text]"/>
      <dgm:spPr>
        <a:xfrm>
          <a:off x="0" y="915082"/>
          <a:ext cx="2962656" cy="869612"/>
        </a:xfrm>
        <a:prstGeom prst="roundRect">
          <a:avLst/>
        </a:prstGeom>
        <a:gradFill rotWithShape="0">
          <a:gsLst>
            <a:gs pos="0">
              <a:srgbClr val="1F497D">
                <a:hueOff val="0"/>
                <a:satOff val="0"/>
                <a:lumOff val="0"/>
                <a:alphaOff val="0"/>
                <a:tint val="100000"/>
                <a:shade val="100000"/>
                <a:satMod val="130000"/>
              </a:srgbClr>
            </a:gs>
            <a:gs pos="100000">
              <a:srgbClr val="1F497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rgbClr val="000000"/>
              </a:solidFill>
              <a:latin typeface="Calibri"/>
              <a:ea typeface="+mn-ea"/>
              <a:cs typeface="+mn-cs"/>
            </a:rPr>
            <a:t>Inspirational</a:t>
          </a:r>
          <a:endParaRPr lang="en-US" dirty="0">
            <a:solidFill>
              <a:srgbClr val="000000"/>
            </a:solidFill>
            <a:latin typeface="Calibri"/>
            <a:ea typeface="+mn-ea"/>
            <a:cs typeface="+mn-cs"/>
          </a:endParaRPr>
        </a:p>
      </dgm:t>
    </dgm:pt>
    <dgm:pt modelId="{06DEF950-C7D5-6149-BE16-07FD607ACC4F}" type="parTrans" cxnId="{4560D8B4-7F5E-564B-8AB1-2BF9AE9CCD4B}">
      <dgm:prSet/>
      <dgm:spPr/>
      <dgm:t>
        <a:bodyPr/>
        <a:lstStyle/>
        <a:p>
          <a:endParaRPr lang="en-US"/>
        </a:p>
      </dgm:t>
    </dgm:pt>
    <dgm:pt modelId="{947D97AD-F5B6-DE4B-9C66-53E21BC2CFCF}" type="sibTrans" cxnId="{4560D8B4-7F5E-564B-8AB1-2BF9AE9CCD4B}">
      <dgm:prSet/>
      <dgm:spPr/>
      <dgm:t>
        <a:bodyPr/>
        <a:lstStyle/>
        <a:p>
          <a:endParaRPr lang="en-US"/>
        </a:p>
      </dgm:t>
    </dgm:pt>
    <dgm:pt modelId="{32A1E945-CFF2-EB47-8A42-5EABF9F3971D}">
      <dgm:prSet phldrT="[Text]"/>
      <dgm:spPr>
        <a:xfrm rot="5400000">
          <a:off x="5248282" y="-1283583"/>
          <a:ext cx="695690" cy="5266944"/>
        </a:xfrm>
        <a:prstGeom prst="round2SameRect">
          <a:avLst/>
        </a:prstGeom>
        <a:solidFill>
          <a:srgbClr val="1F497D">
            <a:alpha val="90000"/>
            <a:tint val="40000"/>
            <a:hueOff val="0"/>
            <a:satOff val="0"/>
            <a:lumOff val="0"/>
            <a:alphaOff val="0"/>
          </a:srgbClr>
        </a:solidFill>
        <a:ln w="9525" cap="flat" cmpd="sng" algn="ctr">
          <a:solidFill>
            <a:srgbClr val="1F497D">
              <a:alpha val="90000"/>
              <a:tint val="40000"/>
              <a:hueOff val="0"/>
              <a:satOff val="0"/>
              <a:lumOff val="0"/>
              <a:alphaOff val="0"/>
            </a:srgbClr>
          </a:solidFill>
          <a:prstDash val="solid"/>
        </a:ln>
        <a:effectLst/>
      </dgm:spPr>
      <dgm:t>
        <a:bodyPr/>
        <a:lstStyle/>
        <a:p>
          <a:r>
            <a:rPr lang="en-GB" dirty="0" smtClean="0">
              <a:solidFill>
                <a:sysClr val="windowText" lastClr="000000">
                  <a:hueOff val="0"/>
                  <a:satOff val="0"/>
                  <a:lumOff val="0"/>
                  <a:alphaOff val="0"/>
                </a:sysClr>
              </a:solidFill>
              <a:latin typeface="Calibri"/>
              <a:ea typeface="+mn-ea"/>
              <a:cs typeface="+mn-cs"/>
            </a:rPr>
            <a:t>It should inspire those living in and around the water system to believe that they can improve the condition of their environment</a:t>
          </a:r>
          <a:endParaRPr lang="en-US" dirty="0">
            <a:solidFill>
              <a:sysClr val="windowText" lastClr="000000">
                <a:hueOff val="0"/>
                <a:satOff val="0"/>
                <a:lumOff val="0"/>
                <a:alphaOff val="0"/>
              </a:sysClr>
            </a:solidFill>
            <a:latin typeface="Calibri"/>
            <a:ea typeface="+mn-ea"/>
            <a:cs typeface="+mn-cs"/>
          </a:endParaRPr>
        </a:p>
      </dgm:t>
    </dgm:pt>
    <dgm:pt modelId="{F5CDE2D0-0752-4747-9746-901C9AD30581}" type="parTrans" cxnId="{29DB04BA-4219-C24B-B8F7-FCDC8EFC5156}">
      <dgm:prSet/>
      <dgm:spPr/>
      <dgm:t>
        <a:bodyPr/>
        <a:lstStyle/>
        <a:p>
          <a:endParaRPr lang="en-US"/>
        </a:p>
      </dgm:t>
    </dgm:pt>
    <dgm:pt modelId="{1E14960C-1D54-4D45-9CFB-542D54A72811}" type="sibTrans" cxnId="{29DB04BA-4219-C24B-B8F7-FCDC8EFC5156}">
      <dgm:prSet/>
      <dgm:spPr/>
      <dgm:t>
        <a:bodyPr/>
        <a:lstStyle/>
        <a:p>
          <a:endParaRPr lang="en-US"/>
        </a:p>
      </dgm:t>
    </dgm:pt>
    <dgm:pt modelId="{89564A03-0694-5347-9137-34F6103FFCBC}">
      <dgm:prSet phldrT="[Text]"/>
      <dgm:spPr>
        <a:xfrm>
          <a:off x="0" y="1828175"/>
          <a:ext cx="2962656" cy="869612"/>
        </a:xfrm>
        <a:prstGeom prst="roundRect">
          <a:avLst/>
        </a:prstGeom>
        <a:gradFill rotWithShape="0">
          <a:gsLst>
            <a:gs pos="0">
              <a:srgbClr val="1F497D">
                <a:hueOff val="0"/>
                <a:satOff val="0"/>
                <a:lumOff val="0"/>
                <a:alphaOff val="0"/>
                <a:tint val="100000"/>
                <a:shade val="100000"/>
                <a:satMod val="130000"/>
              </a:srgbClr>
            </a:gs>
            <a:gs pos="100000">
              <a:srgbClr val="1F497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rgbClr val="000000"/>
              </a:solidFill>
              <a:latin typeface="Calibri"/>
              <a:ea typeface="+mn-ea"/>
              <a:cs typeface="+mn-cs"/>
            </a:rPr>
            <a:t>Aspirational</a:t>
          </a:r>
          <a:endParaRPr lang="en-US" dirty="0">
            <a:solidFill>
              <a:srgbClr val="000000"/>
            </a:solidFill>
            <a:latin typeface="Calibri"/>
            <a:ea typeface="+mn-ea"/>
            <a:cs typeface="+mn-cs"/>
          </a:endParaRPr>
        </a:p>
      </dgm:t>
    </dgm:pt>
    <dgm:pt modelId="{42A73150-ECDD-2941-8E62-13631BAFCC97}" type="parTrans" cxnId="{23C1A7A0-0396-7046-BF17-4325596E9AA8}">
      <dgm:prSet/>
      <dgm:spPr/>
      <dgm:t>
        <a:bodyPr/>
        <a:lstStyle/>
        <a:p>
          <a:endParaRPr lang="en-US"/>
        </a:p>
      </dgm:t>
    </dgm:pt>
    <dgm:pt modelId="{45B37DC1-0DA9-CC40-9318-70ADBD347976}" type="sibTrans" cxnId="{23C1A7A0-0396-7046-BF17-4325596E9AA8}">
      <dgm:prSet/>
      <dgm:spPr/>
      <dgm:t>
        <a:bodyPr/>
        <a:lstStyle/>
        <a:p>
          <a:endParaRPr lang="en-US"/>
        </a:p>
      </dgm:t>
    </dgm:pt>
    <dgm:pt modelId="{E7FC35F0-480C-C44C-8525-ECC0C71B7C47}">
      <dgm:prSet phldrT="[Text]"/>
      <dgm:spPr>
        <a:xfrm rot="5400000">
          <a:off x="5248282" y="-370490"/>
          <a:ext cx="695690" cy="5266944"/>
        </a:xfrm>
        <a:prstGeom prst="round2SameRect">
          <a:avLst/>
        </a:prstGeom>
        <a:solidFill>
          <a:srgbClr val="1F497D">
            <a:alpha val="90000"/>
            <a:tint val="40000"/>
            <a:hueOff val="0"/>
            <a:satOff val="0"/>
            <a:lumOff val="0"/>
            <a:alphaOff val="0"/>
          </a:srgbClr>
        </a:solidFill>
        <a:ln w="9525" cap="flat" cmpd="sng" algn="ctr">
          <a:solidFill>
            <a:srgbClr val="1F497D">
              <a:alpha val="90000"/>
              <a:tint val="40000"/>
              <a:hueOff val="0"/>
              <a:satOff val="0"/>
              <a:lumOff val="0"/>
              <a:alphaOff val="0"/>
            </a:srgbClr>
          </a:solidFill>
          <a:prstDash val="solid"/>
        </a:ln>
        <a:effectLst/>
      </dgm:spPr>
      <dgm:t>
        <a:bodyPr/>
        <a:lstStyle/>
        <a:p>
          <a:r>
            <a:rPr lang="en-GB" dirty="0" smtClean="0">
              <a:solidFill>
                <a:sysClr val="windowText" lastClr="000000">
                  <a:hueOff val="0"/>
                  <a:satOff val="0"/>
                  <a:lumOff val="0"/>
                  <a:alphaOff val="0"/>
                </a:sysClr>
              </a:solidFill>
              <a:latin typeface="Calibri"/>
              <a:ea typeface="+mn-ea"/>
              <a:cs typeface="+mn-cs"/>
            </a:rPr>
            <a:t>It should encourage the relevant parties to strive to reach the vision</a:t>
          </a:r>
          <a:endParaRPr lang="en-US" dirty="0">
            <a:solidFill>
              <a:sysClr val="windowText" lastClr="000000">
                <a:hueOff val="0"/>
                <a:satOff val="0"/>
                <a:lumOff val="0"/>
                <a:alphaOff val="0"/>
              </a:sysClr>
            </a:solidFill>
            <a:latin typeface="Calibri"/>
            <a:ea typeface="+mn-ea"/>
            <a:cs typeface="+mn-cs"/>
          </a:endParaRPr>
        </a:p>
      </dgm:t>
    </dgm:pt>
    <dgm:pt modelId="{FD3A1AEA-1588-2B46-9C79-B3506C5C1F88}" type="parTrans" cxnId="{5CF07D18-ADD4-0048-AABA-635D84048B83}">
      <dgm:prSet/>
      <dgm:spPr/>
      <dgm:t>
        <a:bodyPr/>
        <a:lstStyle/>
        <a:p>
          <a:endParaRPr lang="en-US"/>
        </a:p>
      </dgm:t>
    </dgm:pt>
    <dgm:pt modelId="{3CA3383A-C238-124D-B07A-5679C1188D05}" type="sibTrans" cxnId="{5CF07D18-ADD4-0048-AABA-635D84048B83}">
      <dgm:prSet/>
      <dgm:spPr/>
      <dgm:t>
        <a:bodyPr/>
        <a:lstStyle/>
        <a:p>
          <a:endParaRPr lang="en-US"/>
        </a:p>
      </dgm:t>
    </dgm:pt>
    <dgm:pt modelId="{942A72E7-915E-4A4B-B587-3EF520E57852}">
      <dgm:prSet/>
      <dgm:spPr>
        <a:xfrm>
          <a:off x="0" y="2741268"/>
          <a:ext cx="2962656" cy="869612"/>
        </a:xfrm>
        <a:prstGeom prst="roundRect">
          <a:avLst/>
        </a:prstGeom>
        <a:gradFill rotWithShape="0">
          <a:gsLst>
            <a:gs pos="0">
              <a:srgbClr val="1F497D">
                <a:hueOff val="0"/>
                <a:satOff val="0"/>
                <a:lumOff val="0"/>
                <a:alphaOff val="0"/>
                <a:tint val="100000"/>
                <a:shade val="100000"/>
                <a:satMod val="130000"/>
              </a:srgbClr>
            </a:gs>
            <a:gs pos="100000">
              <a:srgbClr val="1F497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rgbClr val="000000"/>
              </a:solidFill>
              <a:latin typeface="Calibri"/>
              <a:ea typeface="+mn-ea"/>
              <a:cs typeface="+mn-cs"/>
            </a:rPr>
            <a:t>Ambitious</a:t>
          </a:r>
          <a:endParaRPr lang="en-US" dirty="0">
            <a:solidFill>
              <a:srgbClr val="000000"/>
            </a:solidFill>
            <a:latin typeface="Calibri"/>
            <a:ea typeface="+mn-ea"/>
            <a:cs typeface="+mn-cs"/>
          </a:endParaRPr>
        </a:p>
      </dgm:t>
    </dgm:pt>
    <dgm:pt modelId="{2AC41411-0873-044C-A38D-8ECA1B6B1FDA}" type="parTrans" cxnId="{9E84189A-6A22-2946-9CC7-D455D0EA7286}">
      <dgm:prSet/>
      <dgm:spPr/>
      <dgm:t>
        <a:bodyPr/>
        <a:lstStyle/>
        <a:p>
          <a:endParaRPr lang="en-US"/>
        </a:p>
      </dgm:t>
    </dgm:pt>
    <dgm:pt modelId="{3A87488D-B290-E242-BA8C-578BA43BAABB}" type="sibTrans" cxnId="{9E84189A-6A22-2946-9CC7-D455D0EA7286}">
      <dgm:prSet/>
      <dgm:spPr/>
      <dgm:t>
        <a:bodyPr/>
        <a:lstStyle/>
        <a:p>
          <a:endParaRPr lang="en-US"/>
        </a:p>
      </dgm:t>
    </dgm:pt>
    <dgm:pt modelId="{ECD48629-F777-BF49-9E52-461EEC7AF2F6}">
      <dgm:prSet/>
      <dgm:spPr>
        <a:xfrm rot="5400000">
          <a:off x="5248282" y="542602"/>
          <a:ext cx="695690" cy="5266944"/>
        </a:xfrm>
        <a:prstGeom prst="round2SameRect">
          <a:avLst/>
        </a:prstGeom>
        <a:solidFill>
          <a:srgbClr val="1F497D">
            <a:alpha val="90000"/>
            <a:tint val="40000"/>
            <a:hueOff val="0"/>
            <a:satOff val="0"/>
            <a:lumOff val="0"/>
            <a:alphaOff val="0"/>
          </a:srgbClr>
        </a:solidFill>
        <a:ln w="9525" cap="flat" cmpd="sng" algn="ctr">
          <a:solidFill>
            <a:srgbClr val="1F497D">
              <a:alpha val="90000"/>
              <a:tint val="40000"/>
              <a:hueOff val="0"/>
              <a:satOff val="0"/>
              <a:lumOff val="0"/>
              <a:alphaOff val="0"/>
            </a:srgbClr>
          </a:solidFill>
          <a:prstDash val="solid"/>
        </a:ln>
        <a:effectLst/>
      </dgm:spPr>
      <dgm:t>
        <a:bodyPr/>
        <a:lstStyle/>
        <a:p>
          <a:r>
            <a:rPr lang="en-GB" dirty="0" smtClean="0">
              <a:solidFill>
                <a:sysClr val="windowText" lastClr="000000">
                  <a:hueOff val="0"/>
                  <a:satOff val="0"/>
                  <a:lumOff val="0"/>
                  <a:alphaOff val="0"/>
                </a:sysClr>
              </a:solidFill>
              <a:latin typeface="Calibri"/>
              <a:ea typeface="+mn-ea"/>
              <a:cs typeface="+mn-cs"/>
            </a:rPr>
            <a:t>It must challenge those involved and really make a difference</a:t>
          </a:r>
          <a:endParaRPr lang="en-US" dirty="0">
            <a:solidFill>
              <a:sysClr val="windowText" lastClr="000000">
                <a:hueOff val="0"/>
                <a:satOff val="0"/>
                <a:lumOff val="0"/>
                <a:alphaOff val="0"/>
              </a:sysClr>
            </a:solidFill>
            <a:latin typeface="Calibri"/>
            <a:ea typeface="+mn-ea"/>
            <a:cs typeface="+mn-cs"/>
          </a:endParaRPr>
        </a:p>
      </dgm:t>
    </dgm:pt>
    <dgm:pt modelId="{60122264-CC79-BA4B-BF92-ED91E9601E77}" type="parTrans" cxnId="{3788D1DD-192F-E740-932B-BEC6437B7B81}">
      <dgm:prSet/>
      <dgm:spPr/>
      <dgm:t>
        <a:bodyPr/>
        <a:lstStyle/>
        <a:p>
          <a:endParaRPr lang="en-US"/>
        </a:p>
      </dgm:t>
    </dgm:pt>
    <dgm:pt modelId="{EBACFBAE-9A6D-1745-B425-5120EE23A40F}" type="sibTrans" cxnId="{3788D1DD-192F-E740-932B-BEC6437B7B81}">
      <dgm:prSet/>
      <dgm:spPr/>
      <dgm:t>
        <a:bodyPr/>
        <a:lstStyle/>
        <a:p>
          <a:endParaRPr lang="en-US"/>
        </a:p>
      </dgm:t>
    </dgm:pt>
    <dgm:pt modelId="{6A44EE55-B4DA-4C4E-B244-E04345C59428}">
      <dgm:prSet/>
      <dgm:spPr>
        <a:xfrm>
          <a:off x="0" y="3654361"/>
          <a:ext cx="2962656" cy="869612"/>
        </a:xfrm>
        <a:prstGeom prst="roundRect">
          <a:avLst/>
        </a:prstGeom>
        <a:gradFill rotWithShape="0">
          <a:gsLst>
            <a:gs pos="0">
              <a:srgbClr val="1F497D">
                <a:hueOff val="0"/>
                <a:satOff val="0"/>
                <a:lumOff val="0"/>
                <a:alphaOff val="0"/>
                <a:tint val="100000"/>
                <a:shade val="100000"/>
                <a:satMod val="130000"/>
              </a:srgbClr>
            </a:gs>
            <a:gs pos="100000">
              <a:srgbClr val="1F497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ysClr val="windowText" lastClr="000000"/>
              </a:solidFill>
              <a:latin typeface="Calibri"/>
              <a:ea typeface="+mn-ea"/>
              <a:cs typeface="+mn-cs"/>
            </a:rPr>
            <a:t>Attainable</a:t>
          </a:r>
          <a:endParaRPr lang="en-US" dirty="0">
            <a:solidFill>
              <a:sysClr val="windowText" lastClr="000000"/>
            </a:solidFill>
            <a:latin typeface="Calibri"/>
            <a:ea typeface="+mn-ea"/>
            <a:cs typeface="+mn-cs"/>
          </a:endParaRPr>
        </a:p>
      </dgm:t>
    </dgm:pt>
    <dgm:pt modelId="{D216848A-5DED-6847-B082-611F23373E5D}" type="parTrans" cxnId="{DA82391E-9D34-5548-8EA3-6DDDABD68D0A}">
      <dgm:prSet/>
      <dgm:spPr/>
      <dgm:t>
        <a:bodyPr/>
        <a:lstStyle/>
        <a:p>
          <a:endParaRPr lang="en-US"/>
        </a:p>
      </dgm:t>
    </dgm:pt>
    <dgm:pt modelId="{C0E1A032-83F1-0847-AD99-591B1406E600}" type="sibTrans" cxnId="{DA82391E-9D34-5548-8EA3-6DDDABD68D0A}">
      <dgm:prSet/>
      <dgm:spPr/>
      <dgm:t>
        <a:bodyPr/>
        <a:lstStyle/>
        <a:p>
          <a:endParaRPr lang="en-US"/>
        </a:p>
      </dgm:t>
    </dgm:pt>
    <dgm:pt modelId="{D10D55C6-6AC5-DD4B-831F-D17D48289FF3}">
      <dgm:prSet/>
      <dgm:spPr>
        <a:xfrm rot="5400000">
          <a:off x="5248282" y="1455695"/>
          <a:ext cx="695690" cy="5266944"/>
        </a:xfrm>
        <a:prstGeom prst="round2SameRect">
          <a:avLst/>
        </a:prstGeom>
        <a:solidFill>
          <a:srgbClr val="1F497D">
            <a:alpha val="90000"/>
            <a:tint val="40000"/>
            <a:hueOff val="0"/>
            <a:satOff val="0"/>
            <a:lumOff val="0"/>
            <a:alphaOff val="0"/>
          </a:srgbClr>
        </a:solidFill>
        <a:ln w="9525" cap="flat" cmpd="sng" algn="ctr">
          <a:solidFill>
            <a:srgbClr val="1F497D">
              <a:alpha val="90000"/>
              <a:tint val="40000"/>
              <a:hueOff val="0"/>
              <a:satOff val="0"/>
              <a:lumOff val="0"/>
              <a:alphaOff val="0"/>
            </a:srgbClr>
          </a:solidFill>
          <a:prstDash val="solid"/>
        </a:ln>
        <a:effectLst/>
      </dgm:spPr>
      <dgm:t>
        <a:bodyPr/>
        <a:lstStyle/>
        <a:p>
          <a:r>
            <a:rPr lang="en-GB" dirty="0" smtClean="0">
              <a:solidFill>
                <a:sysClr val="windowText" lastClr="000000">
                  <a:hueOff val="0"/>
                  <a:satOff val="0"/>
                  <a:lumOff val="0"/>
                  <a:alphaOff val="0"/>
                </a:sysClr>
              </a:solidFill>
              <a:latin typeface="Calibri"/>
              <a:ea typeface="+mn-ea"/>
              <a:cs typeface="+mn-cs"/>
            </a:rPr>
            <a:t>It must not be impossible - this can be very discouraging and is likely to result in failure</a:t>
          </a:r>
          <a:endParaRPr lang="en-US" dirty="0">
            <a:solidFill>
              <a:sysClr val="windowText" lastClr="000000">
                <a:hueOff val="0"/>
                <a:satOff val="0"/>
                <a:lumOff val="0"/>
                <a:alphaOff val="0"/>
              </a:sysClr>
            </a:solidFill>
            <a:latin typeface="Calibri"/>
            <a:ea typeface="+mn-ea"/>
            <a:cs typeface="+mn-cs"/>
          </a:endParaRPr>
        </a:p>
      </dgm:t>
    </dgm:pt>
    <dgm:pt modelId="{1BF42265-CB72-2E45-963E-FD565DB99F05}" type="parTrans" cxnId="{451DF189-1E92-FF46-8C1B-9CEDD53A276A}">
      <dgm:prSet/>
      <dgm:spPr/>
      <dgm:t>
        <a:bodyPr/>
        <a:lstStyle/>
        <a:p>
          <a:endParaRPr lang="en-US"/>
        </a:p>
      </dgm:t>
    </dgm:pt>
    <dgm:pt modelId="{CAAD0D5D-A1AE-224D-82EC-5066381302DF}" type="sibTrans" cxnId="{451DF189-1E92-FF46-8C1B-9CEDD53A276A}">
      <dgm:prSet/>
      <dgm:spPr/>
      <dgm:t>
        <a:bodyPr/>
        <a:lstStyle/>
        <a:p>
          <a:endParaRPr lang="en-US"/>
        </a:p>
      </dgm:t>
    </dgm:pt>
    <dgm:pt modelId="{0E4A5A79-81D0-B444-90E4-27B71BAEDD57}" type="pres">
      <dgm:prSet presAssocID="{51ECDAAD-C8A9-394B-BF33-D5E11EB5E6B3}" presName="Name0" presStyleCnt="0">
        <dgm:presLayoutVars>
          <dgm:dir/>
          <dgm:animLvl val="lvl"/>
          <dgm:resizeHandles val="exact"/>
        </dgm:presLayoutVars>
      </dgm:prSet>
      <dgm:spPr/>
      <dgm:t>
        <a:bodyPr/>
        <a:lstStyle/>
        <a:p>
          <a:endParaRPr lang="en-US"/>
        </a:p>
      </dgm:t>
    </dgm:pt>
    <dgm:pt modelId="{4CD895E3-F9FE-3F47-B9F0-109E37BF5B20}" type="pres">
      <dgm:prSet presAssocID="{7EB564BF-9355-D347-B9E1-BA0A729CE844}" presName="linNode" presStyleCnt="0"/>
      <dgm:spPr/>
    </dgm:pt>
    <dgm:pt modelId="{665D3D18-7CBD-0741-982B-2BFF14431F16}" type="pres">
      <dgm:prSet presAssocID="{7EB564BF-9355-D347-B9E1-BA0A729CE844}" presName="parentText" presStyleLbl="node1" presStyleIdx="0" presStyleCnt="5">
        <dgm:presLayoutVars>
          <dgm:chMax val="1"/>
          <dgm:bulletEnabled val="1"/>
        </dgm:presLayoutVars>
      </dgm:prSet>
      <dgm:spPr/>
      <dgm:t>
        <a:bodyPr/>
        <a:lstStyle/>
        <a:p>
          <a:endParaRPr lang="en-US"/>
        </a:p>
      </dgm:t>
    </dgm:pt>
    <dgm:pt modelId="{B71F8066-766B-1141-AC78-525AA0169343}" type="pres">
      <dgm:prSet presAssocID="{7EB564BF-9355-D347-B9E1-BA0A729CE844}" presName="descendantText" presStyleLbl="alignAccFollowNode1" presStyleIdx="0" presStyleCnt="5">
        <dgm:presLayoutVars>
          <dgm:bulletEnabled val="1"/>
        </dgm:presLayoutVars>
      </dgm:prSet>
      <dgm:spPr/>
      <dgm:t>
        <a:bodyPr/>
        <a:lstStyle/>
        <a:p>
          <a:endParaRPr lang="en-US"/>
        </a:p>
      </dgm:t>
    </dgm:pt>
    <dgm:pt modelId="{12799B05-96DF-7B4F-8FD7-C3A8772D1C72}" type="pres">
      <dgm:prSet presAssocID="{6729D3D7-3931-AA4A-B053-99358F979606}" presName="sp" presStyleCnt="0"/>
      <dgm:spPr/>
    </dgm:pt>
    <dgm:pt modelId="{0552C91F-4174-DE48-B94C-CEEC68ADAFD1}" type="pres">
      <dgm:prSet presAssocID="{4ECFF7DB-5233-B344-99C5-1179AD50EB71}" presName="linNode" presStyleCnt="0"/>
      <dgm:spPr/>
    </dgm:pt>
    <dgm:pt modelId="{CF02FB69-C53B-3241-967C-2229C03644A9}" type="pres">
      <dgm:prSet presAssocID="{4ECFF7DB-5233-B344-99C5-1179AD50EB71}" presName="parentText" presStyleLbl="node1" presStyleIdx="1" presStyleCnt="5">
        <dgm:presLayoutVars>
          <dgm:chMax val="1"/>
          <dgm:bulletEnabled val="1"/>
        </dgm:presLayoutVars>
      </dgm:prSet>
      <dgm:spPr/>
      <dgm:t>
        <a:bodyPr/>
        <a:lstStyle/>
        <a:p>
          <a:endParaRPr lang="en-US"/>
        </a:p>
      </dgm:t>
    </dgm:pt>
    <dgm:pt modelId="{129F66AA-9E67-4745-8840-ECD55AA5F1F7}" type="pres">
      <dgm:prSet presAssocID="{4ECFF7DB-5233-B344-99C5-1179AD50EB71}" presName="descendantText" presStyleLbl="alignAccFollowNode1" presStyleIdx="1" presStyleCnt="5">
        <dgm:presLayoutVars>
          <dgm:bulletEnabled val="1"/>
        </dgm:presLayoutVars>
      </dgm:prSet>
      <dgm:spPr/>
      <dgm:t>
        <a:bodyPr/>
        <a:lstStyle/>
        <a:p>
          <a:endParaRPr lang="en-US"/>
        </a:p>
      </dgm:t>
    </dgm:pt>
    <dgm:pt modelId="{F2D82E58-D322-2C46-A5F6-171E08F50BB6}" type="pres">
      <dgm:prSet presAssocID="{947D97AD-F5B6-DE4B-9C66-53E21BC2CFCF}" presName="sp" presStyleCnt="0"/>
      <dgm:spPr/>
    </dgm:pt>
    <dgm:pt modelId="{DF3BD1AE-B04E-474D-8DBF-B30252355EDC}" type="pres">
      <dgm:prSet presAssocID="{89564A03-0694-5347-9137-34F6103FFCBC}" presName="linNode" presStyleCnt="0"/>
      <dgm:spPr/>
    </dgm:pt>
    <dgm:pt modelId="{095556B0-E286-164F-83D7-5CF93865B240}" type="pres">
      <dgm:prSet presAssocID="{89564A03-0694-5347-9137-34F6103FFCBC}" presName="parentText" presStyleLbl="node1" presStyleIdx="2" presStyleCnt="5">
        <dgm:presLayoutVars>
          <dgm:chMax val="1"/>
          <dgm:bulletEnabled val="1"/>
        </dgm:presLayoutVars>
      </dgm:prSet>
      <dgm:spPr/>
      <dgm:t>
        <a:bodyPr/>
        <a:lstStyle/>
        <a:p>
          <a:endParaRPr lang="en-US"/>
        </a:p>
      </dgm:t>
    </dgm:pt>
    <dgm:pt modelId="{3214181F-A90A-3C4E-9E92-B4B0343D6293}" type="pres">
      <dgm:prSet presAssocID="{89564A03-0694-5347-9137-34F6103FFCBC}" presName="descendantText" presStyleLbl="alignAccFollowNode1" presStyleIdx="2" presStyleCnt="5">
        <dgm:presLayoutVars>
          <dgm:bulletEnabled val="1"/>
        </dgm:presLayoutVars>
      </dgm:prSet>
      <dgm:spPr/>
      <dgm:t>
        <a:bodyPr/>
        <a:lstStyle/>
        <a:p>
          <a:endParaRPr lang="en-US"/>
        </a:p>
      </dgm:t>
    </dgm:pt>
    <dgm:pt modelId="{E88320C3-5138-2841-8470-3D67E62F742C}" type="pres">
      <dgm:prSet presAssocID="{45B37DC1-0DA9-CC40-9318-70ADBD347976}" presName="sp" presStyleCnt="0"/>
      <dgm:spPr/>
    </dgm:pt>
    <dgm:pt modelId="{E80FF15D-317C-A14B-BA13-EF2FABD6DC6F}" type="pres">
      <dgm:prSet presAssocID="{942A72E7-915E-4A4B-B587-3EF520E57852}" presName="linNode" presStyleCnt="0"/>
      <dgm:spPr/>
    </dgm:pt>
    <dgm:pt modelId="{DAA182E2-871E-814A-8F55-FA7E21F37619}" type="pres">
      <dgm:prSet presAssocID="{942A72E7-915E-4A4B-B587-3EF520E57852}" presName="parentText" presStyleLbl="node1" presStyleIdx="3" presStyleCnt="5">
        <dgm:presLayoutVars>
          <dgm:chMax val="1"/>
          <dgm:bulletEnabled val="1"/>
        </dgm:presLayoutVars>
      </dgm:prSet>
      <dgm:spPr/>
      <dgm:t>
        <a:bodyPr/>
        <a:lstStyle/>
        <a:p>
          <a:endParaRPr lang="en-US"/>
        </a:p>
      </dgm:t>
    </dgm:pt>
    <dgm:pt modelId="{721865B0-6E6A-024E-AB5B-0FCE6A965048}" type="pres">
      <dgm:prSet presAssocID="{942A72E7-915E-4A4B-B587-3EF520E57852}" presName="descendantText" presStyleLbl="alignAccFollowNode1" presStyleIdx="3" presStyleCnt="5">
        <dgm:presLayoutVars>
          <dgm:bulletEnabled val="1"/>
        </dgm:presLayoutVars>
      </dgm:prSet>
      <dgm:spPr/>
      <dgm:t>
        <a:bodyPr/>
        <a:lstStyle/>
        <a:p>
          <a:endParaRPr lang="en-US"/>
        </a:p>
      </dgm:t>
    </dgm:pt>
    <dgm:pt modelId="{2E2793C9-1F71-8B42-9001-4B6D1B18E0A9}" type="pres">
      <dgm:prSet presAssocID="{3A87488D-B290-E242-BA8C-578BA43BAABB}" presName="sp" presStyleCnt="0"/>
      <dgm:spPr/>
    </dgm:pt>
    <dgm:pt modelId="{5CB4AE01-1367-094D-AA1B-64897397A63C}" type="pres">
      <dgm:prSet presAssocID="{6A44EE55-B4DA-4C4E-B244-E04345C59428}" presName="linNode" presStyleCnt="0"/>
      <dgm:spPr/>
    </dgm:pt>
    <dgm:pt modelId="{7C4C6FBA-8952-2A4D-9B30-B393FFC287F7}" type="pres">
      <dgm:prSet presAssocID="{6A44EE55-B4DA-4C4E-B244-E04345C59428}" presName="parentText" presStyleLbl="node1" presStyleIdx="4" presStyleCnt="5">
        <dgm:presLayoutVars>
          <dgm:chMax val="1"/>
          <dgm:bulletEnabled val="1"/>
        </dgm:presLayoutVars>
      </dgm:prSet>
      <dgm:spPr/>
      <dgm:t>
        <a:bodyPr/>
        <a:lstStyle/>
        <a:p>
          <a:endParaRPr lang="en-US"/>
        </a:p>
      </dgm:t>
    </dgm:pt>
    <dgm:pt modelId="{10C848DE-757B-D94D-BEFA-98A905E0D0F8}" type="pres">
      <dgm:prSet presAssocID="{6A44EE55-B4DA-4C4E-B244-E04345C59428}" presName="descendantText" presStyleLbl="alignAccFollowNode1" presStyleIdx="4" presStyleCnt="5">
        <dgm:presLayoutVars>
          <dgm:bulletEnabled val="1"/>
        </dgm:presLayoutVars>
      </dgm:prSet>
      <dgm:spPr/>
      <dgm:t>
        <a:bodyPr/>
        <a:lstStyle/>
        <a:p>
          <a:endParaRPr lang="en-US"/>
        </a:p>
      </dgm:t>
    </dgm:pt>
  </dgm:ptLst>
  <dgm:cxnLst>
    <dgm:cxn modelId="{056005B8-7104-2249-B092-B679F7E1E2CC}" srcId="{7EB564BF-9355-D347-B9E1-BA0A729CE844}" destId="{BB39260A-E3B0-FA42-BC7F-1D382768534F}" srcOrd="0" destOrd="0" parTransId="{BBD45262-1149-054E-A33E-9FCAE801AB6D}" sibTransId="{F295AF6B-7975-5947-9410-AB67F746FBD6}"/>
    <dgm:cxn modelId="{308E4BE3-E230-3445-836D-D613D8491F9E}" type="presOf" srcId="{BB39260A-E3B0-FA42-BC7F-1D382768534F}" destId="{B71F8066-766B-1141-AC78-525AA0169343}" srcOrd="0" destOrd="0" presId="urn:microsoft.com/office/officeart/2005/8/layout/vList5"/>
    <dgm:cxn modelId="{CE70BEA4-6D87-3D4D-B25C-17B561BD984A}" type="presOf" srcId="{D10D55C6-6AC5-DD4B-831F-D17D48289FF3}" destId="{10C848DE-757B-D94D-BEFA-98A905E0D0F8}" srcOrd="0" destOrd="0" presId="urn:microsoft.com/office/officeart/2005/8/layout/vList5"/>
    <dgm:cxn modelId="{A252DD7C-AA75-954D-BA49-78C78E9491E9}" type="presOf" srcId="{32A1E945-CFF2-EB47-8A42-5EABF9F3971D}" destId="{129F66AA-9E67-4745-8840-ECD55AA5F1F7}" srcOrd="0" destOrd="0" presId="urn:microsoft.com/office/officeart/2005/8/layout/vList5"/>
    <dgm:cxn modelId="{9C1ACFBA-24DC-4D4B-B918-A51B06348647}" type="presOf" srcId="{E7FC35F0-480C-C44C-8525-ECC0C71B7C47}" destId="{3214181F-A90A-3C4E-9E92-B4B0343D6293}" srcOrd="0" destOrd="0" presId="urn:microsoft.com/office/officeart/2005/8/layout/vList5"/>
    <dgm:cxn modelId="{0028C1EA-035D-AE4A-9612-BC6DBED0C491}" type="presOf" srcId="{942A72E7-915E-4A4B-B587-3EF520E57852}" destId="{DAA182E2-871E-814A-8F55-FA7E21F37619}" srcOrd="0" destOrd="0" presId="urn:microsoft.com/office/officeart/2005/8/layout/vList5"/>
    <dgm:cxn modelId="{9E8B64E4-675D-4441-B446-4B6653F08C7C}" srcId="{51ECDAAD-C8A9-394B-BF33-D5E11EB5E6B3}" destId="{7EB564BF-9355-D347-B9E1-BA0A729CE844}" srcOrd="0" destOrd="0" parTransId="{C0342D7C-EC4A-AD41-B7E7-18A6C07D51F7}" sibTransId="{6729D3D7-3931-AA4A-B053-99358F979606}"/>
    <dgm:cxn modelId="{D8D049EA-9D22-4A48-B3E4-619B75C62AD6}" type="presOf" srcId="{89564A03-0694-5347-9137-34F6103FFCBC}" destId="{095556B0-E286-164F-83D7-5CF93865B240}" srcOrd="0" destOrd="0" presId="urn:microsoft.com/office/officeart/2005/8/layout/vList5"/>
    <dgm:cxn modelId="{4560D8B4-7F5E-564B-8AB1-2BF9AE9CCD4B}" srcId="{51ECDAAD-C8A9-394B-BF33-D5E11EB5E6B3}" destId="{4ECFF7DB-5233-B344-99C5-1179AD50EB71}" srcOrd="1" destOrd="0" parTransId="{06DEF950-C7D5-6149-BE16-07FD607ACC4F}" sibTransId="{947D97AD-F5B6-DE4B-9C66-53E21BC2CFCF}"/>
    <dgm:cxn modelId="{132DE996-CE26-AE49-93BB-34A452A6313D}" type="presOf" srcId="{ECD48629-F777-BF49-9E52-461EEC7AF2F6}" destId="{721865B0-6E6A-024E-AB5B-0FCE6A965048}" srcOrd="0" destOrd="0" presId="urn:microsoft.com/office/officeart/2005/8/layout/vList5"/>
    <dgm:cxn modelId="{6E5D7192-EE20-F647-9855-CB0D47D7CC5A}" type="presOf" srcId="{7EB564BF-9355-D347-B9E1-BA0A729CE844}" destId="{665D3D18-7CBD-0741-982B-2BFF14431F16}" srcOrd="0" destOrd="0" presId="urn:microsoft.com/office/officeart/2005/8/layout/vList5"/>
    <dgm:cxn modelId="{9E84189A-6A22-2946-9CC7-D455D0EA7286}" srcId="{51ECDAAD-C8A9-394B-BF33-D5E11EB5E6B3}" destId="{942A72E7-915E-4A4B-B587-3EF520E57852}" srcOrd="3" destOrd="0" parTransId="{2AC41411-0873-044C-A38D-8ECA1B6B1FDA}" sibTransId="{3A87488D-B290-E242-BA8C-578BA43BAABB}"/>
    <dgm:cxn modelId="{34173FD1-AC62-7B48-A32A-1D583EA12CFE}" type="presOf" srcId="{6A44EE55-B4DA-4C4E-B244-E04345C59428}" destId="{7C4C6FBA-8952-2A4D-9B30-B393FFC287F7}" srcOrd="0" destOrd="0" presId="urn:microsoft.com/office/officeart/2005/8/layout/vList5"/>
    <dgm:cxn modelId="{23C1A7A0-0396-7046-BF17-4325596E9AA8}" srcId="{51ECDAAD-C8A9-394B-BF33-D5E11EB5E6B3}" destId="{89564A03-0694-5347-9137-34F6103FFCBC}" srcOrd="2" destOrd="0" parTransId="{42A73150-ECDD-2941-8E62-13631BAFCC97}" sibTransId="{45B37DC1-0DA9-CC40-9318-70ADBD347976}"/>
    <dgm:cxn modelId="{DA82391E-9D34-5548-8EA3-6DDDABD68D0A}" srcId="{51ECDAAD-C8A9-394B-BF33-D5E11EB5E6B3}" destId="{6A44EE55-B4DA-4C4E-B244-E04345C59428}" srcOrd="4" destOrd="0" parTransId="{D216848A-5DED-6847-B082-611F23373E5D}" sibTransId="{C0E1A032-83F1-0847-AD99-591B1406E600}"/>
    <dgm:cxn modelId="{A6F58E90-6CA7-DB4D-8769-F24E7D5EC44D}" type="presOf" srcId="{51ECDAAD-C8A9-394B-BF33-D5E11EB5E6B3}" destId="{0E4A5A79-81D0-B444-90E4-27B71BAEDD57}" srcOrd="0" destOrd="0" presId="urn:microsoft.com/office/officeart/2005/8/layout/vList5"/>
    <dgm:cxn modelId="{451DF189-1E92-FF46-8C1B-9CEDD53A276A}" srcId="{6A44EE55-B4DA-4C4E-B244-E04345C59428}" destId="{D10D55C6-6AC5-DD4B-831F-D17D48289FF3}" srcOrd="0" destOrd="0" parTransId="{1BF42265-CB72-2E45-963E-FD565DB99F05}" sibTransId="{CAAD0D5D-A1AE-224D-82EC-5066381302DF}"/>
    <dgm:cxn modelId="{3788D1DD-192F-E740-932B-BEC6437B7B81}" srcId="{942A72E7-915E-4A4B-B587-3EF520E57852}" destId="{ECD48629-F777-BF49-9E52-461EEC7AF2F6}" srcOrd="0" destOrd="0" parTransId="{60122264-CC79-BA4B-BF92-ED91E9601E77}" sibTransId="{EBACFBAE-9A6D-1745-B425-5120EE23A40F}"/>
    <dgm:cxn modelId="{29DB04BA-4219-C24B-B8F7-FCDC8EFC5156}" srcId="{4ECFF7DB-5233-B344-99C5-1179AD50EB71}" destId="{32A1E945-CFF2-EB47-8A42-5EABF9F3971D}" srcOrd="0" destOrd="0" parTransId="{F5CDE2D0-0752-4747-9746-901C9AD30581}" sibTransId="{1E14960C-1D54-4D45-9CFB-542D54A72811}"/>
    <dgm:cxn modelId="{5CF07D18-ADD4-0048-AABA-635D84048B83}" srcId="{89564A03-0694-5347-9137-34F6103FFCBC}" destId="{E7FC35F0-480C-C44C-8525-ECC0C71B7C47}" srcOrd="0" destOrd="0" parTransId="{FD3A1AEA-1588-2B46-9C79-B3506C5C1F88}" sibTransId="{3CA3383A-C238-124D-B07A-5679C1188D05}"/>
    <dgm:cxn modelId="{9E51A061-F6E9-1D49-99E9-7D91B2DEA6CD}" type="presOf" srcId="{4ECFF7DB-5233-B344-99C5-1179AD50EB71}" destId="{CF02FB69-C53B-3241-967C-2229C03644A9}" srcOrd="0" destOrd="0" presId="urn:microsoft.com/office/officeart/2005/8/layout/vList5"/>
    <dgm:cxn modelId="{492FFF35-7A82-364E-AEDE-01FE1CEEF1A5}" type="presParOf" srcId="{0E4A5A79-81D0-B444-90E4-27B71BAEDD57}" destId="{4CD895E3-F9FE-3F47-B9F0-109E37BF5B20}" srcOrd="0" destOrd="0" presId="urn:microsoft.com/office/officeart/2005/8/layout/vList5"/>
    <dgm:cxn modelId="{5EA754F8-BE5B-954A-BFFA-A8ACF759C98D}" type="presParOf" srcId="{4CD895E3-F9FE-3F47-B9F0-109E37BF5B20}" destId="{665D3D18-7CBD-0741-982B-2BFF14431F16}" srcOrd="0" destOrd="0" presId="urn:microsoft.com/office/officeart/2005/8/layout/vList5"/>
    <dgm:cxn modelId="{92F73EC0-9EE3-8046-8651-EFCE759DE0F8}" type="presParOf" srcId="{4CD895E3-F9FE-3F47-B9F0-109E37BF5B20}" destId="{B71F8066-766B-1141-AC78-525AA0169343}" srcOrd="1" destOrd="0" presId="urn:microsoft.com/office/officeart/2005/8/layout/vList5"/>
    <dgm:cxn modelId="{E23BEC13-DEA2-2045-94B4-0D8DABC1F18D}" type="presParOf" srcId="{0E4A5A79-81D0-B444-90E4-27B71BAEDD57}" destId="{12799B05-96DF-7B4F-8FD7-C3A8772D1C72}" srcOrd="1" destOrd="0" presId="urn:microsoft.com/office/officeart/2005/8/layout/vList5"/>
    <dgm:cxn modelId="{32E9B869-7C27-6D43-9A4A-485AD05605D8}" type="presParOf" srcId="{0E4A5A79-81D0-B444-90E4-27B71BAEDD57}" destId="{0552C91F-4174-DE48-B94C-CEEC68ADAFD1}" srcOrd="2" destOrd="0" presId="urn:microsoft.com/office/officeart/2005/8/layout/vList5"/>
    <dgm:cxn modelId="{4D0F7036-6D77-5F48-B098-49849D36F497}" type="presParOf" srcId="{0552C91F-4174-DE48-B94C-CEEC68ADAFD1}" destId="{CF02FB69-C53B-3241-967C-2229C03644A9}" srcOrd="0" destOrd="0" presId="urn:microsoft.com/office/officeart/2005/8/layout/vList5"/>
    <dgm:cxn modelId="{F7B08A49-1D52-8847-B13E-382359307BB4}" type="presParOf" srcId="{0552C91F-4174-DE48-B94C-CEEC68ADAFD1}" destId="{129F66AA-9E67-4745-8840-ECD55AA5F1F7}" srcOrd="1" destOrd="0" presId="urn:microsoft.com/office/officeart/2005/8/layout/vList5"/>
    <dgm:cxn modelId="{C4C4FCEF-0D56-E741-B10A-A81B669E6F97}" type="presParOf" srcId="{0E4A5A79-81D0-B444-90E4-27B71BAEDD57}" destId="{F2D82E58-D322-2C46-A5F6-171E08F50BB6}" srcOrd="3" destOrd="0" presId="urn:microsoft.com/office/officeart/2005/8/layout/vList5"/>
    <dgm:cxn modelId="{A0AE4CAF-C6CE-A54E-910B-CEC2C7886967}" type="presParOf" srcId="{0E4A5A79-81D0-B444-90E4-27B71BAEDD57}" destId="{DF3BD1AE-B04E-474D-8DBF-B30252355EDC}" srcOrd="4" destOrd="0" presId="urn:microsoft.com/office/officeart/2005/8/layout/vList5"/>
    <dgm:cxn modelId="{7FADE7FC-D3F5-984C-8950-573DC87ACDAA}" type="presParOf" srcId="{DF3BD1AE-B04E-474D-8DBF-B30252355EDC}" destId="{095556B0-E286-164F-83D7-5CF93865B240}" srcOrd="0" destOrd="0" presId="urn:microsoft.com/office/officeart/2005/8/layout/vList5"/>
    <dgm:cxn modelId="{3AB553B7-3C5F-6549-BD35-850D4F4CE39F}" type="presParOf" srcId="{DF3BD1AE-B04E-474D-8DBF-B30252355EDC}" destId="{3214181F-A90A-3C4E-9E92-B4B0343D6293}" srcOrd="1" destOrd="0" presId="urn:microsoft.com/office/officeart/2005/8/layout/vList5"/>
    <dgm:cxn modelId="{12BD5A2C-9623-FA46-BF34-500303745DBD}" type="presParOf" srcId="{0E4A5A79-81D0-B444-90E4-27B71BAEDD57}" destId="{E88320C3-5138-2841-8470-3D67E62F742C}" srcOrd="5" destOrd="0" presId="urn:microsoft.com/office/officeart/2005/8/layout/vList5"/>
    <dgm:cxn modelId="{66627E14-D59D-374A-A30C-C673BFCE19A8}" type="presParOf" srcId="{0E4A5A79-81D0-B444-90E4-27B71BAEDD57}" destId="{E80FF15D-317C-A14B-BA13-EF2FABD6DC6F}" srcOrd="6" destOrd="0" presId="urn:microsoft.com/office/officeart/2005/8/layout/vList5"/>
    <dgm:cxn modelId="{510E6A18-64C5-1B4E-B4C4-7510C55C24BD}" type="presParOf" srcId="{E80FF15D-317C-A14B-BA13-EF2FABD6DC6F}" destId="{DAA182E2-871E-814A-8F55-FA7E21F37619}" srcOrd="0" destOrd="0" presId="urn:microsoft.com/office/officeart/2005/8/layout/vList5"/>
    <dgm:cxn modelId="{B9E1E31B-E681-3B40-B9FC-31E44FF5418C}" type="presParOf" srcId="{E80FF15D-317C-A14B-BA13-EF2FABD6DC6F}" destId="{721865B0-6E6A-024E-AB5B-0FCE6A965048}" srcOrd="1" destOrd="0" presId="urn:microsoft.com/office/officeart/2005/8/layout/vList5"/>
    <dgm:cxn modelId="{B1ED6FEF-9969-6A4D-A73C-7AB959F870AA}" type="presParOf" srcId="{0E4A5A79-81D0-B444-90E4-27B71BAEDD57}" destId="{2E2793C9-1F71-8B42-9001-4B6D1B18E0A9}" srcOrd="7" destOrd="0" presId="urn:microsoft.com/office/officeart/2005/8/layout/vList5"/>
    <dgm:cxn modelId="{F41F7E0D-C7E7-9745-97EE-7C166851D40B}" type="presParOf" srcId="{0E4A5A79-81D0-B444-90E4-27B71BAEDD57}" destId="{5CB4AE01-1367-094D-AA1B-64897397A63C}" srcOrd="8" destOrd="0" presId="urn:microsoft.com/office/officeart/2005/8/layout/vList5"/>
    <dgm:cxn modelId="{954AF4E9-C93C-E942-9632-37BBA7B1644B}" type="presParOf" srcId="{5CB4AE01-1367-094D-AA1B-64897397A63C}" destId="{7C4C6FBA-8952-2A4D-9B30-B393FFC287F7}" srcOrd="0" destOrd="0" presId="urn:microsoft.com/office/officeart/2005/8/layout/vList5"/>
    <dgm:cxn modelId="{D535F6C7-F443-B344-A64D-95C8095BDD6C}" type="presParOf" srcId="{5CB4AE01-1367-094D-AA1B-64897397A63C}" destId="{10C848DE-757B-D94D-BEFA-98A905E0D0F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86A87-0BE6-8641-AC84-654564903201}">
      <dsp:nvSpPr>
        <dsp:cNvPr id="0" name=""/>
        <dsp:cNvSpPr/>
      </dsp:nvSpPr>
      <dsp:spPr>
        <a:xfrm>
          <a:off x="302259" y="1102730"/>
          <a:ext cx="7254240" cy="2266950"/>
        </a:xfrm>
        <a:prstGeom prst="rect">
          <a:avLst/>
        </a:prstGeom>
        <a:solidFill>
          <a:schemeClr val="lt1">
            <a:alpha val="40000"/>
            <a:hueOff val="0"/>
            <a:satOff val="0"/>
            <a:lumOff val="0"/>
            <a:alphaOff val="0"/>
          </a:schemeClr>
        </a:solidFill>
        <a:ln w="12700" cap="flat" cmpd="sng" algn="ctr">
          <a:solidFill>
            <a:srgbClr val="003399"/>
          </a:solidFill>
          <a:prstDash val="solid"/>
        </a:ln>
        <a:effectLst/>
      </dsp:spPr>
      <dsp:style>
        <a:lnRef idx="1">
          <a:scrgbClr r="0" g="0" b="0"/>
        </a:lnRef>
        <a:fillRef idx="1">
          <a:scrgbClr r="0" g="0" b="0"/>
        </a:fillRef>
        <a:effectRef idx="0">
          <a:scrgbClr r="0" g="0" b="0"/>
        </a:effectRef>
        <a:fontRef idx="minor"/>
      </dsp:style>
      <dsp:txBody>
        <a:bodyPr spcFirstLastPara="0" vert="horz" wrap="square" lIns="1535481" tIns="106680" rIns="106680" bIns="106680" numCol="1" spcCol="1270" anchor="ctr" anchorCtr="0">
          <a:noAutofit/>
        </a:bodyPr>
        <a:lstStyle/>
        <a:p>
          <a:pPr lvl="0" algn="l" defTabSz="1244600" rtl="0">
            <a:lnSpc>
              <a:spcPct val="90000"/>
            </a:lnSpc>
            <a:spcBef>
              <a:spcPct val="0"/>
            </a:spcBef>
            <a:spcAft>
              <a:spcPct val="35000"/>
            </a:spcAft>
          </a:pPr>
          <a:r>
            <a:rPr lang="en-GB" sz="2800" kern="1200" dirty="0" smtClean="0">
              <a:latin typeface="Calibri"/>
              <a:cs typeface="Calibri"/>
            </a:rPr>
            <a:t>The SAP is a negotiated policy document that should be endorsed at the highest level. It establishes clear priorities for action to resolve the priority problems identified in the TDA</a:t>
          </a:r>
          <a:endParaRPr lang="en-US" sz="2800" kern="1200" dirty="0">
            <a:latin typeface="Calibri"/>
            <a:cs typeface="Calibri"/>
          </a:endParaRPr>
        </a:p>
      </dsp:txBody>
      <dsp:txXfrm>
        <a:off x="302259" y="1102730"/>
        <a:ext cx="7254240" cy="2266950"/>
      </dsp:txXfrm>
    </dsp:sp>
    <dsp:sp modelId="{36F894F2-DE30-8B48-9728-790B56B5C397}">
      <dsp:nvSpPr>
        <dsp:cNvPr id="0" name=""/>
        <dsp:cNvSpPr/>
      </dsp:nvSpPr>
      <dsp:spPr>
        <a:xfrm>
          <a:off x="0" y="775282"/>
          <a:ext cx="1586865" cy="2380297"/>
        </a:xfrm>
        <a:prstGeom prst="rect">
          <a:avLst/>
        </a:prstGeom>
        <a:solidFill>
          <a:schemeClr val="accent1">
            <a:tint val="50000"/>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F8066-766B-1141-AC78-525AA0169343}">
      <dsp:nvSpPr>
        <dsp:cNvPr id="0" name=""/>
        <dsp:cNvSpPr/>
      </dsp:nvSpPr>
      <dsp:spPr>
        <a:xfrm rot="5400000">
          <a:off x="5248282" y="-2196676"/>
          <a:ext cx="695690" cy="5266944"/>
        </a:xfrm>
        <a:prstGeom prst="round2SameRect">
          <a:avLst/>
        </a:prstGeom>
        <a:solidFill>
          <a:srgbClr val="1F497D">
            <a:alpha val="90000"/>
            <a:tint val="40000"/>
            <a:hueOff val="0"/>
            <a:satOff val="0"/>
            <a:lumOff val="0"/>
            <a:alphaOff val="0"/>
          </a:srgbClr>
        </a:solidFill>
        <a:ln w="9525" cap="flat" cmpd="sng" algn="ctr">
          <a:solidFill>
            <a:srgbClr val="1F497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smtClean="0">
              <a:solidFill>
                <a:sysClr val="windowText" lastClr="000000">
                  <a:hueOff val="0"/>
                  <a:satOff val="0"/>
                  <a:lumOff val="0"/>
                  <a:alphaOff val="0"/>
                </a:sysClr>
              </a:solidFill>
              <a:latin typeface="Calibri"/>
              <a:ea typeface="+mn-ea"/>
              <a:cs typeface="+mn-cs"/>
            </a:rPr>
            <a:t>It should be understandable to the general public as </a:t>
          </a:r>
          <a:r>
            <a:rPr lang="en-GB" sz="1400" kern="1200" dirty="0" smtClean="0">
              <a:solidFill>
                <a:sysClr val="windowText" lastClr="000000">
                  <a:hueOff val="0"/>
                  <a:satOff val="0"/>
                  <a:lumOff val="0"/>
                  <a:alphaOff val="0"/>
                </a:sysClr>
              </a:solidFill>
              <a:latin typeface="Calibri"/>
              <a:ea typeface="+mn-ea"/>
              <a:cs typeface="+mn-cs"/>
            </a:rPr>
            <a:t>well as a scientific audience</a:t>
          </a:r>
          <a:endParaRPr lang="en-US" sz="1400" kern="1200" dirty="0">
            <a:solidFill>
              <a:sysClr val="windowText" lastClr="000000">
                <a:hueOff val="0"/>
                <a:satOff val="0"/>
                <a:lumOff val="0"/>
                <a:alphaOff val="0"/>
              </a:sysClr>
            </a:solidFill>
            <a:latin typeface="Calibri"/>
            <a:ea typeface="+mn-ea"/>
            <a:cs typeface="+mn-cs"/>
          </a:endParaRPr>
        </a:p>
      </dsp:txBody>
      <dsp:txXfrm rot="-5400000">
        <a:off x="2962656" y="122911"/>
        <a:ext cx="5232983" cy="627768"/>
      </dsp:txXfrm>
    </dsp:sp>
    <dsp:sp modelId="{665D3D18-7CBD-0741-982B-2BFF14431F16}">
      <dsp:nvSpPr>
        <dsp:cNvPr id="0" name=""/>
        <dsp:cNvSpPr/>
      </dsp:nvSpPr>
      <dsp:spPr>
        <a:xfrm>
          <a:off x="0" y="1988"/>
          <a:ext cx="2962656" cy="869612"/>
        </a:xfrm>
        <a:prstGeom prst="roundRect">
          <a:avLst/>
        </a:prstGeom>
        <a:gradFill rotWithShape="0">
          <a:gsLst>
            <a:gs pos="0">
              <a:srgbClr val="1F497D">
                <a:hueOff val="0"/>
                <a:satOff val="0"/>
                <a:lumOff val="0"/>
                <a:alphaOff val="0"/>
                <a:tint val="100000"/>
                <a:shade val="100000"/>
                <a:satMod val="130000"/>
              </a:srgbClr>
            </a:gs>
            <a:gs pos="100000">
              <a:srgbClr val="1F497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solidFill>
                <a:srgbClr val="000000"/>
              </a:solidFill>
              <a:latin typeface="Calibri"/>
              <a:ea typeface="+mn-ea"/>
              <a:cs typeface="+mn-cs"/>
            </a:rPr>
            <a:t>Understandable</a:t>
          </a:r>
          <a:endParaRPr lang="en-US" sz="2900" kern="1200" dirty="0">
            <a:solidFill>
              <a:srgbClr val="000000"/>
            </a:solidFill>
            <a:latin typeface="Calibri"/>
            <a:ea typeface="+mn-ea"/>
            <a:cs typeface="+mn-cs"/>
          </a:endParaRPr>
        </a:p>
      </dsp:txBody>
      <dsp:txXfrm>
        <a:off x="42451" y="44439"/>
        <a:ext cx="2877754" cy="784710"/>
      </dsp:txXfrm>
    </dsp:sp>
    <dsp:sp modelId="{129F66AA-9E67-4745-8840-ECD55AA5F1F7}">
      <dsp:nvSpPr>
        <dsp:cNvPr id="0" name=""/>
        <dsp:cNvSpPr/>
      </dsp:nvSpPr>
      <dsp:spPr>
        <a:xfrm rot="5400000">
          <a:off x="5248282" y="-1283583"/>
          <a:ext cx="695690" cy="5266944"/>
        </a:xfrm>
        <a:prstGeom prst="round2SameRect">
          <a:avLst/>
        </a:prstGeom>
        <a:solidFill>
          <a:srgbClr val="1F497D">
            <a:alpha val="90000"/>
            <a:tint val="40000"/>
            <a:hueOff val="0"/>
            <a:satOff val="0"/>
            <a:lumOff val="0"/>
            <a:alphaOff val="0"/>
          </a:srgbClr>
        </a:solidFill>
        <a:ln w="9525" cap="flat" cmpd="sng" algn="ctr">
          <a:solidFill>
            <a:srgbClr val="1F497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solidFill>
                <a:sysClr val="windowText" lastClr="000000">
                  <a:hueOff val="0"/>
                  <a:satOff val="0"/>
                  <a:lumOff val="0"/>
                  <a:alphaOff val="0"/>
                </a:sysClr>
              </a:solidFill>
              <a:latin typeface="Calibri"/>
              <a:ea typeface="+mn-ea"/>
              <a:cs typeface="+mn-cs"/>
            </a:rPr>
            <a:t>It should inspire those living in and around the water system to believe that they can improve the condition of their environment</a:t>
          </a:r>
          <a:endParaRPr lang="en-US" sz="1400" kern="1200" dirty="0">
            <a:solidFill>
              <a:sysClr val="windowText" lastClr="000000">
                <a:hueOff val="0"/>
                <a:satOff val="0"/>
                <a:lumOff val="0"/>
                <a:alphaOff val="0"/>
              </a:sysClr>
            </a:solidFill>
            <a:latin typeface="Calibri"/>
            <a:ea typeface="+mn-ea"/>
            <a:cs typeface="+mn-cs"/>
          </a:endParaRPr>
        </a:p>
      </dsp:txBody>
      <dsp:txXfrm rot="-5400000">
        <a:off x="2962656" y="1036004"/>
        <a:ext cx="5232983" cy="627768"/>
      </dsp:txXfrm>
    </dsp:sp>
    <dsp:sp modelId="{CF02FB69-C53B-3241-967C-2229C03644A9}">
      <dsp:nvSpPr>
        <dsp:cNvPr id="0" name=""/>
        <dsp:cNvSpPr/>
      </dsp:nvSpPr>
      <dsp:spPr>
        <a:xfrm>
          <a:off x="0" y="915082"/>
          <a:ext cx="2962656" cy="869612"/>
        </a:xfrm>
        <a:prstGeom prst="roundRect">
          <a:avLst/>
        </a:prstGeom>
        <a:gradFill rotWithShape="0">
          <a:gsLst>
            <a:gs pos="0">
              <a:srgbClr val="1F497D">
                <a:hueOff val="0"/>
                <a:satOff val="0"/>
                <a:lumOff val="0"/>
                <a:alphaOff val="0"/>
                <a:tint val="100000"/>
                <a:shade val="100000"/>
                <a:satMod val="130000"/>
              </a:srgbClr>
            </a:gs>
            <a:gs pos="100000">
              <a:srgbClr val="1F497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solidFill>
                <a:srgbClr val="000000"/>
              </a:solidFill>
              <a:latin typeface="Calibri"/>
              <a:ea typeface="+mn-ea"/>
              <a:cs typeface="+mn-cs"/>
            </a:rPr>
            <a:t>Inspirational</a:t>
          </a:r>
          <a:endParaRPr lang="en-US" sz="2900" kern="1200" dirty="0">
            <a:solidFill>
              <a:srgbClr val="000000"/>
            </a:solidFill>
            <a:latin typeface="Calibri"/>
            <a:ea typeface="+mn-ea"/>
            <a:cs typeface="+mn-cs"/>
          </a:endParaRPr>
        </a:p>
      </dsp:txBody>
      <dsp:txXfrm>
        <a:off x="42451" y="957533"/>
        <a:ext cx="2877754" cy="784710"/>
      </dsp:txXfrm>
    </dsp:sp>
    <dsp:sp modelId="{3214181F-A90A-3C4E-9E92-B4B0343D6293}">
      <dsp:nvSpPr>
        <dsp:cNvPr id="0" name=""/>
        <dsp:cNvSpPr/>
      </dsp:nvSpPr>
      <dsp:spPr>
        <a:xfrm rot="5400000">
          <a:off x="5248282" y="-370490"/>
          <a:ext cx="695690" cy="5266944"/>
        </a:xfrm>
        <a:prstGeom prst="round2SameRect">
          <a:avLst/>
        </a:prstGeom>
        <a:solidFill>
          <a:srgbClr val="1F497D">
            <a:alpha val="90000"/>
            <a:tint val="40000"/>
            <a:hueOff val="0"/>
            <a:satOff val="0"/>
            <a:lumOff val="0"/>
            <a:alphaOff val="0"/>
          </a:srgbClr>
        </a:solidFill>
        <a:ln w="9525" cap="flat" cmpd="sng" algn="ctr">
          <a:solidFill>
            <a:srgbClr val="1F497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solidFill>
                <a:sysClr val="windowText" lastClr="000000">
                  <a:hueOff val="0"/>
                  <a:satOff val="0"/>
                  <a:lumOff val="0"/>
                  <a:alphaOff val="0"/>
                </a:sysClr>
              </a:solidFill>
              <a:latin typeface="Calibri"/>
              <a:ea typeface="+mn-ea"/>
              <a:cs typeface="+mn-cs"/>
            </a:rPr>
            <a:t>It should encourage the relevant parties to strive to reach the vision</a:t>
          </a:r>
          <a:endParaRPr lang="en-US" sz="1400" kern="1200" dirty="0">
            <a:solidFill>
              <a:sysClr val="windowText" lastClr="000000">
                <a:hueOff val="0"/>
                <a:satOff val="0"/>
                <a:lumOff val="0"/>
                <a:alphaOff val="0"/>
              </a:sysClr>
            </a:solidFill>
            <a:latin typeface="Calibri"/>
            <a:ea typeface="+mn-ea"/>
            <a:cs typeface="+mn-cs"/>
          </a:endParaRPr>
        </a:p>
      </dsp:txBody>
      <dsp:txXfrm rot="-5400000">
        <a:off x="2962656" y="1949097"/>
        <a:ext cx="5232983" cy="627768"/>
      </dsp:txXfrm>
    </dsp:sp>
    <dsp:sp modelId="{095556B0-E286-164F-83D7-5CF93865B240}">
      <dsp:nvSpPr>
        <dsp:cNvPr id="0" name=""/>
        <dsp:cNvSpPr/>
      </dsp:nvSpPr>
      <dsp:spPr>
        <a:xfrm>
          <a:off x="0" y="1828175"/>
          <a:ext cx="2962656" cy="869612"/>
        </a:xfrm>
        <a:prstGeom prst="roundRect">
          <a:avLst/>
        </a:prstGeom>
        <a:gradFill rotWithShape="0">
          <a:gsLst>
            <a:gs pos="0">
              <a:srgbClr val="1F497D">
                <a:hueOff val="0"/>
                <a:satOff val="0"/>
                <a:lumOff val="0"/>
                <a:alphaOff val="0"/>
                <a:tint val="100000"/>
                <a:shade val="100000"/>
                <a:satMod val="130000"/>
              </a:srgbClr>
            </a:gs>
            <a:gs pos="100000">
              <a:srgbClr val="1F497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solidFill>
                <a:srgbClr val="000000"/>
              </a:solidFill>
              <a:latin typeface="Calibri"/>
              <a:ea typeface="+mn-ea"/>
              <a:cs typeface="+mn-cs"/>
            </a:rPr>
            <a:t>Aspirational</a:t>
          </a:r>
          <a:endParaRPr lang="en-US" sz="2900" kern="1200" dirty="0">
            <a:solidFill>
              <a:srgbClr val="000000"/>
            </a:solidFill>
            <a:latin typeface="Calibri"/>
            <a:ea typeface="+mn-ea"/>
            <a:cs typeface="+mn-cs"/>
          </a:endParaRPr>
        </a:p>
      </dsp:txBody>
      <dsp:txXfrm>
        <a:off x="42451" y="1870626"/>
        <a:ext cx="2877754" cy="784710"/>
      </dsp:txXfrm>
    </dsp:sp>
    <dsp:sp modelId="{721865B0-6E6A-024E-AB5B-0FCE6A965048}">
      <dsp:nvSpPr>
        <dsp:cNvPr id="0" name=""/>
        <dsp:cNvSpPr/>
      </dsp:nvSpPr>
      <dsp:spPr>
        <a:xfrm rot="5400000">
          <a:off x="5248282" y="542602"/>
          <a:ext cx="695690" cy="5266944"/>
        </a:xfrm>
        <a:prstGeom prst="round2SameRect">
          <a:avLst/>
        </a:prstGeom>
        <a:solidFill>
          <a:srgbClr val="1F497D">
            <a:alpha val="90000"/>
            <a:tint val="40000"/>
            <a:hueOff val="0"/>
            <a:satOff val="0"/>
            <a:lumOff val="0"/>
            <a:alphaOff val="0"/>
          </a:srgbClr>
        </a:solidFill>
        <a:ln w="9525" cap="flat" cmpd="sng" algn="ctr">
          <a:solidFill>
            <a:srgbClr val="1F497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solidFill>
                <a:sysClr val="windowText" lastClr="000000">
                  <a:hueOff val="0"/>
                  <a:satOff val="0"/>
                  <a:lumOff val="0"/>
                  <a:alphaOff val="0"/>
                </a:sysClr>
              </a:solidFill>
              <a:latin typeface="Calibri"/>
              <a:ea typeface="+mn-ea"/>
              <a:cs typeface="+mn-cs"/>
            </a:rPr>
            <a:t>It must challenge those involved and really make a difference</a:t>
          </a:r>
          <a:endParaRPr lang="en-US" sz="1400" kern="1200" dirty="0">
            <a:solidFill>
              <a:sysClr val="windowText" lastClr="000000">
                <a:hueOff val="0"/>
                <a:satOff val="0"/>
                <a:lumOff val="0"/>
                <a:alphaOff val="0"/>
              </a:sysClr>
            </a:solidFill>
            <a:latin typeface="Calibri"/>
            <a:ea typeface="+mn-ea"/>
            <a:cs typeface="+mn-cs"/>
          </a:endParaRPr>
        </a:p>
      </dsp:txBody>
      <dsp:txXfrm rot="-5400000">
        <a:off x="2962656" y="2862190"/>
        <a:ext cx="5232983" cy="627768"/>
      </dsp:txXfrm>
    </dsp:sp>
    <dsp:sp modelId="{DAA182E2-871E-814A-8F55-FA7E21F37619}">
      <dsp:nvSpPr>
        <dsp:cNvPr id="0" name=""/>
        <dsp:cNvSpPr/>
      </dsp:nvSpPr>
      <dsp:spPr>
        <a:xfrm>
          <a:off x="0" y="2741268"/>
          <a:ext cx="2962656" cy="869612"/>
        </a:xfrm>
        <a:prstGeom prst="roundRect">
          <a:avLst/>
        </a:prstGeom>
        <a:gradFill rotWithShape="0">
          <a:gsLst>
            <a:gs pos="0">
              <a:srgbClr val="1F497D">
                <a:hueOff val="0"/>
                <a:satOff val="0"/>
                <a:lumOff val="0"/>
                <a:alphaOff val="0"/>
                <a:tint val="100000"/>
                <a:shade val="100000"/>
                <a:satMod val="130000"/>
              </a:srgbClr>
            </a:gs>
            <a:gs pos="100000">
              <a:srgbClr val="1F497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solidFill>
                <a:srgbClr val="000000"/>
              </a:solidFill>
              <a:latin typeface="Calibri"/>
              <a:ea typeface="+mn-ea"/>
              <a:cs typeface="+mn-cs"/>
            </a:rPr>
            <a:t>Ambitious</a:t>
          </a:r>
          <a:endParaRPr lang="en-US" sz="2900" kern="1200" dirty="0">
            <a:solidFill>
              <a:srgbClr val="000000"/>
            </a:solidFill>
            <a:latin typeface="Calibri"/>
            <a:ea typeface="+mn-ea"/>
            <a:cs typeface="+mn-cs"/>
          </a:endParaRPr>
        </a:p>
      </dsp:txBody>
      <dsp:txXfrm>
        <a:off x="42451" y="2783719"/>
        <a:ext cx="2877754" cy="784710"/>
      </dsp:txXfrm>
    </dsp:sp>
    <dsp:sp modelId="{10C848DE-757B-D94D-BEFA-98A905E0D0F8}">
      <dsp:nvSpPr>
        <dsp:cNvPr id="0" name=""/>
        <dsp:cNvSpPr/>
      </dsp:nvSpPr>
      <dsp:spPr>
        <a:xfrm rot="5400000">
          <a:off x="5248282" y="1455695"/>
          <a:ext cx="695690" cy="5266944"/>
        </a:xfrm>
        <a:prstGeom prst="round2SameRect">
          <a:avLst/>
        </a:prstGeom>
        <a:solidFill>
          <a:srgbClr val="1F497D">
            <a:alpha val="90000"/>
            <a:tint val="40000"/>
            <a:hueOff val="0"/>
            <a:satOff val="0"/>
            <a:lumOff val="0"/>
            <a:alphaOff val="0"/>
          </a:srgbClr>
        </a:solidFill>
        <a:ln w="9525" cap="flat" cmpd="sng" algn="ctr">
          <a:solidFill>
            <a:srgbClr val="1F497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solidFill>
                <a:sysClr val="windowText" lastClr="000000">
                  <a:hueOff val="0"/>
                  <a:satOff val="0"/>
                  <a:lumOff val="0"/>
                  <a:alphaOff val="0"/>
                </a:sysClr>
              </a:solidFill>
              <a:latin typeface="Calibri"/>
              <a:ea typeface="+mn-ea"/>
              <a:cs typeface="+mn-cs"/>
            </a:rPr>
            <a:t>It must not be impossible - this can be very discouraging and is likely to result in failure</a:t>
          </a:r>
          <a:endParaRPr lang="en-US" sz="1400" kern="1200" dirty="0">
            <a:solidFill>
              <a:sysClr val="windowText" lastClr="000000">
                <a:hueOff val="0"/>
                <a:satOff val="0"/>
                <a:lumOff val="0"/>
                <a:alphaOff val="0"/>
              </a:sysClr>
            </a:solidFill>
            <a:latin typeface="Calibri"/>
            <a:ea typeface="+mn-ea"/>
            <a:cs typeface="+mn-cs"/>
          </a:endParaRPr>
        </a:p>
      </dsp:txBody>
      <dsp:txXfrm rot="-5400000">
        <a:off x="2962656" y="3775283"/>
        <a:ext cx="5232983" cy="627768"/>
      </dsp:txXfrm>
    </dsp:sp>
    <dsp:sp modelId="{7C4C6FBA-8952-2A4D-9B30-B393FFC287F7}">
      <dsp:nvSpPr>
        <dsp:cNvPr id="0" name=""/>
        <dsp:cNvSpPr/>
      </dsp:nvSpPr>
      <dsp:spPr>
        <a:xfrm>
          <a:off x="0" y="3654361"/>
          <a:ext cx="2962656" cy="869612"/>
        </a:xfrm>
        <a:prstGeom prst="roundRect">
          <a:avLst/>
        </a:prstGeom>
        <a:gradFill rotWithShape="0">
          <a:gsLst>
            <a:gs pos="0">
              <a:srgbClr val="1F497D">
                <a:hueOff val="0"/>
                <a:satOff val="0"/>
                <a:lumOff val="0"/>
                <a:alphaOff val="0"/>
                <a:tint val="100000"/>
                <a:shade val="100000"/>
                <a:satMod val="130000"/>
              </a:srgbClr>
            </a:gs>
            <a:gs pos="100000">
              <a:srgbClr val="1F497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solidFill>
                <a:sysClr val="windowText" lastClr="000000"/>
              </a:solidFill>
              <a:latin typeface="Calibri"/>
              <a:ea typeface="+mn-ea"/>
              <a:cs typeface="+mn-cs"/>
            </a:rPr>
            <a:t>Attainable</a:t>
          </a:r>
          <a:endParaRPr lang="en-US" sz="2900" kern="1200" dirty="0">
            <a:solidFill>
              <a:sysClr val="windowText" lastClr="000000"/>
            </a:solidFill>
            <a:latin typeface="Calibri"/>
            <a:ea typeface="+mn-ea"/>
            <a:cs typeface="+mn-cs"/>
          </a:endParaRPr>
        </a:p>
      </dsp:txBody>
      <dsp:txXfrm>
        <a:off x="42451" y="3696812"/>
        <a:ext cx="2877754" cy="784710"/>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67CFC1-58D9-5040-8EC7-A16E0318A14D}" type="datetimeFigureOut">
              <a:rPr lang="en-US" smtClean="0"/>
              <a:t>24/08/2012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815C52-6EBD-954E-AD32-B3884FEE2B1B}" type="slidenum">
              <a:rPr lang="en-US" smtClean="0"/>
              <a:t>‹#›</a:t>
            </a:fld>
            <a:endParaRPr lang="en-US"/>
          </a:p>
        </p:txBody>
      </p:sp>
    </p:spTree>
    <p:extLst>
      <p:ext uri="{BB962C8B-B14F-4D97-AF65-F5344CB8AC3E}">
        <p14:creationId xmlns:p14="http://schemas.microsoft.com/office/powerpoint/2010/main" val="2606101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D07FF642-FE2B-5B46-AAB1-E2C5739D1372}" type="datetime1">
              <a:rPr lang="en-US"/>
              <a:pPr>
                <a:defRPr/>
              </a:pPr>
              <a:t>24/08/2012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6E40341-FEA8-7047-996E-223BBE8FE6BF}" type="slidenum">
              <a:rPr lang="en-US"/>
              <a:pPr>
                <a:defRPr/>
              </a:pPr>
              <a:t>‹#›</a:t>
            </a:fld>
            <a:endParaRPr lang="en-US"/>
          </a:p>
        </p:txBody>
      </p:sp>
    </p:spTree>
    <p:extLst>
      <p:ext uri="{BB962C8B-B14F-4D97-AF65-F5344CB8AC3E}">
        <p14:creationId xmlns:p14="http://schemas.microsoft.com/office/powerpoint/2010/main" val="233401266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E40341-FEA8-7047-996E-223BBE8FE6BF}" type="slidenum">
              <a:rPr lang="en-US" smtClean="0"/>
              <a:pPr>
                <a:defRPr/>
              </a:pPr>
              <a:t>1</a:t>
            </a:fld>
            <a:endParaRPr lang="en-US"/>
          </a:p>
        </p:txBody>
      </p:sp>
    </p:spTree>
    <p:extLst>
      <p:ext uri="{BB962C8B-B14F-4D97-AF65-F5344CB8AC3E}">
        <p14:creationId xmlns:p14="http://schemas.microsoft.com/office/powerpoint/2010/main" val="1853619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6802438" y="228600"/>
            <a:ext cx="2057400" cy="203835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cs typeface="ＭＳ Ｐゴシック" charset="-128"/>
            </a:endParaRPr>
          </a:p>
        </p:txBody>
      </p:sp>
      <p:sp>
        <p:nvSpPr>
          <p:cNvPr id="5" name="Rectangle 4"/>
          <p:cNvSpPr/>
          <p:nvPr/>
        </p:nvSpPr>
        <p:spPr>
          <a:xfrm>
            <a:off x="4624388" y="2378075"/>
            <a:ext cx="2057400" cy="203835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srgbClr val="FFFFFF"/>
              </a:solidFill>
              <a:ea typeface="ＭＳ Ｐゴシック" charset="-128"/>
              <a:cs typeface="ＭＳ Ｐゴシック" charset="-128"/>
            </a:endParaRPr>
          </a:p>
        </p:txBody>
      </p:sp>
      <p:sp>
        <p:nvSpPr>
          <p:cNvPr id="6" name="Rectangle 5"/>
          <p:cNvSpPr/>
          <p:nvPr/>
        </p:nvSpPr>
        <p:spPr>
          <a:xfrm>
            <a:off x="4624388" y="228600"/>
            <a:ext cx="2057400" cy="2038350"/>
          </a:xfrm>
          <a:prstGeom prst="rect">
            <a:avLst/>
          </a:prstGeom>
          <a:solidFill>
            <a:srgbClr val="65C4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cs typeface="ＭＳ Ｐゴシック" charset="-128"/>
            </a:endParaRPr>
          </a:p>
        </p:txBody>
      </p:sp>
      <p:sp>
        <p:nvSpPr>
          <p:cNvPr id="7" name="Rectangle 6"/>
          <p:cNvSpPr/>
          <p:nvPr/>
        </p:nvSpPr>
        <p:spPr>
          <a:xfrm>
            <a:off x="6802438" y="2378075"/>
            <a:ext cx="2057400" cy="2038350"/>
          </a:xfrm>
          <a:prstGeom prst="rect">
            <a:avLst/>
          </a:prstGeom>
          <a:solidFill>
            <a:srgbClr val="14C5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cs typeface="ＭＳ Ｐゴシック" charset="-128"/>
            </a:endParaRPr>
          </a:p>
        </p:txBody>
      </p:sp>
      <p:sp>
        <p:nvSpPr>
          <p:cNvPr id="2" name="Title 1"/>
          <p:cNvSpPr>
            <a:spLocks noGrp="1"/>
          </p:cNvSpPr>
          <p:nvPr>
            <p:ph type="ctrTitle"/>
          </p:nvPr>
        </p:nvSpPr>
        <p:spPr>
          <a:xfrm>
            <a:off x="301857" y="228600"/>
            <a:ext cx="4038600" cy="1346200"/>
          </a:xfrm>
        </p:spPr>
        <p:txBody>
          <a:bodyPr>
            <a:noAutofit/>
          </a:bodyPr>
          <a:lstStyle>
            <a:lvl1pPr>
              <a:defRPr sz="3600"/>
            </a:lvl1pPr>
          </a:lstStyle>
          <a:p>
            <a:r>
              <a:rPr lang="en-GB" dirty="0" smtClean="0"/>
              <a:t>Click to edit Master title style</a:t>
            </a:r>
            <a:endParaRPr dirty="0"/>
          </a:p>
        </p:txBody>
      </p:sp>
      <p:sp>
        <p:nvSpPr>
          <p:cNvPr id="3" name="Subtitle 2"/>
          <p:cNvSpPr>
            <a:spLocks noGrp="1"/>
          </p:cNvSpPr>
          <p:nvPr>
            <p:ph type="subTitle" idx="1"/>
          </p:nvPr>
        </p:nvSpPr>
        <p:spPr>
          <a:xfrm>
            <a:off x="301856" y="4635501"/>
            <a:ext cx="6467243" cy="1419784"/>
          </a:xfrm>
        </p:spPr>
        <p:txBody>
          <a:bodyPr anchor="ctr">
            <a:normAutofit/>
          </a:bodyPr>
          <a:lstStyle>
            <a:lvl1pPr marL="0" indent="0" algn="l">
              <a:spcBef>
                <a:spcPts val="300"/>
              </a:spcBef>
              <a:buNone/>
              <a:defRPr sz="3600">
                <a:solidFill>
                  <a:srgbClr val="0033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dirty="0"/>
          </a:p>
        </p:txBody>
      </p:sp>
    </p:spTree>
    <p:extLst>
      <p:ext uri="{BB962C8B-B14F-4D97-AF65-F5344CB8AC3E}">
        <p14:creationId xmlns:p14="http://schemas.microsoft.com/office/powerpoint/2010/main" val="159868404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90575" y="2795588"/>
            <a:ext cx="7556500" cy="1368000"/>
          </a:xfrm>
        </p:spPr>
        <p:txBody>
          <a:bodyPr/>
          <a:lstStyle/>
          <a:p>
            <a:r>
              <a:rPr lang="en-GB" smtClean="0"/>
              <a:t>Click to edit Master title style</a:t>
            </a:r>
            <a:endParaRPr lang="en-US"/>
          </a:p>
        </p:txBody>
      </p:sp>
      <p:sp>
        <p:nvSpPr>
          <p:cNvPr id="4" name="Rectangle 3"/>
          <p:cNvSpPr/>
          <p:nvPr userDrawn="1"/>
        </p:nvSpPr>
        <p:spPr>
          <a:xfrm>
            <a:off x="8502650" y="2792413"/>
            <a:ext cx="641350" cy="1343025"/>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a:endParaRPr lang="en-GB">
              <a:solidFill>
                <a:srgbClr val="FFFFFF"/>
              </a:solidFill>
              <a:ea typeface="ＭＳ Ｐゴシック" charset="-128"/>
              <a:cs typeface="ＭＳ Ｐゴシック" charset="-128"/>
            </a:endParaRPr>
          </a:p>
        </p:txBody>
      </p:sp>
      <p:sp>
        <p:nvSpPr>
          <p:cNvPr id="5" name="Rectangle 4"/>
          <p:cNvSpPr/>
          <p:nvPr userDrawn="1"/>
        </p:nvSpPr>
        <p:spPr>
          <a:xfrm>
            <a:off x="8359775" y="2792413"/>
            <a:ext cx="92075" cy="1343025"/>
          </a:xfrm>
          <a:prstGeom prst="rect">
            <a:avLst/>
          </a:prstGeom>
          <a:solidFill>
            <a:srgbClr val="65C4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GB">
              <a:solidFill>
                <a:srgbClr val="FFFFFF"/>
              </a:solidFill>
              <a:ea typeface="ＭＳ Ｐゴシック" charset="-128"/>
              <a:cs typeface="ＭＳ Ｐゴシック" charset="-128"/>
            </a:endParaRPr>
          </a:p>
        </p:txBody>
      </p:sp>
      <p:sp>
        <p:nvSpPr>
          <p:cNvPr id="6" name="Rectangle 5"/>
          <p:cNvSpPr/>
          <p:nvPr userDrawn="1"/>
        </p:nvSpPr>
        <p:spPr>
          <a:xfrm>
            <a:off x="292100" y="2801937"/>
            <a:ext cx="498475" cy="1368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cs typeface="ＭＳ Ｐゴシック" charset="-128"/>
            </a:endParaRPr>
          </a:p>
        </p:txBody>
      </p:sp>
    </p:spTree>
    <p:extLst>
      <p:ext uri="{BB962C8B-B14F-4D97-AF65-F5344CB8AC3E}">
        <p14:creationId xmlns:p14="http://schemas.microsoft.com/office/powerpoint/2010/main" val="1336503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90513"/>
            <a:ext cx="641350" cy="1343025"/>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a:endParaRPr lang="en-GB">
              <a:solidFill>
                <a:srgbClr val="FFFFFF"/>
              </a:solidFill>
              <a:ea typeface="ＭＳ Ｐゴシック" charset="-128"/>
              <a:cs typeface="ＭＳ Ｐゴシック" charset="-128"/>
            </a:endParaRPr>
          </a:p>
        </p:txBody>
      </p:sp>
      <p:sp>
        <p:nvSpPr>
          <p:cNvPr id="5" name="TextBox 4"/>
          <p:cNvSpPr txBox="1">
            <a:spLocks noChangeArrowheads="1"/>
          </p:cNvSpPr>
          <p:nvPr/>
        </p:nvSpPr>
        <p:spPr bwMode="auto">
          <a:xfrm>
            <a:off x="223838" y="228600"/>
            <a:ext cx="2603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3600" b="1" smtClean="0">
                <a:solidFill>
                  <a:srgbClr val="72AE00"/>
                </a:solidFill>
                <a:latin typeface="Rockwell" charset="0"/>
              </a:rPr>
              <a:t>+</a:t>
            </a:r>
          </a:p>
        </p:txBody>
      </p:sp>
      <p:sp>
        <p:nvSpPr>
          <p:cNvPr id="6" name="Rectangle 5"/>
          <p:cNvSpPr/>
          <p:nvPr/>
        </p:nvSpPr>
        <p:spPr>
          <a:xfrm>
            <a:off x="8067675" y="290513"/>
            <a:ext cx="92075" cy="1343025"/>
          </a:xfrm>
          <a:prstGeom prst="rect">
            <a:avLst/>
          </a:prstGeom>
          <a:solidFill>
            <a:srgbClr val="65C4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GB">
              <a:solidFill>
                <a:srgbClr val="FFFFFF"/>
              </a:solidFill>
              <a:ea typeface="ＭＳ Ｐゴシック" charset="-128"/>
              <a:cs typeface="ＭＳ Ｐゴシック" charset="-128"/>
            </a:endParaRPr>
          </a:p>
        </p:txBody>
      </p:sp>
      <p:sp>
        <p:nvSpPr>
          <p:cNvPr id="7" name="Rectangle 2"/>
          <p:cNvSpPr txBox="1">
            <a:spLocks noChangeArrowheads="1"/>
          </p:cNvSpPr>
          <p:nvPr/>
        </p:nvSpPr>
        <p:spPr bwMode="auto">
          <a:xfrm>
            <a:off x="558800" y="296863"/>
            <a:ext cx="7429500" cy="1052512"/>
          </a:xfrm>
          <a:prstGeom prst="rect">
            <a:avLst/>
          </a:prstGeom>
          <a:solidFill>
            <a:srgbClr val="14C5D0">
              <a:alpha val="7000"/>
            </a:srgbClr>
          </a:solidFill>
          <a:ln>
            <a:noFill/>
          </a:ln>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3600" b="1" smtClean="0">
              <a:latin typeface="Rockwell" charset="0"/>
            </a:endParaRPr>
          </a:p>
        </p:txBody>
      </p:sp>
      <p:sp>
        <p:nvSpPr>
          <p:cNvPr id="8" name="Rectangle 7"/>
          <p:cNvSpPr/>
          <p:nvPr/>
        </p:nvSpPr>
        <p:spPr>
          <a:xfrm>
            <a:off x="0" y="300038"/>
            <a:ext cx="498475" cy="1050925"/>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cs typeface="ＭＳ Ｐゴシック" charset="-128"/>
            </a:endParaRPr>
          </a:p>
        </p:txBody>
      </p:sp>
      <p:sp>
        <p:nvSpPr>
          <p:cNvPr id="2" name="Title 1"/>
          <p:cNvSpPr>
            <a:spLocks noGrp="1"/>
          </p:cNvSpPr>
          <p:nvPr>
            <p:ph type="title"/>
          </p:nvPr>
        </p:nvSpPr>
        <p:spPr>
          <a:xfrm>
            <a:off x="495300" y="311294"/>
            <a:ext cx="7559487" cy="1025302"/>
          </a:xfrm>
        </p:spPr>
        <p:txBody>
          <a:bodyPr/>
          <a:lstStyle/>
          <a:p>
            <a:r>
              <a:rPr lang="en-GB" dirty="0" smtClean="0"/>
              <a:t>Click to edit Master title style</a:t>
            </a:r>
            <a:endParaRPr dirty="0"/>
          </a:p>
        </p:txBody>
      </p:sp>
      <p:sp>
        <p:nvSpPr>
          <p:cNvPr id="3" name="Content Placeholder 2"/>
          <p:cNvSpPr>
            <a:spLocks noGrp="1"/>
          </p:cNvSpPr>
          <p:nvPr>
            <p:ph idx="1"/>
          </p:nvPr>
        </p:nvSpPr>
        <p:spPr/>
        <p:txBody>
          <a:bodyPr/>
          <a:lstStyle>
            <a:lvl1pPr marL="355600" indent="-355600">
              <a:buClr>
                <a:srgbClr val="003399"/>
              </a:buClr>
              <a:defRPr>
                <a:solidFill>
                  <a:srgbClr val="000000"/>
                </a:solidFill>
              </a:defRPr>
            </a:lvl1pPr>
            <a:lvl2pPr marL="533400" indent="-304800">
              <a:buClr>
                <a:srgbClr val="65C4D2"/>
              </a:buClr>
              <a:defRPr>
                <a:solidFill>
                  <a:srgbClr val="000000"/>
                </a:solidFill>
              </a:defRPr>
            </a:lvl2pPr>
            <a:lvl3pPr marL="723900" indent="-266700">
              <a:buClr>
                <a:srgbClr val="66CCFF"/>
              </a:buClr>
              <a:defRPr>
                <a:solidFill>
                  <a:srgbClr val="000000"/>
                </a:solidFill>
              </a:defRPr>
            </a:lvl3pPr>
            <a:lvl4pPr marL="901700" indent="-228600">
              <a:buClr>
                <a:srgbClr val="0000FF"/>
              </a:buClr>
              <a:defRPr>
                <a:solidFill>
                  <a:srgbClr val="000000"/>
                </a:solidFill>
              </a:defRPr>
            </a:lvl4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Tree>
    <p:extLst>
      <p:ext uri="{BB962C8B-B14F-4D97-AF65-F5344CB8AC3E}">
        <p14:creationId xmlns:p14="http://schemas.microsoft.com/office/powerpoint/2010/main" val="3433440098"/>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00000"/>
              </a:lnSpc>
              <a:spcBef>
                <a:spcPts val="2000"/>
              </a:spcBef>
              <a:spcAft>
                <a:spcPct val="0"/>
              </a:spcAft>
              <a:buClr>
                <a:srgbClr val="008000"/>
              </a:buClr>
              <a:buSzPct val="75000"/>
              <a:buFont typeface="Wingdings" charset="0"/>
              <a:buChar char="n"/>
              <a:tabLst/>
              <a:defRPr/>
            </a:pPr>
            <a:r>
              <a:rPr kumimoji="0" lang="en-GB" sz="2800" b="0" i="0" u="none" strike="noStrike" kern="1200" cap="none" spc="0" normalizeH="0" baseline="0" noProof="0" dirty="0" smtClean="0">
                <a:ln>
                  <a:noFill/>
                </a:ln>
                <a:solidFill>
                  <a:srgbClr val="595959"/>
                </a:solidFill>
                <a:effectLst/>
                <a:uLnTx/>
                <a:uFillTx/>
                <a:latin typeface="Calibri"/>
                <a:ea typeface="ＭＳ Ｐゴシック" charset="-128"/>
                <a:cs typeface="Calibri"/>
              </a:rPr>
              <a:t>Click to edit Master text styles</a:t>
            </a:r>
          </a:p>
          <a:p>
            <a:pPr marL="457200" marR="0" lvl="1" indent="-228600" algn="l" defTabSz="914400" rtl="0" eaLnBrk="0" fontAlgn="base" latinLnBrk="0" hangingPunct="0">
              <a:lnSpc>
                <a:spcPct val="100000"/>
              </a:lnSpc>
              <a:spcBef>
                <a:spcPts val="600"/>
              </a:spcBef>
              <a:spcAft>
                <a:spcPct val="0"/>
              </a:spcAft>
              <a:buClr>
                <a:srgbClr val="003399"/>
              </a:buClr>
              <a:buSzPct val="75000"/>
              <a:buFont typeface="Wingdings" charset="0"/>
              <a:buChar char="n"/>
              <a:tabLst/>
              <a:defRPr/>
            </a:pPr>
            <a:r>
              <a:rPr kumimoji="0" lang="en-GB" sz="2400" b="0" i="0" u="none" strike="noStrike" kern="1200" cap="none" spc="0" normalizeH="0" baseline="0" noProof="0" dirty="0" smtClean="0">
                <a:ln>
                  <a:noFill/>
                </a:ln>
                <a:solidFill>
                  <a:srgbClr val="595959"/>
                </a:solidFill>
                <a:effectLst/>
                <a:uLnTx/>
                <a:uFillTx/>
                <a:latin typeface="Calibri"/>
                <a:ea typeface="ＭＳ Ｐゴシック" charset="-128"/>
                <a:cs typeface="Calibri"/>
              </a:rPr>
              <a:t> Second level</a:t>
            </a:r>
          </a:p>
          <a:p>
            <a:pPr marL="685800" marR="0" lvl="2" indent="-228600" algn="l" defTabSz="914400" rtl="0" eaLnBrk="0" fontAlgn="base" latinLnBrk="0" hangingPunct="0">
              <a:lnSpc>
                <a:spcPct val="100000"/>
              </a:lnSpc>
              <a:spcBef>
                <a:spcPts val="600"/>
              </a:spcBef>
              <a:spcAft>
                <a:spcPct val="0"/>
              </a:spcAft>
              <a:buClr>
                <a:srgbClr val="72F300"/>
              </a:buClr>
              <a:buSzPct val="75000"/>
              <a:buFont typeface="Wingdings" charset="0"/>
              <a:buChar char="n"/>
              <a:tabLst/>
              <a:defRPr/>
            </a:pPr>
            <a:r>
              <a:rPr kumimoji="0" lang="en-GB" sz="2000" b="0" i="0" u="none" strike="noStrike" kern="1200" cap="none" spc="0" normalizeH="0" baseline="0" noProof="0" dirty="0" smtClean="0">
                <a:ln>
                  <a:noFill/>
                </a:ln>
                <a:solidFill>
                  <a:srgbClr val="595959"/>
                </a:solidFill>
                <a:effectLst/>
                <a:uLnTx/>
                <a:uFillTx/>
                <a:latin typeface="Calibri"/>
                <a:ea typeface="ＭＳ Ｐゴシック" charset="-128"/>
                <a:cs typeface="Calibri"/>
              </a:rPr>
              <a:t> Third level</a:t>
            </a:r>
          </a:p>
          <a:p>
            <a:pPr marL="914400" marR="0" lvl="3" indent="-228600" algn="l" defTabSz="914400" rtl="0" eaLnBrk="0" fontAlgn="base" latinLnBrk="0" hangingPunct="0">
              <a:lnSpc>
                <a:spcPct val="100000"/>
              </a:lnSpc>
              <a:spcBef>
                <a:spcPts val="600"/>
              </a:spcBef>
              <a:spcAft>
                <a:spcPct val="0"/>
              </a:spcAft>
              <a:buClr>
                <a:srgbClr val="0000FF"/>
              </a:buClr>
              <a:buSzPct val="75000"/>
              <a:buFont typeface="Wingdings" charset="0"/>
              <a:buChar char="n"/>
              <a:tabLst/>
              <a:defRPr/>
            </a:pPr>
            <a:r>
              <a:rPr kumimoji="0" lang="en-GB" sz="1800" b="0" i="0" u="none" strike="noStrike" kern="1200" cap="none" spc="0" normalizeH="0" baseline="0" noProof="0" dirty="0" smtClean="0">
                <a:ln>
                  <a:noFill/>
                </a:ln>
                <a:solidFill>
                  <a:srgbClr val="595959"/>
                </a:solidFill>
                <a:effectLst/>
                <a:uLnTx/>
                <a:uFillTx/>
                <a:latin typeface="Calibri"/>
                <a:ea typeface="ＭＳ Ｐゴシック" charset="-128"/>
                <a:cs typeface="Calibri"/>
              </a:rPr>
              <a:t> Fourth level</a:t>
            </a:r>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bg1"/>
                </a:solidFill>
                <a:latin typeface="Rockwell" charset="0"/>
              </a:defRPr>
            </a:lvl1pPr>
          </a:lstStyle>
          <a:p>
            <a:pPr>
              <a:defRPr/>
            </a:pPr>
            <a:fld id="{3504349E-0B1A-9F4C-979F-AE93451090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719" r:id="rId2"/>
    <p:sldLayoutId id="2147483718" r:id="rId3"/>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000" b="1" kern="1200">
          <a:solidFill>
            <a:srgbClr val="000000"/>
          </a:solidFill>
          <a:latin typeface="Calibri"/>
          <a:ea typeface="ＭＳ Ｐゴシック" charset="-128"/>
          <a:cs typeface="Calibri"/>
        </a:defRPr>
      </a:lvl1pPr>
      <a:lvl2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2pPr>
      <a:lvl3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3pPr>
      <a:lvl4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4pPr>
      <a:lvl5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5pPr>
      <a:lvl6pPr marL="457200" algn="l" rtl="0" fontAlgn="base">
        <a:spcBef>
          <a:spcPct val="0"/>
        </a:spcBef>
        <a:spcAft>
          <a:spcPct val="0"/>
        </a:spcAft>
        <a:defRPr sz="3600" b="1">
          <a:solidFill>
            <a:srgbClr val="000000"/>
          </a:solidFill>
          <a:latin typeface="Calibri" charset="0"/>
          <a:ea typeface="ＭＳ Ｐゴシック" charset="-128"/>
        </a:defRPr>
      </a:lvl6pPr>
      <a:lvl7pPr marL="914400" algn="l" rtl="0" fontAlgn="base">
        <a:spcBef>
          <a:spcPct val="0"/>
        </a:spcBef>
        <a:spcAft>
          <a:spcPct val="0"/>
        </a:spcAft>
        <a:defRPr sz="3600" b="1">
          <a:solidFill>
            <a:srgbClr val="000000"/>
          </a:solidFill>
          <a:latin typeface="Calibri" charset="0"/>
          <a:ea typeface="ＭＳ Ｐゴシック" charset="-128"/>
        </a:defRPr>
      </a:lvl7pPr>
      <a:lvl8pPr marL="1371600" algn="l" rtl="0" fontAlgn="base">
        <a:spcBef>
          <a:spcPct val="0"/>
        </a:spcBef>
        <a:spcAft>
          <a:spcPct val="0"/>
        </a:spcAft>
        <a:defRPr sz="3600" b="1">
          <a:solidFill>
            <a:srgbClr val="000000"/>
          </a:solidFill>
          <a:latin typeface="Calibri" charset="0"/>
          <a:ea typeface="ＭＳ Ｐゴシック" charset="-128"/>
        </a:defRPr>
      </a:lvl8pPr>
      <a:lvl9pPr marL="1828800" algn="l" rtl="0" fontAlgn="base">
        <a:spcBef>
          <a:spcPct val="0"/>
        </a:spcBef>
        <a:spcAft>
          <a:spcPct val="0"/>
        </a:spcAft>
        <a:defRPr sz="3600" b="1">
          <a:solidFill>
            <a:srgbClr val="000000"/>
          </a:solidFill>
          <a:latin typeface="Calibri" charset="0"/>
          <a:ea typeface="ＭＳ Ｐゴシック" charset="-128"/>
        </a:defRPr>
      </a:lvl9pPr>
    </p:titleStyle>
    <p:bodyStyle>
      <a:lvl1pPr marL="228600" marR="0" indent="-228600" algn="l" defTabSz="914400" rtl="0" eaLnBrk="0" fontAlgn="base" latinLnBrk="0" hangingPunct="0">
        <a:lnSpc>
          <a:spcPct val="100000"/>
        </a:lnSpc>
        <a:spcBef>
          <a:spcPts val="2000"/>
        </a:spcBef>
        <a:spcAft>
          <a:spcPct val="0"/>
        </a:spcAft>
        <a:buClr>
          <a:srgbClr val="008000"/>
        </a:buClr>
        <a:buSzPct val="75000"/>
        <a:buFont typeface="Wingdings" charset="0"/>
        <a:buChar char="n"/>
        <a:tabLst/>
        <a:defRPr sz="2800" kern="1200">
          <a:solidFill>
            <a:srgbClr val="595959"/>
          </a:solidFill>
          <a:latin typeface="Calibri"/>
          <a:ea typeface="ＭＳ Ｐゴシック" charset="-128"/>
          <a:cs typeface="Calibri"/>
        </a:defRPr>
      </a:lvl1pPr>
      <a:lvl2pPr marL="457200" marR="0" indent="-228600" algn="l" defTabSz="914400" rtl="0" eaLnBrk="0" fontAlgn="base" latinLnBrk="0" hangingPunct="0">
        <a:lnSpc>
          <a:spcPct val="100000"/>
        </a:lnSpc>
        <a:spcBef>
          <a:spcPts val="600"/>
        </a:spcBef>
        <a:spcAft>
          <a:spcPct val="0"/>
        </a:spcAft>
        <a:buClr>
          <a:srgbClr val="003399"/>
        </a:buClr>
        <a:buSzPct val="75000"/>
        <a:buFont typeface="Wingdings" charset="0"/>
        <a:buChar char="n"/>
        <a:tabLst/>
        <a:defRPr sz="2400" kern="1200">
          <a:solidFill>
            <a:srgbClr val="595959"/>
          </a:solidFill>
          <a:latin typeface="Calibri"/>
          <a:ea typeface="ＭＳ Ｐゴシック" charset="-128"/>
          <a:cs typeface="Calibri"/>
        </a:defRPr>
      </a:lvl2pPr>
      <a:lvl3pPr marL="685800" marR="0" indent="-228600" algn="l" defTabSz="914400" rtl="0" eaLnBrk="0" fontAlgn="base" latinLnBrk="0" hangingPunct="0">
        <a:lnSpc>
          <a:spcPct val="100000"/>
        </a:lnSpc>
        <a:spcBef>
          <a:spcPts val="600"/>
        </a:spcBef>
        <a:spcAft>
          <a:spcPct val="0"/>
        </a:spcAft>
        <a:buClr>
          <a:srgbClr val="72F300"/>
        </a:buClr>
        <a:buSzPct val="75000"/>
        <a:buFont typeface="Wingdings" charset="0"/>
        <a:buChar char="n"/>
        <a:tabLst/>
        <a:defRPr sz="2000" kern="1200">
          <a:solidFill>
            <a:srgbClr val="595959"/>
          </a:solidFill>
          <a:latin typeface="Calibri"/>
          <a:ea typeface="ＭＳ Ｐゴシック" charset="-128"/>
          <a:cs typeface="Calibri"/>
        </a:defRPr>
      </a:lvl3pPr>
      <a:lvl4pPr marL="914400" marR="0" indent="-228600" algn="l" defTabSz="914400" rtl="0" eaLnBrk="0" fontAlgn="base" latinLnBrk="0" hangingPunct="0">
        <a:lnSpc>
          <a:spcPct val="100000"/>
        </a:lnSpc>
        <a:spcBef>
          <a:spcPts val="600"/>
        </a:spcBef>
        <a:spcAft>
          <a:spcPct val="0"/>
        </a:spcAft>
        <a:buClr>
          <a:srgbClr val="0000FF"/>
        </a:buClr>
        <a:buSzPct val="75000"/>
        <a:buFont typeface="Wingdings" charset="0"/>
        <a:buChar char="n"/>
        <a:tabLst/>
        <a:defRPr kern="1200">
          <a:solidFill>
            <a:srgbClr val="595959"/>
          </a:solidFill>
          <a:latin typeface="Calibri"/>
          <a:ea typeface="ＭＳ Ｐゴシック" charset="-128"/>
          <a:cs typeface="Calibri"/>
        </a:defRPr>
      </a:lvl4pPr>
      <a:lvl5pPr marL="914400" indent="914400" algn="l" rtl="0" eaLnBrk="0" fontAlgn="base" hangingPunct="0">
        <a:spcBef>
          <a:spcPts val="600"/>
        </a:spcBef>
        <a:spcAft>
          <a:spcPct val="0"/>
        </a:spcAft>
        <a:buClr>
          <a:srgbClr val="008000"/>
        </a:buClr>
        <a:buSzPct val="75000"/>
        <a:buFont typeface="Wingdings" charset="0"/>
        <a:defRPr kern="1200">
          <a:solidFill>
            <a:srgbClr val="595959"/>
          </a:solidFill>
          <a:latin typeface="Calibri"/>
          <a:ea typeface="ＭＳ Ｐゴシック"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jpeg"/><Relationship Id="rId8"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857" y="228600"/>
            <a:ext cx="4038600" cy="2108200"/>
          </a:xfrm>
        </p:spPr>
        <p:txBody>
          <a:bodyPr/>
          <a:lstStyle/>
          <a:p>
            <a:r>
              <a:rPr lang="en-US" sz="4400" dirty="0" smtClean="0"/>
              <a:t>IW:LEARN</a:t>
            </a:r>
            <a:br>
              <a:rPr lang="en-US" sz="4400" dirty="0" smtClean="0"/>
            </a:br>
            <a:r>
              <a:rPr lang="en-US" sz="4400" dirty="0" smtClean="0"/>
              <a:t>TDA/SAP Training Course</a:t>
            </a:r>
            <a:endParaRPr lang="en-US" sz="4400" dirty="0"/>
          </a:p>
        </p:txBody>
      </p:sp>
      <p:sp>
        <p:nvSpPr>
          <p:cNvPr id="3" name="Subtitle 2"/>
          <p:cNvSpPr>
            <a:spLocks noGrp="1"/>
          </p:cNvSpPr>
          <p:nvPr>
            <p:ph type="subTitle" idx="1"/>
          </p:nvPr>
        </p:nvSpPr>
        <p:spPr/>
        <p:txBody>
          <a:bodyPr>
            <a:noAutofit/>
          </a:bodyPr>
          <a:lstStyle/>
          <a:p>
            <a:pPr lvl="0"/>
            <a:r>
              <a:rPr lang="en-US" dirty="0"/>
              <a:t>Module </a:t>
            </a:r>
            <a:r>
              <a:rPr lang="en-US" dirty="0" smtClean="0"/>
              <a:t>3: </a:t>
            </a:r>
            <a:r>
              <a:rPr lang="en-US" dirty="0"/>
              <a:t>Developing the </a:t>
            </a:r>
            <a:r>
              <a:rPr lang="en-US" dirty="0" smtClean="0"/>
              <a:t>SAP</a:t>
            </a:r>
            <a:endParaRPr lang="en-GB" sz="2400" dirty="0"/>
          </a:p>
        </p:txBody>
      </p:sp>
      <p:pic>
        <p:nvPicPr>
          <p:cNvPr id="4" name="Picture 3"/>
          <p:cNvPicPr>
            <a:picLocks noChangeAspect="1"/>
          </p:cNvPicPr>
          <p:nvPr/>
        </p:nvPicPr>
        <p:blipFill>
          <a:blip r:embed="rId3"/>
          <a:stretch>
            <a:fillRect/>
          </a:stretch>
        </p:blipFill>
        <p:spPr>
          <a:xfrm>
            <a:off x="7429500" y="4845326"/>
            <a:ext cx="1714500" cy="2012674"/>
          </a:xfrm>
          <a:prstGeom prst="rect">
            <a:avLst/>
          </a:prstGeom>
        </p:spPr>
      </p:pic>
      <p:sp>
        <p:nvSpPr>
          <p:cNvPr id="8" name="Title 1"/>
          <p:cNvSpPr txBox="1">
            <a:spLocks/>
          </p:cNvSpPr>
          <p:nvPr/>
        </p:nvSpPr>
        <p:spPr bwMode="auto">
          <a:xfrm>
            <a:off x="301857" y="2844800"/>
            <a:ext cx="40386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1" kern="1200">
                <a:solidFill>
                  <a:srgbClr val="000000"/>
                </a:solidFill>
                <a:latin typeface="Calibri"/>
                <a:ea typeface="ＭＳ Ｐゴシック" charset="-128"/>
                <a:cs typeface="Calibri"/>
              </a:defRPr>
            </a:lvl1pPr>
            <a:lvl2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2pPr>
            <a:lvl3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3pPr>
            <a:lvl4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4pPr>
            <a:lvl5pPr algn="l" rtl="0" eaLnBrk="0" fontAlgn="base" hangingPunct="0">
              <a:spcBef>
                <a:spcPct val="0"/>
              </a:spcBef>
              <a:spcAft>
                <a:spcPct val="0"/>
              </a:spcAft>
              <a:defRPr sz="4000" b="1">
                <a:solidFill>
                  <a:srgbClr val="000000"/>
                </a:solidFill>
                <a:latin typeface="Calibri" charset="0"/>
                <a:ea typeface="ＭＳ Ｐゴシック" charset="-128"/>
                <a:cs typeface="Calibri" charset="0"/>
              </a:defRPr>
            </a:lvl5pPr>
            <a:lvl6pPr marL="457200" algn="l" rtl="0" fontAlgn="base">
              <a:spcBef>
                <a:spcPct val="0"/>
              </a:spcBef>
              <a:spcAft>
                <a:spcPct val="0"/>
              </a:spcAft>
              <a:defRPr sz="3600" b="1">
                <a:solidFill>
                  <a:srgbClr val="000000"/>
                </a:solidFill>
                <a:latin typeface="Calibri" charset="0"/>
                <a:ea typeface="ＭＳ Ｐゴシック" charset="-128"/>
              </a:defRPr>
            </a:lvl6pPr>
            <a:lvl7pPr marL="914400" algn="l" rtl="0" fontAlgn="base">
              <a:spcBef>
                <a:spcPct val="0"/>
              </a:spcBef>
              <a:spcAft>
                <a:spcPct val="0"/>
              </a:spcAft>
              <a:defRPr sz="3600" b="1">
                <a:solidFill>
                  <a:srgbClr val="000000"/>
                </a:solidFill>
                <a:latin typeface="Calibri" charset="0"/>
                <a:ea typeface="ＭＳ Ｐゴシック" charset="-128"/>
              </a:defRPr>
            </a:lvl7pPr>
            <a:lvl8pPr marL="1371600" algn="l" rtl="0" fontAlgn="base">
              <a:spcBef>
                <a:spcPct val="0"/>
              </a:spcBef>
              <a:spcAft>
                <a:spcPct val="0"/>
              </a:spcAft>
              <a:defRPr sz="3600" b="1">
                <a:solidFill>
                  <a:srgbClr val="000000"/>
                </a:solidFill>
                <a:latin typeface="Calibri" charset="0"/>
                <a:ea typeface="ＭＳ Ｐゴシック" charset="-128"/>
              </a:defRPr>
            </a:lvl8pPr>
            <a:lvl9pPr marL="1828800" algn="l" rtl="0" fontAlgn="base">
              <a:spcBef>
                <a:spcPct val="0"/>
              </a:spcBef>
              <a:spcAft>
                <a:spcPct val="0"/>
              </a:spcAft>
              <a:defRPr sz="3600" b="1">
                <a:solidFill>
                  <a:srgbClr val="000000"/>
                </a:solidFill>
                <a:latin typeface="Calibri" charset="0"/>
                <a:ea typeface="ＭＳ Ｐゴシック" charset="-128"/>
              </a:defRPr>
            </a:lvl9pPr>
          </a:lstStyle>
          <a:p>
            <a:endParaRPr lang="en-US" dirty="0"/>
          </a:p>
        </p:txBody>
      </p:sp>
    </p:spTree>
    <p:extLst>
      <p:ext uri="{BB962C8B-B14F-4D97-AF65-F5344CB8AC3E}">
        <p14:creationId xmlns:p14="http://schemas.microsoft.com/office/powerpoint/2010/main" val="10069285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 this Section you will learn about….</a:t>
            </a:r>
            <a:endParaRPr lang="en-US" sz="3600" dirty="0"/>
          </a:p>
        </p:txBody>
      </p:sp>
      <p:sp>
        <p:nvSpPr>
          <p:cNvPr id="3" name="Content Placeholder 2"/>
          <p:cNvSpPr>
            <a:spLocks noGrp="1"/>
          </p:cNvSpPr>
          <p:nvPr>
            <p:ph idx="1"/>
          </p:nvPr>
        </p:nvSpPr>
        <p:spPr>
          <a:xfrm>
            <a:off x="498475" y="2222501"/>
            <a:ext cx="7556500" cy="2806700"/>
          </a:xfrm>
        </p:spPr>
        <p:txBody>
          <a:bodyPr/>
          <a:lstStyle/>
          <a:p>
            <a:r>
              <a:rPr lang="en-US" dirty="0" smtClean="0"/>
              <a:t>What is strategic thinking?</a:t>
            </a:r>
          </a:p>
          <a:p>
            <a:r>
              <a:rPr lang="en-US" dirty="0" smtClean="0"/>
              <a:t>Why is it important </a:t>
            </a:r>
          </a:p>
          <a:p>
            <a:r>
              <a:rPr lang="en-US" dirty="0" smtClean="0"/>
              <a:t>The strategic thinking process</a:t>
            </a:r>
            <a:endParaRPr lang="en-US" dirty="0"/>
          </a:p>
          <a:p>
            <a:endParaRPr lang="en-GB" b="1" dirty="0" smtClean="0"/>
          </a:p>
          <a:p>
            <a:endParaRPr lang="en-GB" dirty="0"/>
          </a:p>
          <a:p>
            <a:endParaRPr lang="en-GB" dirty="0"/>
          </a:p>
          <a:p>
            <a:endParaRPr lang="en-GB" dirty="0"/>
          </a:p>
          <a:p>
            <a:endParaRPr lang="en-US" dirty="0"/>
          </a:p>
          <a:p>
            <a:endParaRPr lang="en-US" dirty="0"/>
          </a:p>
        </p:txBody>
      </p:sp>
    </p:spTree>
    <p:extLst>
      <p:ext uri="{BB962C8B-B14F-4D97-AF65-F5344CB8AC3E}">
        <p14:creationId xmlns:p14="http://schemas.microsoft.com/office/powerpoint/2010/main" val="3745783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Strategic Thinking?</a:t>
            </a:r>
            <a:endParaRPr lang="en-US" dirty="0"/>
          </a:p>
        </p:txBody>
      </p:sp>
      <p:sp>
        <p:nvSpPr>
          <p:cNvPr id="3" name="Content Placeholder 2"/>
          <p:cNvSpPr>
            <a:spLocks noGrp="1"/>
          </p:cNvSpPr>
          <p:nvPr>
            <p:ph idx="1"/>
          </p:nvPr>
        </p:nvSpPr>
        <p:spPr/>
        <p:txBody>
          <a:bodyPr/>
          <a:lstStyle/>
          <a:p>
            <a:r>
              <a:rPr lang="en-GB" dirty="0"/>
              <a:t>Strategic Thinking is a </a:t>
            </a:r>
            <a:r>
              <a:rPr lang="en-GB" dirty="0">
                <a:solidFill>
                  <a:schemeClr val="bg2"/>
                </a:solidFill>
              </a:rPr>
              <a:t>highly collaborative process </a:t>
            </a:r>
            <a:r>
              <a:rPr lang="en-GB" dirty="0"/>
              <a:t>that focuses on finding and developing unique opportunities by enabling </a:t>
            </a:r>
            <a:r>
              <a:rPr lang="en-GB" dirty="0" smtClean="0">
                <a:solidFill>
                  <a:srgbClr val="0033CC"/>
                </a:solidFill>
              </a:rPr>
              <a:t>creative </a:t>
            </a:r>
            <a:r>
              <a:rPr lang="en-GB" dirty="0">
                <a:solidFill>
                  <a:srgbClr val="0033CC"/>
                </a:solidFill>
              </a:rPr>
              <a:t>dialogue</a:t>
            </a:r>
            <a:r>
              <a:rPr lang="en-GB" dirty="0"/>
              <a:t> among people who can affect the direction of an organisation or system</a:t>
            </a:r>
            <a:r>
              <a:rPr lang="en-GB" dirty="0" smtClean="0"/>
              <a:t>.</a:t>
            </a:r>
          </a:p>
          <a:p>
            <a:r>
              <a:rPr lang="en-GB" dirty="0" smtClean="0"/>
              <a:t>It </a:t>
            </a:r>
            <a:r>
              <a:rPr lang="en-GB" dirty="0"/>
              <a:t>is the </a:t>
            </a:r>
            <a:r>
              <a:rPr lang="en-GB" dirty="0">
                <a:solidFill>
                  <a:srgbClr val="0033CC"/>
                </a:solidFill>
              </a:rPr>
              <a:t>input to strategic planning</a:t>
            </a:r>
            <a:r>
              <a:rPr lang="en-GB" dirty="0"/>
              <a:t>—good strategic thinking uncovers potential new ideas and opportunities, so that when the plan is created, it targets these opportunities. </a:t>
            </a:r>
            <a:endParaRPr lang="en-US" dirty="0"/>
          </a:p>
        </p:txBody>
      </p:sp>
    </p:spTree>
    <p:extLst>
      <p:ext uri="{BB962C8B-B14F-4D97-AF65-F5344CB8AC3E}">
        <p14:creationId xmlns:p14="http://schemas.microsoft.com/office/powerpoint/2010/main" val="4208113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152400"/>
            <a:ext cx="9004300" cy="1702832"/>
          </a:xfrm>
          <a:prstGeom prst="rect">
            <a:avLst/>
          </a:prstGeom>
          <a:solidFill>
            <a:schemeClr val="bg1"/>
          </a:solidFill>
          <a:ln>
            <a:noFill/>
          </a:ln>
        </p:spPr>
        <p:txBody>
          <a:bodyPr wrap="square" rtlCol="0">
            <a:spAutoFit/>
          </a:bodyPr>
          <a:lstStyle/>
          <a:p>
            <a:endParaRPr lang="en-US" dirty="0"/>
          </a:p>
        </p:txBody>
      </p:sp>
      <p:grpSp>
        <p:nvGrpSpPr>
          <p:cNvPr id="5" name="Group 4"/>
          <p:cNvGrpSpPr/>
          <p:nvPr/>
        </p:nvGrpSpPr>
        <p:grpSpPr>
          <a:xfrm>
            <a:off x="1096432" y="5168141"/>
            <a:ext cx="1357188" cy="814312"/>
            <a:chOff x="4378" y="2075693"/>
            <a:chExt cx="1357188" cy="814312"/>
          </a:xfrm>
          <a:solidFill>
            <a:srgbClr val="0033CC"/>
          </a:solidFill>
        </p:grpSpPr>
        <p:sp>
          <p:nvSpPr>
            <p:cNvPr id="30" name="Rounded Rectangle 29"/>
            <p:cNvSpPr/>
            <p:nvPr/>
          </p:nvSpPr>
          <p:spPr>
            <a:xfrm>
              <a:off x="4378" y="2075693"/>
              <a:ext cx="1357188" cy="814312"/>
            </a:xfrm>
            <a:prstGeom prst="roundRect">
              <a:avLst>
                <a:gd name="adj" fmla="val 10000"/>
              </a:avLst>
            </a:prstGeom>
            <a:solidFill>
              <a:srgbClr val="0033CC"/>
            </a:solidFill>
            <a:ln w="12700" cap="flat" cmpd="sng" algn="ctr">
              <a:noFill/>
              <a:prstDash val="solid"/>
            </a:ln>
            <a:effectLst>
              <a:innerShdw blurRad="50800" dist="25400" dir="13500000">
                <a:srgbClr val="FFFFFF">
                  <a:alpha val="75000"/>
                </a:srgbClr>
              </a:innerShdw>
              <a:outerShdw blurRad="63500" dist="25400" dir="5400000" rotWithShape="0">
                <a:srgbClr val="808080">
                  <a:alpha val="75000"/>
                </a:srgbClr>
              </a:outerShdw>
            </a:effectLst>
          </p:spPr>
        </p:sp>
        <p:sp>
          <p:nvSpPr>
            <p:cNvPr id="31" name="Rounded Rectangle 4"/>
            <p:cNvSpPr/>
            <p:nvPr/>
          </p:nvSpPr>
          <p:spPr>
            <a:xfrm>
              <a:off x="28228" y="2099543"/>
              <a:ext cx="1309488" cy="766612"/>
            </a:xfrm>
            <a:prstGeom prst="rect">
              <a:avLst/>
            </a:prstGeom>
            <a:grpFill/>
            <a:ln w="12700" cap="flat" cmpd="sng" algn="ctr">
              <a:no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rPr>
                <a:t>Set the Vision</a:t>
              </a:r>
              <a:endParaRPr lang="en-US" sz="1300" kern="1200" dirty="0">
                <a:solidFill>
                  <a:schemeClr val="bg1"/>
                </a:solidFill>
              </a:endParaRPr>
            </a:p>
          </p:txBody>
        </p:sp>
      </p:grpSp>
      <p:sp>
        <p:nvSpPr>
          <p:cNvPr id="28" name="Right Arrow 27"/>
          <p:cNvSpPr/>
          <p:nvPr/>
        </p:nvSpPr>
        <p:spPr>
          <a:xfrm>
            <a:off x="2506132" y="5346697"/>
            <a:ext cx="330199" cy="482598"/>
          </a:xfrm>
          <a:prstGeom prst="rightArrow">
            <a:avLst>
              <a:gd name="adj1" fmla="val 60000"/>
              <a:gd name="adj2" fmla="val 50000"/>
            </a:avLst>
          </a:prstGeom>
          <a:solidFill>
            <a:srgbClr val="FF0000"/>
          </a:solidFill>
          <a:ln>
            <a:noFill/>
          </a:ln>
          <a:effectLst/>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pSp>
        <p:nvGrpSpPr>
          <p:cNvPr id="9" name="Group 8"/>
          <p:cNvGrpSpPr/>
          <p:nvPr/>
        </p:nvGrpSpPr>
        <p:grpSpPr>
          <a:xfrm>
            <a:off x="4655259" y="5168141"/>
            <a:ext cx="1357188" cy="814312"/>
            <a:chOff x="3804505" y="2075693"/>
            <a:chExt cx="1357188" cy="814312"/>
          </a:xfrm>
          <a:solidFill>
            <a:srgbClr val="3366FF"/>
          </a:solidFill>
        </p:grpSpPr>
        <p:sp>
          <p:nvSpPr>
            <p:cNvPr id="22" name="Rounded Rectangle 21"/>
            <p:cNvSpPr/>
            <p:nvPr/>
          </p:nvSpPr>
          <p:spPr>
            <a:xfrm>
              <a:off x="3804505" y="2075693"/>
              <a:ext cx="1357188" cy="814312"/>
            </a:xfrm>
            <a:prstGeom prst="roundRect">
              <a:avLst>
                <a:gd name="adj" fmla="val 10000"/>
              </a:avLst>
            </a:prstGeom>
            <a:solidFill>
              <a:srgbClr val="0033CC"/>
            </a:solidFill>
            <a:ln w="12700" cap="flat" cmpd="sng" algn="ctr">
              <a:noFill/>
              <a:prstDash val="solid"/>
            </a:ln>
            <a:effectLst>
              <a:innerShdw blurRad="50800" dist="25400" dir="13500000">
                <a:srgbClr val="FFFFFF">
                  <a:alpha val="75000"/>
                </a:srgbClr>
              </a:innerShdw>
              <a:outerShdw blurRad="63500" dist="25400" dir="5400000" rotWithShape="0">
                <a:srgbClr val="808080">
                  <a:alpha val="75000"/>
                </a:srgbClr>
              </a:outerShdw>
            </a:effectLst>
          </p:spPr>
        </p:sp>
        <p:sp>
          <p:nvSpPr>
            <p:cNvPr id="23" name="Rounded Rectangle 12"/>
            <p:cNvSpPr/>
            <p:nvPr/>
          </p:nvSpPr>
          <p:spPr>
            <a:xfrm>
              <a:off x="3828355" y="2099543"/>
              <a:ext cx="1309488" cy="766612"/>
            </a:xfrm>
            <a:prstGeom prst="rect">
              <a:avLst/>
            </a:prstGeom>
            <a:solidFill>
              <a:srgbClr val="0033CC"/>
            </a:solidFill>
            <a:ln w="12700" cap="flat" cmpd="sng" algn="ctr">
              <a:no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en-US" sz="1300" dirty="0">
                  <a:solidFill>
                    <a:srgbClr val="FFFFFF"/>
                  </a:solidFill>
                </a:rPr>
                <a:t>Brainstorm Ideas</a:t>
              </a:r>
            </a:p>
          </p:txBody>
        </p:sp>
      </p:grpSp>
      <p:grpSp>
        <p:nvGrpSpPr>
          <p:cNvPr id="11" name="Group 10"/>
          <p:cNvGrpSpPr/>
          <p:nvPr/>
        </p:nvGrpSpPr>
        <p:grpSpPr>
          <a:xfrm>
            <a:off x="2878666" y="5191991"/>
            <a:ext cx="1357188" cy="814312"/>
            <a:chOff x="5704568" y="2075693"/>
            <a:chExt cx="1357188" cy="814312"/>
          </a:xfrm>
          <a:solidFill>
            <a:srgbClr val="3366FF"/>
          </a:solidFill>
        </p:grpSpPr>
        <p:sp>
          <p:nvSpPr>
            <p:cNvPr id="18" name="Rounded Rectangle 17"/>
            <p:cNvSpPr/>
            <p:nvPr/>
          </p:nvSpPr>
          <p:spPr>
            <a:xfrm>
              <a:off x="5704568" y="2075693"/>
              <a:ext cx="1357188" cy="814312"/>
            </a:xfrm>
            <a:prstGeom prst="roundRect">
              <a:avLst>
                <a:gd name="adj" fmla="val 10000"/>
              </a:avLst>
            </a:prstGeom>
            <a:solidFill>
              <a:srgbClr val="0033CC"/>
            </a:solidFill>
            <a:ln w="12700" cap="flat" cmpd="sng" algn="ctr">
              <a:noFill/>
              <a:prstDash val="solid"/>
            </a:ln>
            <a:effectLst>
              <a:innerShdw blurRad="50800" dist="25400" dir="13500000">
                <a:srgbClr val="FFFFFF">
                  <a:alpha val="75000"/>
                </a:srgbClr>
              </a:innerShdw>
              <a:outerShdw blurRad="63500" dist="25400" dir="5400000" rotWithShape="0">
                <a:srgbClr val="808080">
                  <a:alpha val="75000"/>
                </a:srgbClr>
              </a:outerShdw>
            </a:effectLst>
          </p:spPr>
        </p:sp>
        <p:sp>
          <p:nvSpPr>
            <p:cNvPr id="19" name="Rounded Rectangle 16"/>
            <p:cNvSpPr/>
            <p:nvPr/>
          </p:nvSpPr>
          <p:spPr>
            <a:xfrm>
              <a:off x="5728418" y="2099543"/>
              <a:ext cx="1309488" cy="766612"/>
            </a:xfrm>
            <a:prstGeom prst="rect">
              <a:avLst/>
            </a:prstGeom>
            <a:solidFill>
              <a:srgbClr val="0033CC"/>
            </a:solidFill>
            <a:ln w="12700" cap="flat" cmpd="sng" algn="ctr">
              <a:no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dirty="0" smtClean="0">
                  <a:solidFill>
                    <a:srgbClr val="FFFFFF"/>
                  </a:solidFill>
                </a:rPr>
                <a:t>Identify Goals</a:t>
              </a:r>
              <a:endParaRPr lang="en-US" sz="1300" dirty="0">
                <a:solidFill>
                  <a:srgbClr val="FFFFFF"/>
                </a:solidFill>
              </a:endParaRPr>
            </a:p>
          </p:txBody>
        </p:sp>
      </p:grpSp>
      <p:grpSp>
        <p:nvGrpSpPr>
          <p:cNvPr id="13" name="Group 12"/>
          <p:cNvGrpSpPr/>
          <p:nvPr/>
        </p:nvGrpSpPr>
        <p:grpSpPr>
          <a:xfrm>
            <a:off x="6427618" y="5169692"/>
            <a:ext cx="1357188" cy="814312"/>
            <a:chOff x="7604632" y="2075693"/>
            <a:chExt cx="1357188" cy="814312"/>
          </a:xfrm>
          <a:solidFill>
            <a:srgbClr val="3366FF"/>
          </a:solidFill>
        </p:grpSpPr>
        <p:sp>
          <p:nvSpPr>
            <p:cNvPr id="14" name="Rounded Rectangle 13"/>
            <p:cNvSpPr/>
            <p:nvPr/>
          </p:nvSpPr>
          <p:spPr>
            <a:xfrm>
              <a:off x="7604632" y="2075693"/>
              <a:ext cx="1357188" cy="814312"/>
            </a:xfrm>
            <a:prstGeom prst="roundRect">
              <a:avLst>
                <a:gd name="adj" fmla="val 10000"/>
              </a:avLst>
            </a:prstGeom>
            <a:solidFill>
              <a:srgbClr val="0033CC"/>
            </a:solidFill>
            <a:ln w="12700" cap="flat" cmpd="sng" algn="ctr">
              <a:noFill/>
              <a:prstDash val="solid"/>
            </a:ln>
            <a:effectLst>
              <a:innerShdw blurRad="50800" dist="25400" dir="13500000">
                <a:srgbClr val="FFFFFF">
                  <a:alpha val="75000"/>
                </a:srgbClr>
              </a:innerShdw>
              <a:outerShdw blurRad="63500" dist="25400" dir="5400000" rotWithShape="0">
                <a:srgbClr val="808080">
                  <a:alpha val="75000"/>
                </a:srgbClr>
              </a:outerShdw>
            </a:effectLst>
          </p:spPr>
        </p:sp>
        <p:sp>
          <p:nvSpPr>
            <p:cNvPr id="15" name="Rounded Rectangle 20"/>
            <p:cNvSpPr/>
            <p:nvPr/>
          </p:nvSpPr>
          <p:spPr>
            <a:xfrm>
              <a:off x="7628482" y="2099543"/>
              <a:ext cx="1309488" cy="766612"/>
            </a:xfrm>
            <a:prstGeom prst="rect">
              <a:avLst/>
            </a:prstGeom>
            <a:solidFill>
              <a:srgbClr val="0033CC"/>
            </a:solidFill>
            <a:ln w="12700" cap="flat" cmpd="sng" algn="ctr">
              <a:noFill/>
              <a:prstDash val="solid"/>
            </a:ln>
            <a:effectLst>
              <a:innerShdw blurRad="50800" dist="25400" dir="13500000">
                <a:srgbClr val="FFFFFF">
                  <a:alpha val="75000"/>
                </a:srgbClr>
              </a:innerShdw>
              <a:outerShdw blurRad="63500" dist="25400" dir="5400000" rotWithShape="0">
                <a:srgbClr val="808080">
                  <a:alpha val="75000"/>
                </a:srgbClr>
              </a:outerShdw>
            </a:effectLst>
          </p:spPr>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en-US" sz="1300" dirty="0">
                  <a:solidFill>
                    <a:srgbClr val="FFFFFF"/>
                  </a:solidFill>
                </a:rPr>
                <a:t>Identify Options</a:t>
              </a:r>
            </a:p>
          </p:txBody>
        </p:sp>
      </p:grpSp>
      <p:sp>
        <p:nvSpPr>
          <p:cNvPr id="33" name="Right Arrow 32"/>
          <p:cNvSpPr/>
          <p:nvPr/>
        </p:nvSpPr>
        <p:spPr>
          <a:xfrm>
            <a:off x="4296832" y="5333997"/>
            <a:ext cx="330199" cy="482598"/>
          </a:xfrm>
          <a:prstGeom prst="rightArrow">
            <a:avLst>
              <a:gd name="adj1" fmla="val 60000"/>
              <a:gd name="adj2" fmla="val 50000"/>
            </a:avLst>
          </a:prstGeom>
          <a:solidFill>
            <a:srgbClr val="FF0000"/>
          </a:solidFill>
          <a:ln>
            <a:noFill/>
          </a:ln>
          <a:effectLst/>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4" name="Right Arrow 33"/>
          <p:cNvSpPr/>
          <p:nvPr/>
        </p:nvSpPr>
        <p:spPr>
          <a:xfrm>
            <a:off x="6062132" y="5346697"/>
            <a:ext cx="330199" cy="482598"/>
          </a:xfrm>
          <a:prstGeom prst="rightArrow">
            <a:avLst>
              <a:gd name="adj1" fmla="val 60000"/>
              <a:gd name="adj2" fmla="val 50000"/>
            </a:avLst>
          </a:prstGeom>
          <a:solidFill>
            <a:srgbClr val="FF0000"/>
          </a:solidFill>
          <a:ln>
            <a:noFill/>
          </a:ln>
          <a:effectLst/>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 name="Rounded Rectangle 1"/>
          <p:cNvSpPr/>
          <p:nvPr/>
        </p:nvSpPr>
        <p:spPr>
          <a:xfrm>
            <a:off x="918632" y="4686297"/>
            <a:ext cx="7044267" cy="1638300"/>
          </a:xfrm>
          <a:prstGeom prst="roundRect">
            <a:avLst/>
          </a:prstGeom>
          <a:noFill/>
          <a:ln/>
        </p:spPr>
        <p:style>
          <a:lnRef idx="2">
            <a:schemeClr val="accent5"/>
          </a:lnRef>
          <a:fillRef idx="1">
            <a:schemeClr val="lt1"/>
          </a:fillRef>
          <a:effectRef idx="0">
            <a:schemeClr val="accent5"/>
          </a:effectRef>
          <a:fontRef idx="minor">
            <a:schemeClr val="dk1"/>
          </a:fontRef>
        </p:style>
        <p:txBody>
          <a:bodyPr wrap="square" rtlCol="0">
            <a:noAutofit/>
          </a:bodyPr>
          <a:lstStyle/>
          <a:p>
            <a:endParaRPr lang="en-US">
              <a:ln w="38100" cmpd="sng">
                <a:solidFill>
                  <a:schemeClr val="tx1"/>
                </a:solidFill>
              </a:ln>
              <a:solidFill>
                <a:schemeClr val="dk1"/>
              </a:solidFill>
            </a:endParaRPr>
          </a:p>
        </p:txBody>
      </p:sp>
      <p:sp>
        <p:nvSpPr>
          <p:cNvPr id="3" name="TextBox 2"/>
          <p:cNvSpPr txBox="1"/>
          <p:nvPr/>
        </p:nvSpPr>
        <p:spPr>
          <a:xfrm>
            <a:off x="1227665" y="4670959"/>
            <a:ext cx="1903085" cy="369332"/>
          </a:xfrm>
          <a:prstGeom prst="rect">
            <a:avLst/>
          </a:prstGeom>
          <a:noFill/>
        </p:spPr>
        <p:txBody>
          <a:bodyPr wrap="none" rtlCol="0">
            <a:spAutoFit/>
          </a:bodyPr>
          <a:lstStyle/>
          <a:p>
            <a:r>
              <a:rPr lang="en-US" b="1" dirty="0" smtClean="0">
                <a:solidFill>
                  <a:schemeClr val="tx2"/>
                </a:solidFill>
              </a:rPr>
              <a:t>Strategic Thinking</a:t>
            </a:r>
            <a:endParaRPr lang="en-US" b="1" dirty="0">
              <a:solidFill>
                <a:schemeClr val="tx2"/>
              </a:solidFill>
            </a:endParaRPr>
          </a:p>
        </p:txBody>
      </p:sp>
      <p:sp>
        <p:nvSpPr>
          <p:cNvPr id="4" name="Striped Right Arrow 3"/>
          <p:cNvSpPr/>
          <p:nvPr/>
        </p:nvSpPr>
        <p:spPr>
          <a:xfrm rot="5400000">
            <a:off x="2978349" y="3763438"/>
            <a:ext cx="999066" cy="694263"/>
          </a:xfrm>
          <a:prstGeom prst="stripedRightArrow">
            <a:avLst/>
          </a:prstGeom>
          <a:solidFill>
            <a:srgbClr val="FF0000"/>
          </a:solidFill>
          <a:ln w="12700" cmpd="sng">
            <a:no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4" name="Picture 23"/>
          <p:cNvPicPr>
            <a:picLocks noChangeAspect="1"/>
          </p:cNvPicPr>
          <p:nvPr/>
        </p:nvPicPr>
        <p:blipFill>
          <a:blip r:embed="rId2"/>
          <a:stretch>
            <a:fillRect/>
          </a:stretch>
        </p:blipFill>
        <p:spPr>
          <a:xfrm>
            <a:off x="838889" y="956720"/>
            <a:ext cx="7200000" cy="3894118"/>
          </a:xfrm>
          <a:prstGeom prst="rect">
            <a:avLst/>
          </a:prstGeom>
        </p:spPr>
      </p:pic>
    </p:spTree>
    <p:extLst>
      <p:ext uri="{BB962C8B-B14F-4D97-AF65-F5344CB8AC3E}">
        <p14:creationId xmlns:p14="http://schemas.microsoft.com/office/powerpoint/2010/main" val="41086676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SAP Strategic Thinking Steps</a:t>
            </a:r>
            <a:endParaRPr lang="en-US" dirty="0"/>
          </a:p>
        </p:txBody>
      </p:sp>
      <p:grpSp>
        <p:nvGrpSpPr>
          <p:cNvPr id="4" name="Group 3"/>
          <p:cNvGrpSpPr/>
          <p:nvPr/>
        </p:nvGrpSpPr>
        <p:grpSpPr>
          <a:xfrm>
            <a:off x="1726963" y="2311400"/>
            <a:ext cx="1258770" cy="2007055"/>
            <a:chOff x="4525" y="1104444"/>
            <a:chExt cx="1258770" cy="2490111"/>
          </a:xfrm>
          <a:solidFill>
            <a:schemeClr val="bg2"/>
          </a:solidFill>
        </p:grpSpPr>
        <p:sp>
          <p:nvSpPr>
            <p:cNvPr id="5" name="Rounded Rectangle 4"/>
            <p:cNvSpPr/>
            <p:nvPr/>
          </p:nvSpPr>
          <p:spPr>
            <a:xfrm>
              <a:off x="4525" y="1104444"/>
              <a:ext cx="1258770"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6" name="Rounded Rectangle 4"/>
            <p:cNvSpPr/>
            <p:nvPr/>
          </p:nvSpPr>
          <p:spPr>
            <a:xfrm>
              <a:off x="41393" y="1141312"/>
              <a:ext cx="1185034"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1600" kern="1200" dirty="0" smtClean="0">
                  <a:solidFill>
                    <a:schemeClr val="bg1"/>
                  </a:solidFill>
                  <a:latin typeface="Calibri"/>
                  <a:cs typeface="Calibri"/>
                </a:rPr>
                <a:t>Defining the Vision</a:t>
              </a:r>
              <a:endParaRPr lang="en-US" sz="1600" kern="1200" dirty="0">
                <a:solidFill>
                  <a:schemeClr val="bg1"/>
                </a:solidFill>
                <a:latin typeface="Calibri"/>
                <a:cs typeface="Calibri"/>
              </a:endParaRPr>
            </a:p>
          </p:txBody>
        </p:sp>
      </p:grpSp>
      <p:grpSp>
        <p:nvGrpSpPr>
          <p:cNvPr id="7" name="Group 6"/>
          <p:cNvGrpSpPr/>
          <p:nvPr/>
        </p:nvGrpSpPr>
        <p:grpSpPr>
          <a:xfrm>
            <a:off x="2976670" y="3268035"/>
            <a:ext cx="216000" cy="290164"/>
            <a:chOff x="1254232" y="2169499"/>
            <a:chExt cx="216000" cy="360000"/>
          </a:xfrm>
        </p:grpSpPr>
        <p:sp>
          <p:nvSpPr>
            <p:cNvPr id="8" name="Right Arrow 7"/>
            <p:cNvSpPr/>
            <p:nvPr/>
          </p:nvSpPr>
          <p:spPr>
            <a:xfrm>
              <a:off x="1254232" y="2169499"/>
              <a:ext cx="216000" cy="360000"/>
            </a:xfrm>
            <a:prstGeom prst="rightArrow">
              <a:avLst>
                <a:gd name="adj1" fmla="val 60000"/>
                <a:gd name="adj2" fmla="val 50000"/>
              </a:avLst>
            </a:prstGeom>
            <a:solidFill>
              <a:srgbClr val="FF0000"/>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9" name="Right Arrow 6"/>
            <p:cNvSpPr/>
            <p:nvPr/>
          </p:nvSpPr>
          <p:spPr>
            <a:xfrm>
              <a:off x="1254232" y="2241499"/>
              <a:ext cx="151200" cy="2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Calibri"/>
                <a:cs typeface="Calibri"/>
              </a:endParaRPr>
            </a:p>
          </p:txBody>
        </p:sp>
      </p:grpSp>
      <p:grpSp>
        <p:nvGrpSpPr>
          <p:cNvPr id="10" name="Group 9"/>
          <p:cNvGrpSpPr/>
          <p:nvPr/>
        </p:nvGrpSpPr>
        <p:grpSpPr>
          <a:xfrm>
            <a:off x="3202504" y="2311400"/>
            <a:ext cx="1258770" cy="2007055"/>
            <a:chOff x="1480066" y="1104444"/>
            <a:chExt cx="1258770" cy="2490111"/>
          </a:xfrm>
          <a:solidFill>
            <a:schemeClr val="bg2"/>
          </a:solidFill>
        </p:grpSpPr>
        <p:sp>
          <p:nvSpPr>
            <p:cNvPr id="11" name="Rounded Rectangle 10"/>
            <p:cNvSpPr/>
            <p:nvPr/>
          </p:nvSpPr>
          <p:spPr>
            <a:xfrm>
              <a:off x="1480066" y="1104444"/>
              <a:ext cx="1258770"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12" name="Rounded Rectangle 8"/>
            <p:cNvSpPr/>
            <p:nvPr/>
          </p:nvSpPr>
          <p:spPr>
            <a:xfrm>
              <a:off x="1516934" y="1141312"/>
              <a:ext cx="1185034"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algn="ctr" defTabSz="622300">
                <a:lnSpc>
                  <a:spcPct val="90000"/>
                </a:lnSpc>
                <a:spcAft>
                  <a:spcPct val="35000"/>
                </a:spcAft>
              </a:pPr>
              <a:r>
                <a:rPr lang="en-US" sz="1600" dirty="0">
                  <a:latin typeface="Calibri"/>
                  <a:cs typeface="Calibri"/>
                </a:rPr>
                <a:t>Setting </a:t>
              </a:r>
              <a:br>
                <a:rPr lang="en-US" sz="1600" dirty="0">
                  <a:latin typeface="Calibri"/>
                  <a:cs typeface="Calibri"/>
                </a:rPr>
              </a:br>
              <a:r>
                <a:rPr lang="en-US" sz="1600" dirty="0">
                  <a:latin typeface="Calibri"/>
                  <a:cs typeface="Calibri"/>
                </a:rPr>
                <a:t>goals or status statements</a:t>
              </a:r>
            </a:p>
          </p:txBody>
        </p:sp>
      </p:grpSp>
      <p:grpSp>
        <p:nvGrpSpPr>
          <p:cNvPr id="13" name="Group 12"/>
          <p:cNvGrpSpPr/>
          <p:nvPr/>
        </p:nvGrpSpPr>
        <p:grpSpPr>
          <a:xfrm>
            <a:off x="4452211" y="3268035"/>
            <a:ext cx="216000" cy="290164"/>
            <a:chOff x="2729773" y="2169499"/>
            <a:chExt cx="216000" cy="360000"/>
          </a:xfrm>
        </p:grpSpPr>
        <p:sp>
          <p:nvSpPr>
            <p:cNvPr id="14" name="Right Arrow 13"/>
            <p:cNvSpPr/>
            <p:nvPr/>
          </p:nvSpPr>
          <p:spPr>
            <a:xfrm>
              <a:off x="2729773" y="2169499"/>
              <a:ext cx="216000" cy="360000"/>
            </a:xfrm>
            <a:prstGeom prst="rightArrow">
              <a:avLst>
                <a:gd name="adj1" fmla="val 60000"/>
                <a:gd name="adj2" fmla="val 50000"/>
              </a:avLst>
            </a:prstGeom>
            <a:solidFill>
              <a:srgbClr val="FF0000"/>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15" name="Right Arrow 10"/>
            <p:cNvSpPr/>
            <p:nvPr/>
          </p:nvSpPr>
          <p:spPr>
            <a:xfrm>
              <a:off x="2729773" y="2241499"/>
              <a:ext cx="151200" cy="2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Calibri"/>
                <a:cs typeface="Calibri"/>
              </a:endParaRPr>
            </a:p>
          </p:txBody>
        </p:sp>
      </p:grpSp>
      <p:grpSp>
        <p:nvGrpSpPr>
          <p:cNvPr id="16" name="Group 15"/>
          <p:cNvGrpSpPr/>
          <p:nvPr/>
        </p:nvGrpSpPr>
        <p:grpSpPr>
          <a:xfrm>
            <a:off x="4678045" y="2311400"/>
            <a:ext cx="1329902" cy="2007055"/>
            <a:chOff x="2955607" y="1104444"/>
            <a:chExt cx="1293902" cy="2490111"/>
          </a:xfrm>
          <a:solidFill>
            <a:schemeClr val="bg2"/>
          </a:solidFill>
        </p:grpSpPr>
        <p:sp>
          <p:nvSpPr>
            <p:cNvPr id="17" name="Rounded Rectangle 16"/>
            <p:cNvSpPr/>
            <p:nvPr/>
          </p:nvSpPr>
          <p:spPr>
            <a:xfrm>
              <a:off x="2955607" y="1104444"/>
              <a:ext cx="1258770"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18" name="Rounded Rectangle 12"/>
            <p:cNvSpPr/>
            <p:nvPr/>
          </p:nvSpPr>
          <p:spPr>
            <a:xfrm>
              <a:off x="2992475" y="1141312"/>
              <a:ext cx="1257034"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600" kern="1200" dirty="0" smtClean="0">
                  <a:latin typeface="Calibri"/>
                  <a:cs typeface="Calibri"/>
                </a:rPr>
                <a:t>Brainstorming innovative ideas</a:t>
              </a:r>
              <a:endParaRPr lang="en-US" sz="1600" kern="1200" dirty="0">
                <a:latin typeface="Calibri"/>
                <a:cs typeface="Calibri"/>
              </a:endParaRPr>
            </a:p>
          </p:txBody>
        </p:sp>
      </p:grpSp>
      <p:grpSp>
        <p:nvGrpSpPr>
          <p:cNvPr id="19" name="Group 18"/>
          <p:cNvGrpSpPr/>
          <p:nvPr/>
        </p:nvGrpSpPr>
        <p:grpSpPr>
          <a:xfrm>
            <a:off x="5965852" y="3268035"/>
            <a:ext cx="216000" cy="290164"/>
            <a:chOff x="4205314" y="2169499"/>
            <a:chExt cx="216000" cy="360000"/>
          </a:xfrm>
        </p:grpSpPr>
        <p:sp>
          <p:nvSpPr>
            <p:cNvPr id="20" name="Right Arrow 19"/>
            <p:cNvSpPr/>
            <p:nvPr/>
          </p:nvSpPr>
          <p:spPr>
            <a:xfrm>
              <a:off x="4205314" y="2169499"/>
              <a:ext cx="216000" cy="360000"/>
            </a:xfrm>
            <a:prstGeom prst="rightArrow">
              <a:avLst>
                <a:gd name="adj1" fmla="val 60000"/>
                <a:gd name="adj2" fmla="val 50000"/>
              </a:avLst>
            </a:prstGeom>
            <a:solidFill>
              <a:srgbClr val="FF0000"/>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21" name="Right Arrow 14"/>
            <p:cNvSpPr/>
            <p:nvPr/>
          </p:nvSpPr>
          <p:spPr>
            <a:xfrm>
              <a:off x="4205314" y="2241499"/>
              <a:ext cx="151200" cy="2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Calibri"/>
                <a:cs typeface="Calibri"/>
              </a:endParaRPr>
            </a:p>
          </p:txBody>
        </p:sp>
      </p:grpSp>
      <p:grpSp>
        <p:nvGrpSpPr>
          <p:cNvPr id="22" name="Group 21"/>
          <p:cNvGrpSpPr/>
          <p:nvPr/>
        </p:nvGrpSpPr>
        <p:grpSpPr>
          <a:xfrm>
            <a:off x="6178985" y="2311400"/>
            <a:ext cx="1294769" cy="2007055"/>
            <a:chOff x="4431147" y="1104444"/>
            <a:chExt cx="1258770" cy="2490111"/>
          </a:xfrm>
          <a:solidFill>
            <a:srgbClr val="0033CC"/>
          </a:solidFill>
        </p:grpSpPr>
        <p:sp>
          <p:nvSpPr>
            <p:cNvPr id="23" name="Rounded Rectangle 22"/>
            <p:cNvSpPr/>
            <p:nvPr/>
          </p:nvSpPr>
          <p:spPr>
            <a:xfrm>
              <a:off x="4431147" y="1104444"/>
              <a:ext cx="1258770"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24" name="Rounded Rectangle 16"/>
            <p:cNvSpPr/>
            <p:nvPr/>
          </p:nvSpPr>
          <p:spPr>
            <a:xfrm>
              <a:off x="4468015" y="1141312"/>
              <a:ext cx="1185034"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600" kern="1200" dirty="0" smtClean="0">
                  <a:latin typeface="Calibri"/>
                  <a:cs typeface="Calibri"/>
                </a:rPr>
                <a:t>Identifying options or alternatives</a:t>
              </a:r>
              <a:endParaRPr lang="en-US" sz="1600" kern="1200" dirty="0">
                <a:latin typeface="Calibri"/>
                <a:cs typeface="Calibri"/>
              </a:endParaRPr>
            </a:p>
          </p:txBody>
        </p:sp>
      </p:grpSp>
      <p:pic>
        <p:nvPicPr>
          <p:cNvPr id="3" name="Picture 2"/>
          <p:cNvPicPr>
            <a:picLocks noChangeAspect="1"/>
          </p:cNvPicPr>
          <p:nvPr/>
        </p:nvPicPr>
        <p:blipFill>
          <a:blip r:embed="rId2"/>
          <a:stretch>
            <a:fillRect/>
          </a:stretch>
        </p:blipFill>
        <p:spPr>
          <a:xfrm>
            <a:off x="1866900" y="4178300"/>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7" name="Picture 36"/>
          <p:cNvPicPr>
            <a:picLocks/>
          </p:cNvPicPr>
          <p:nvPr/>
        </p:nvPicPr>
        <p:blipFill>
          <a:blip r:embed="rId3"/>
          <a:stretch>
            <a:fillRect/>
          </a:stretch>
        </p:blipFill>
        <p:spPr>
          <a:xfrm>
            <a:off x="3340100" y="4165600"/>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8" name="Picture 37"/>
          <p:cNvPicPr>
            <a:picLocks/>
          </p:cNvPicPr>
          <p:nvPr/>
        </p:nvPicPr>
        <p:blipFill>
          <a:blip r:embed="rId4"/>
          <a:stretch>
            <a:fillRect/>
          </a:stretch>
        </p:blipFill>
        <p:spPr>
          <a:xfrm>
            <a:off x="4826000" y="4178300"/>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0" name="Picture 49"/>
          <p:cNvPicPr>
            <a:picLocks noChangeAspect="1"/>
          </p:cNvPicPr>
          <p:nvPr/>
        </p:nvPicPr>
        <p:blipFill>
          <a:blip r:embed="rId5"/>
          <a:stretch>
            <a:fillRect/>
          </a:stretch>
        </p:blipFill>
        <p:spPr>
          <a:xfrm>
            <a:off x="6362701" y="4165601"/>
            <a:ext cx="1259998" cy="12599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575736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 </a:t>
            </a:r>
            <a:r>
              <a:rPr lang="en-US" dirty="0"/>
              <a:t>Defining a </a:t>
            </a:r>
            <a:r>
              <a:rPr lang="en-US" dirty="0" smtClean="0"/>
              <a:t>Vision </a:t>
            </a:r>
            <a:r>
              <a:rPr lang="en-US" dirty="0"/>
              <a:t>and a </a:t>
            </a:r>
            <a:r>
              <a:rPr lang="en-US" dirty="0" smtClean="0"/>
              <a:t>Vision Statement</a:t>
            </a:r>
            <a:endParaRPr lang="en-US" dirty="0"/>
          </a:p>
        </p:txBody>
      </p:sp>
    </p:spTree>
    <p:extLst>
      <p:ext uri="{BB962C8B-B14F-4D97-AF65-F5344CB8AC3E}">
        <p14:creationId xmlns:p14="http://schemas.microsoft.com/office/powerpoint/2010/main" val="32271115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a:t>
            </a:r>
            <a:endParaRPr lang="en-US" dirty="0"/>
          </a:p>
        </p:txBody>
      </p:sp>
      <p:grpSp>
        <p:nvGrpSpPr>
          <p:cNvPr id="3" name="Group 2"/>
          <p:cNvGrpSpPr/>
          <p:nvPr/>
        </p:nvGrpSpPr>
        <p:grpSpPr>
          <a:xfrm>
            <a:off x="1726963" y="2311400"/>
            <a:ext cx="1258770" cy="2007055"/>
            <a:chOff x="4525" y="1104444"/>
            <a:chExt cx="1258770" cy="2490111"/>
          </a:xfrm>
          <a:solidFill>
            <a:srgbClr val="FF0000"/>
          </a:solidFill>
        </p:grpSpPr>
        <p:sp>
          <p:nvSpPr>
            <p:cNvPr id="4" name="Rounded Rectangle 3"/>
            <p:cNvSpPr/>
            <p:nvPr/>
          </p:nvSpPr>
          <p:spPr>
            <a:xfrm>
              <a:off x="4525" y="1104444"/>
              <a:ext cx="1258770"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5" name="Rounded Rectangle 4"/>
            <p:cNvSpPr/>
            <p:nvPr/>
          </p:nvSpPr>
          <p:spPr>
            <a:xfrm>
              <a:off x="41393" y="1141312"/>
              <a:ext cx="1185034"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1600" kern="1200" dirty="0" smtClean="0">
                  <a:solidFill>
                    <a:schemeClr val="bg1"/>
                  </a:solidFill>
                  <a:latin typeface="Calibri"/>
                  <a:cs typeface="Calibri"/>
                </a:rPr>
                <a:t>Defining the Vision</a:t>
              </a:r>
              <a:endParaRPr lang="en-US" sz="1600" kern="1200" dirty="0">
                <a:solidFill>
                  <a:schemeClr val="bg1"/>
                </a:solidFill>
                <a:latin typeface="Calibri"/>
                <a:cs typeface="Calibri"/>
              </a:endParaRPr>
            </a:p>
          </p:txBody>
        </p:sp>
      </p:grpSp>
      <p:grpSp>
        <p:nvGrpSpPr>
          <p:cNvPr id="6" name="Group 5"/>
          <p:cNvGrpSpPr/>
          <p:nvPr/>
        </p:nvGrpSpPr>
        <p:grpSpPr>
          <a:xfrm>
            <a:off x="2976670" y="3268035"/>
            <a:ext cx="216000" cy="290164"/>
            <a:chOff x="1254232" y="2169499"/>
            <a:chExt cx="216000" cy="360000"/>
          </a:xfrm>
        </p:grpSpPr>
        <p:sp>
          <p:nvSpPr>
            <p:cNvPr id="7" name="Right Arrow 6"/>
            <p:cNvSpPr/>
            <p:nvPr/>
          </p:nvSpPr>
          <p:spPr>
            <a:xfrm>
              <a:off x="1254232" y="2169499"/>
              <a:ext cx="216000" cy="360000"/>
            </a:xfrm>
            <a:prstGeom prst="rightArrow">
              <a:avLst>
                <a:gd name="adj1" fmla="val 60000"/>
                <a:gd name="adj2" fmla="val 50000"/>
              </a:avLst>
            </a:prstGeom>
            <a:solidFill>
              <a:srgbClr val="FF0000"/>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8" name="Right Arrow 6"/>
            <p:cNvSpPr/>
            <p:nvPr/>
          </p:nvSpPr>
          <p:spPr>
            <a:xfrm>
              <a:off x="1254232" y="2241499"/>
              <a:ext cx="151200" cy="2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Calibri"/>
                <a:cs typeface="Calibri"/>
              </a:endParaRPr>
            </a:p>
          </p:txBody>
        </p:sp>
      </p:grpSp>
      <p:grpSp>
        <p:nvGrpSpPr>
          <p:cNvPr id="9" name="Group 8"/>
          <p:cNvGrpSpPr/>
          <p:nvPr/>
        </p:nvGrpSpPr>
        <p:grpSpPr>
          <a:xfrm>
            <a:off x="3202504" y="2311400"/>
            <a:ext cx="1258770" cy="2007055"/>
            <a:chOff x="1480066" y="1104444"/>
            <a:chExt cx="1258770" cy="2490111"/>
          </a:xfrm>
          <a:solidFill>
            <a:schemeClr val="bg2"/>
          </a:solidFill>
        </p:grpSpPr>
        <p:sp>
          <p:nvSpPr>
            <p:cNvPr id="10" name="Rounded Rectangle 9"/>
            <p:cNvSpPr/>
            <p:nvPr/>
          </p:nvSpPr>
          <p:spPr>
            <a:xfrm>
              <a:off x="1480066" y="1104444"/>
              <a:ext cx="1258770"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11" name="Rounded Rectangle 8"/>
            <p:cNvSpPr/>
            <p:nvPr/>
          </p:nvSpPr>
          <p:spPr>
            <a:xfrm>
              <a:off x="1516934" y="1141312"/>
              <a:ext cx="1185034"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algn="ctr" defTabSz="622300">
                <a:lnSpc>
                  <a:spcPct val="90000"/>
                </a:lnSpc>
                <a:spcAft>
                  <a:spcPct val="35000"/>
                </a:spcAft>
              </a:pPr>
              <a:r>
                <a:rPr lang="en-US" sz="1600" dirty="0">
                  <a:latin typeface="Calibri"/>
                  <a:cs typeface="Calibri"/>
                </a:rPr>
                <a:t>Setting </a:t>
              </a:r>
              <a:br>
                <a:rPr lang="en-US" sz="1600" dirty="0">
                  <a:latin typeface="Calibri"/>
                  <a:cs typeface="Calibri"/>
                </a:rPr>
              </a:br>
              <a:r>
                <a:rPr lang="en-US" sz="1600" dirty="0">
                  <a:latin typeface="Calibri"/>
                  <a:cs typeface="Calibri"/>
                </a:rPr>
                <a:t>goals or status statements</a:t>
              </a:r>
            </a:p>
          </p:txBody>
        </p:sp>
      </p:grpSp>
      <p:grpSp>
        <p:nvGrpSpPr>
          <p:cNvPr id="12" name="Group 11"/>
          <p:cNvGrpSpPr/>
          <p:nvPr/>
        </p:nvGrpSpPr>
        <p:grpSpPr>
          <a:xfrm>
            <a:off x="4452211" y="3268035"/>
            <a:ext cx="216000" cy="290164"/>
            <a:chOff x="2729773" y="2169499"/>
            <a:chExt cx="216000" cy="360000"/>
          </a:xfrm>
        </p:grpSpPr>
        <p:sp>
          <p:nvSpPr>
            <p:cNvPr id="13" name="Right Arrow 12"/>
            <p:cNvSpPr/>
            <p:nvPr/>
          </p:nvSpPr>
          <p:spPr>
            <a:xfrm>
              <a:off x="2729773" y="2169499"/>
              <a:ext cx="216000" cy="360000"/>
            </a:xfrm>
            <a:prstGeom prst="rightArrow">
              <a:avLst>
                <a:gd name="adj1" fmla="val 60000"/>
                <a:gd name="adj2" fmla="val 50000"/>
              </a:avLst>
            </a:prstGeom>
            <a:solidFill>
              <a:srgbClr val="FF0000"/>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14" name="Right Arrow 10"/>
            <p:cNvSpPr/>
            <p:nvPr/>
          </p:nvSpPr>
          <p:spPr>
            <a:xfrm>
              <a:off x="2729773" y="2241499"/>
              <a:ext cx="151200" cy="2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Calibri"/>
                <a:cs typeface="Calibri"/>
              </a:endParaRPr>
            </a:p>
          </p:txBody>
        </p:sp>
      </p:grpSp>
      <p:grpSp>
        <p:nvGrpSpPr>
          <p:cNvPr id="15" name="Group 14"/>
          <p:cNvGrpSpPr/>
          <p:nvPr/>
        </p:nvGrpSpPr>
        <p:grpSpPr>
          <a:xfrm>
            <a:off x="4678045" y="2311400"/>
            <a:ext cx="1329902" cy="2007055"/>
            <a:chOff x="2955607" y="1104444"/>
            <a:chExt cx="1293902" cy="2490111"/>
          </a:xfrm>
          <a:solidFill>
            <a:schemeClr val="bg2"/>
          </a:solidFill>
        </p:grpSpPr>
        <p:sp>
          <p:nvSpPr>
            <p:cNvPr id="16" name="Rounded Rectangle 15"/>
            <p:cNvSpPr/>
            <p:nvPr/>
          </p:nvSpPr>
          <p:spPr>
            <a:xfrm>
              <a:off x="2955607" y="1104444"/>
              <a:ext cx="1258770"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17" name="Rounded Rectangle 12"/>
            <p:cNvSpPr/>
            <p:nvPr/>
          </p:nvSpPr>
          <p:spPr>
            <a:xfrm>
              <a:off x="2992475" y="1141312"/>
              <a:ext cx="1257034"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600" kern="1200" dirty="0" smtClean="0">
                  <a:latin typeface="Calibri"/>
                  <a:cs typeface="Calibri"/>
                </a:rPr>
                <a:t>Brainstorming innovative ideas</a:t>
              </a:r>
              <a:endParaRPr lang="en-US" sz="1600" kern="1200" dirty="0">
                <a:latin typeface="Calibri"/>
                <a:cs typeface="Calibri"/>
              </a:endParaRPr>
            </a:p>
          </p:txBody>
        </p:sp>
      </p:grpSp>
      <p:grpSp>
        <p:nvGrpSpPr>
          <p:cNvPr id="18" name="Group 17"/>
          <p:cNvGrpSpPr/>
          <p:nvPr/>
        </p:nvGrpSpPr>
        <p:grpSpPr>
          <a:xfrm>
            <a:off x="5965852" y="3268035"/>
            <a:ext cx="216000" cy="290164"/>
            <a:chOff x="4205314" y="2169499"/>
            <a:chExt cx="216000" cy="360000"/>
          </a:xfrm>
        </p:grpSpPr>
        <p:sp>
          <p:nvSpPr>
            <p:cNvPr id="19" name="Right Arrow 18"/>
            <p:cNvSpPr/>
            <p:nvPr/>
          </p:nvSpPr>
          <p:spPr>
            <a:xfrm>
              <a:off x="4205314" y="2169499"/>
              <a:ext cx="216000" cy="360000"/>
            </a:xfrm>
            <a:prstGeom prst="rightArrow">
              <a:avLst>
                <a:gd name="adj1" fmla="val 60000"/>
                <a:gd name="adj2" fmla="val 50000"/>
              </a:avLst>
            </a:prstGeom>
            <a:solidFill>
              <a:srgbClr val="FF0000"/>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20" name="Right Arrow 14"/>
            <p:cNvSpPr/>
            <p:nvPr/>
          </p:nvSpPr>
          <p:spPr>
            <a:xfrm>
              <a:off x="4205314" y="2241499"/>
              <a:ext cx="151200" cy="2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Calibri"/>
                <a:cs typeface="Calibri"/>
              </a:endParaRPr>
            </a:p>
          </p:txBody>
        </p:sp>
      </p:grpSp>
      <p:grpSp>
        <p:nvGrpSpPr>
          <p:cNvPr id="21" name="Group 20"/>
          <p:cNvGrpSpPr/>
          <p:nvPr/>
        </p:nvGrpSpPr>
        <p:grpSpPr>
          <a:xfrm>
            <a:off x="6178985" y="2311400"/>
            <a:ext cx="1294769" cy="2007055"/>
            <a:chOff x="4431147" y="1104444"/>
            <a:chExt cx="1258770" cy="2490111"/>
          </a:xfrm>
          <a:solidFill>
            <a:srgbClr val="0033CC"/>
          </a:solidFill>
        </p:grpSpPr>
        <p:sp>
          <p:nvSpPr>
            <p:cNvPr id="22" name="Rounded Rectangle 21"/>
            <p:cNvSpPr/>
            <p:nvPr/>
          </p:nvSpPr>
          <p:spPr>
            <a:xfrm>
              <a:off x="4431147" y="1104444"/>
              <a:ext cx="1258770" cy="2490111"/>
            </a:xfrm>
            <a:prstGeom prst="roundRect">
              <a:avLst>
                <a:gd name="adj" fmla="val 10000"/>
              </a:avLst>
            </a:prstGeom>
            <a:grpFill/>
            <a:ln>
              <a:noFill/>
            </a:ln>
          </p:spPr>
          <p:style>
            <a:lnRef idx="1">
              <a:schemeClr val="accent3"/>
            </a:lnRef>
            <a:fillRef idx="3">
              <a:schemeClr val="accent3"/>
            </a:fillRef>
            <a:effectRef idx="2">
              <a:schemeClr val="accent3"/>
            </a:effectRef>
            <a:fontRef idx="minor">
              <a:schemeClr val="lt1"/>
            </a:fontRef>
          </p:style>
        </p:sp>
        <p:sp>
          <p:nvSpPr>
            <p:cNvPr id="23" name="Rounded Rectangle 16"/>
            <p:cNvSpPr/>
            <p:nvPr/>
          </p:nvSpPr>
          <p:spPr>
            <a:xfrm>
              <a:off x="4468015" y="1141312"/>
              <a:ext cx="1185034" cy="241637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en-US" sz="1600" kern="1200" dirty="0" smtClean="0">
                  <a:latin typeface="Calibri"/>
                  <a:cs typeface="Calibri"/>
                </a:rPr>
                <a:t>Identifying options or alternatives</a:t>
              </a:r>
              <a:endParaRPr lang="en-US" sz="1600" kern="1200" dirty="0">
                <a:latin typeface="Calibri"/>
                <a:cs typeface="Calibri"/>
              </a:endParaRPr>
            </a:p>
          </p:txBody>
        </p:sp>
      </p:grpSp>
      <p:pic>
        <p:nvPicPr>
          <p:cNvPr id="24" name="Picture 23"/>
          <p:cNvPicPr>
            <a:picLocks noChangeAspect="1"/>
          </p:cNvPicPr>
          <p:nvPr/>
        </p:nvPicPr>
        <p:blipFill>
          <a:blip r:embed="rId2"/>
          <a:stretch>
            <a:fillRect/>
          </a:stretch>
        </p:blipFill>
        <p:spPr>
          <a:xfrm>
            <a:off x="1866900" y="4178300"/>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Picture 24"/>
          <p:cNvPicPr>
            <a:picLocks/>
          </p:cNvPicPr>
          <p:nvPr/>
        </p:nvPicPr>
        <p:blipFill>
          <a:blip r:embed="rId3"/>
          <a:stretch>
            <a:fillRect/>
          </a:stretch>
        </p:blipFill>
        <p:spPr>
          <a:xfrm>
            <a:off x="3340100" y="4165600"/>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Picture 25"/>
          <p:cNvPicPr>
            <a:picLocks/>
          </p:cNvPicPr>
          <p:nvPr/>
        </p:nvPicPr>
        <p:blipFill>
          <a:blip r:embed="rId4"/>
          <a:stretch>
            <a:fillRect/>
          </a:stretch>
        </p:blipFill>
        <p:spPr>
          <a:xfrm>
            <a:off x="4826000" y="4178300"/>
            <a:ext cx="1260000"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p:cNvPicPr>
            <a:picLocks noChangeAspect="1"/>
          </p:cNvPicPr>
          <p:nvPr/>
        </p:nvPicPr>
        <p:blipFill>
          <a:blip r:embed="rId5"/>
          <a:stretch>
            <a:fillRect/>
          </a:stretch>
        </p:blipFill>
        <p:spPr>
          <a:xfrm>
            <a:off x="6362701" y="4165601"/>
            <a:ext cx="1259998" cy="12599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356081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 this Section you will learn about….</a:t>
            </a:r>
            <a:endParaRPr lang="en-US" sz="3600" dirty="0"/>
          </a:p>
        </p:txBody>
      </p:sp>
      <p:sp>
        <p:nvSpPr>
          <p:cNvPr id="3" name="Content Placeholder 2"/>
          <p:cNvSpPr>
            <a:spLocks noGrp="1"/>
          </p:cNvSpPr>
          <p:nvPr>
            <p:ph idx="1"/>
          </p:nvPr>
        </p:nvSpPr>
        <p:spPr>
          <a:xfrm>
            <a:off x="498475" y="1981201"/>
            <a:ext cx="7556500" cy="2959100"/>
          </a:xfrm>
        </p:spPr>
        <p:txBody>
          <a:bodyPr/>
          <a:lstStyle/>
          <a:p>
            <a:r>
              <a:rPr lang="en-GB" dirty="0" smtClean="0"/>
              <a:t>What is a vision?</a:t>
            </a:r>
          </a:p>
          <a:p>
            <a:r>
              <a:rPr lang="en-GB" dirty="0" smtClean="0"/>
              <a:t>A process for defining the vision</a:t>
            </a:r>
          </a:p>
          <a:p>
            <a:r>
              <a:rPr lang="en-GB" dirty="0" smtClean="0"/>
              <a:t>Examples of vision statements</a:t>
            </a:r>
          </a:p>
          <a:p>
            <a:r>
              <a:rPr lang="en-GB" dirty="0"/>
              <a:t>Process for </a:t>
            </a:r>
            <a:r>
              <a:rPr lang="en-GB" dirty="0" smtClean="0"/>
              <a:t>defining </a:t>
            </a:r>
            <a:r>
              <a:rPr lang="en-GB" dirty="0"/>
              <a:t>the </a:t>
            </a:r>
            <a:r>
              <a:rPr lang="en-GB" dirty="0" smtClean="0"/>
              <a:t>vision</a:t>
            </a:r>
            <a:endParaRPr lang="en-GB" dirty="0"/>
          </a:p>
          <a:p>
            <a:endParaRPr lang="en-GB" b="1" dirty="0" smtClean="0"/>
          </a:p>
          <a:p>
            <a:endParaRPr lang="en-GB" dirty="0"/>
          </a:p>
          <a:p>
            <a:endParaRPr lang="en-GB" dirty="0"/>
          </a:p>
          <a:p>
            <a:endParaRPr lang="en-GB" dirty="0"/>
          </a:p>
          <a:p>
            <a:endParaRPr lang="en-US" dirty="0"/>
          </a:p>
          <a:p>
            <a:endParaRPr lang="en-US" dirty="0"/>
          </a:p>
        </p:txBody>
      </p:sp>
    </p:spTree>
    <p:extLst>
      <p:ext uri="{BB962C8B-B14F-4D97-AF65-F5344CB8AC3E}">
        <p14:creationId xmlns:p14="http://schemas.microsoft.com/office/powerpoint/2010/main" val="4200592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Vision?</a:t>
            </a:r>
            <a:endParaRPr lang="en-US" dirty="0"/>
          </a:p>
        </p:txBody>
      </p:sp>
      <p:grpSp>
        <p:nvGrpSpPr>
          <p:cNvPr id="8" name="Group 7"/>
          <p:cNvGrpSpPr/>
          <p:nvPr/>
        </p:nvGrpSpPr>
        <p:grpSpPr>
          <a:xfrm>
            <a:off x="914400" y="2224509"/>
            <a:ext cx="7321550" cy="3541291"/>
            <a:chOff x="0" y="2009"/>
            <a:chExt cx="7785100" cy="4110781"/>
          </a:xfrm>
          <a:solidFill>
            <a:schemeClr val="accent6">
              <a:lumMod val="60000"/>
              <a:lumOff val="40000"/>
            </a:schemeClr>
          </a:solidFill>
        </p:grpSpPr>
        <p:sp>
          <p:nvSpPr>
            <p:cNvPr id="9" name="Rounded Rectangle 8"/>
            <p:cNvSpPr/>
            <p:nvPr/>
          </p:nvSpPr>
          <p:spPr>
            <a:xfrm>
              <a:off x="0" y="2009"/>
              <a:ext cx="7785100" cy="4110781"/>
            </a:xfrm>
            <a:prstGeom prst="roundRect">
              <a:avLst>
                <a:gd name="adj" fmla="val 10000"/>
              </a:avLst>
            </a:prstGeom>
            <a:grp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0" name="Rounded Rectangle 4"/>
            <p:cNvSpPr/>
            <p:nvPr/>
          </p:nvSpPr>
          <p:spPr>
            <a:xfrm>
              <a:off x="120401" y="122410"/>
              <a:ext cx="7544298" cy="3869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lgn="ctr" defTabSz="1555750">
                <a:lnSpc>
                  <a:spcPct val="90000"/>
                </a:lnSpc>
                <a:spcAft>
                  <a:spcPct val="35000"/>
                </a:spcAft>
              </a:pPr>
              <a:r>
                <a:rPr lang="en-US" sz="2800" dirty="0">
                  <a:solidFill>
                    <a:schemeClr val="tx1"/>
                  </a:solidFill>
                  <a:latin typeface="Calibri"/>
                  <a:cs typeface="Calibri"/>
                </a:rPr>
                <a:t>In the context of the TDA/SAP Approach, the vision is a </a:t>
              </a:r>
              <a:r>
                <a:rPr lang="en-US" sz="2800" dirty="0">
                  <a:solidFill>
                    <a:schemeClr val="bg2"/>
                  </a:solidFill>
                  <a:latin typeface="Calibri"/>
                  <a:cs typeface="Calibri"/>
                </a:rPr>
                <a:t>long-term view </a:t>
              </a:r>
              <a:r>
                <a:rPr lang="en-US" sz="2800" dirty="0">
                  <a:solidFill>
                    <a:schemeClr val="tx1"/>
                  </a:solidFill>
                  <a:latin typeface="Calibri"/>
                  <a:cs typeface="Calibri"/>
                </a:rPr>
                <a:t>describing the way the stakeholders think the water system </a:t>
              </a:r>
              <a:r>
                <a:rPr lang="en-US" sz="2800" dirty="0">
                  <a:solidFill>
                    <a:srgbClr val="0033CC"/>
                  </a:solidFill>
                  <a:latin typeface="Calibri"/>
                  <a:cs typeface="Calibri"/>
                </a:rPr>
                <a:t>should look in the </a:t>
              </a:r>
              <a:r>
                <a:rPr lang="en-US" sz="2800" dirty="0" smtClean="0">
                  <a:solidFill>
                    <a:srgbClr val="0033CC"/>
                  </a:solidFill>
                  <a:latin typeface="Calibri"/>
                  <a:cs typeface="Calibri"/>
                </a:rPr>
                <a:t>future</a:t>
              </a:r>
              <a:endParaRPr lang="en-US" sz="2800" dirty="0">
                <a:solidFill>
                  <a:schemeClr val="tx1"/>
                </a:solidFill>
                <a:latin typeface="Calibri"/>
                <a:cs typeface="Calibri"/>
              </a:endParaRPr>
            </a:p>
          </p:txBody>
        </p:sp>
      </p:grpSp>
    </p:spTree>
    <p:extLst>
      <p:ext uri="{BB962C8B-B14F-4D97-AF65-F5344CB8AC3E}">
        <p14:creationId xmlns:p14="http://schemas.microsoft.com/office/powerpoint/2010/main" val="3941089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Long Term Vision Should Be….</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092056544"/>
              </p:ext>
            </p:extLst>
          </p:nvPr>
        </p:nvGraphicFramePr>
        <p:xfrm>
          <a:off x="508000" y="19177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4109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65D3D18-7CBD-0741-982B-2BFF14431F1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B71F8066-766B-1141-AC78-525AA016934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CF02FB69-C53B-3241-967C-2229C03644A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129F66AA-9E67-4745-8840-ECD55AA5F1F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95556B0-E286-164F-83D7-5CF93865B24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3214181F-A90A-3C4E-9E92-B4B0343D629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DAA182E2-871E-814A-8F55-FA7E21F3761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721865B0-6E6A-024E-AB5B-0FCE6A965048}"/>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7C4C6FBA-8952-2A4D-9B30-B393FFC287F7}"/>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10C848DE-757B-D94D-BEFA-98A905E0D0F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Black Sea SAP (2009</a:t>
            </a:r>
            <a:r>
              <a:rPr lang="ro-RO" dirty="0" smtClean="0"/>
              <a:t>)</a:t>
            </a:r>
            <a:endParaRPr lang="en-US" dirty="0"/>
          </a:p>
        </p:txBody>
      </p:sp>
      <p:sp>
        <p:nvSpPr>
          <p:cNvPr id="3" name="Content Placeholder 2"/>
          <p:cNvSpPr>
            <a:spLocks noGrp="1"/>
          </p:cNvSpPr>
          <p:nvPr>
            <p:ph idx="1"/>
          </p:nvPr>
        </p:nvSpPr>
        <p:spPr>
          <a:xfrm>
            <a:off x="2755899" y="1917700"/>
            <a:ext cx="6045201" cy="4144963"/>
          </a:xfrm>
        </p:spPr>
        <p:txBody>
          <a:bodyPr/>
          <a:lstStyle/>
          <a:p>
            <a:pPr marL="0" indent="0">
              <a:buNone/>
            </a:pPr>
            <a:r>
              <a:rPr lang="en-US" dirty="0" smtClean="0"/>
              <a:t>"</a:t>
            </a:r>
            <a:r>
              <a:rPr lang="en-US" dirty="0"/>
              <a:t>The vision for the Black Sea is to preserve its ecosystem as a valuable natural endowment of the region, whilst ensuring the protection of its marine and coastal living resources as a condition for sustainable development of the Black Sea coastal states, well-being, health and security of their population."</a:t>
            </a:r>
          </a:p>
          <a:p>
            <a:endParaRPr lang="en-US" dirty="0"/>
          </a:p>
        </p:txBody>
      </p:sp>
      <p:pic>
        <p:nvPicPr>
          <p:cNvPr id="5" name="Picture 4"/>
          <p:cNvPicPr>
            <a:picLocks noChangeAspect="1"/>
          </p:cNvPicPr>
          <p:nvPr/>
        </p:nvPicPr>
        <p:blipFill>
          <a:blip r:embed="rId2"/>
          <a:stretch>
            <a:fillRect/>
          </a:stretch>
        </p:blipFill>
        <p:spPr>
          <a:xfrm>
            <a:off x="546100" y="2959100"/>
            <a:ext cx="2120900" cy="2120900"/>
          </a:xfrm>
          <a:prstGeom prst="rect">
            <a:avLst/>
          </a:prstGeom>
        </p:spPr>
      </p:pic>
    </p:spTree>
    <p:extLst>
      <p:ext uri="{BB962C8B-B14F-4D97-AF65-F5344CB8AC3E}">
        <p14:creationId xmlns:p14="http://schemas.microsoft.com/office/powerpoint/2010/main" val="1419006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5" y="2998788"/>
            <a:ext cx="7451726" cy="1027112"/>
          </a:xfrm>
        </p:spPr>
        <p:txBody>
          <a:bodyPr/>
          <a:lstStyle/>
          <a:p>
            <a:r>
              <a:rPr lang="en-US" dirty="0" smtClean="0"/>
              <a:t>Section 1: The Strategic Component – The SAP</a:t>
            </a:r>
            <a:endParaRPr lang="en-US" dirty="0"/>
          </a:p>
        </p:txBody>
      </p:sp>
    </p:spTree>
    <p:extLst>
      <p:ext uri="{BB962C8B-B14F-4D97-AF65-F5344CB8AC3E}">
        <p14:creationId xmlns:p14="http://schemas.microsoft.com/office/powerpoint/2010/main" val="42406039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Nubian Aquifer SAP (2012)</a:t>
            </a:r>
            <a:endParaRPr lang="en-US" dirty="0"/>
          </a:p>
        </p:txBody>
      </p:sp>
      <p:sp>
        <p:nvSpPr>
          <p:cNvPr id="4" name="Content Placeholder 2"/>
          <p:cNvSpPr txBox="1">
            <a:spLocks/>
          </p:cNvSpPr>
          <p:nvPr/>
        </p:nvSpPr>
        <p:spPr bwMode="auto">
          <a:xfrm>
            <a:off x="2997200" y="1955800"/>
            <a:ext cx="58039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55600" marR="0" indent="-355600" algn="l" defTabSz="914400" rtl="0" eaLnBrk="0" fontAlgn="base" latinLnBrk="0" hangingPunct="0">
              <a:lnSpc>
                <a:spcPct val="100000"/>
              </a:lnSpc>
              <a:spcBef>
                <a:spcPts val="2000"/>
              </a:spcBef>
              <a:spcAft>
                <a:spcPct val="0"/>
              </a:spcAft>
              <a:buClr>
                <a:srgbClr val="003399"/>
              </a:buClr>
              <a:buSzPct val="75000"/>
              <a:buFont typeface="Wingdings" charset="0"/>
              <a:buChar char="n"/>
              <a:tabLst/>
              <a:defRPr sz="2800" kern="1200">
                <a:solidFill>
                  <a:srgbClr val="000000"/>
                </a:solidFill>
                <a:latin typeface="Calibri"/>
                <a:ea typeface="ＭＳ Ｐゴシック" charset="-128"/>
                <a:cs typeface="Calibri"/>
              </a:defRPr>
            </a:lvl1pPr>
            <a:lvl2pPr marL="533400" marR="0" indent="-304800" algn="l" defTabSz="914400" rtl="0" eaLnBrk="0" fontAlgn="base" latinLnBrk="0" hangingPunct="0">
              <a:lnSpc>
                <a:spcPct val="100000"/>
              </a:lnSpc>
              <a:spcBef>
                <a:spcPts val="600"/>
              </a:spcBef>
              <a:spcAft>
                <a:spcPct val="0"/>
              </a:spcAft>
              <a:buClr>
                <a:srgbClr val="65C4D2"/>
              </a:buClr>
              <a:buSzPct val="75000"/>
              <a:buFont typeface="Wingdings" charset="0"/>
              <a:buChar char="n"/>
              <a:tabLst/>
              <a:defRPr sz="2400" kern="1200">
                <a:solidFill>
                  <a:srgbClr val="000000"/>
                </a:solidFill>
                <a:latin typeface="Calibri"/>
                <a:ea typeface="ＭＳ Ｐゴシック" charset="-128"/>
                <a:cs typeface="Calibri"/>
              </a:defRPr>
            </a:lvl2pPr>
            <a:lvl3pPr marL="723900" marR="0" indent="-266700" algn="l" defTabSz="914400" rtl="0" eaLnBrk="0" fontAlgn="base" latinLnBrk="0" hangingPunct="0">
              <a:lnSpc>
                <a:spcPct val="100000"/>
              </a:lnSpc>
              <a:spcBef>
                <a:spcPts val="600"/>
              </a:spcBef>
              <a:spcAft>
                <a:spcPct val="0"/>
              </a:spcAft>
              <a:buClr>
                <a:srgbClr val="66CCFF"/>
              </a:buClr>
              <a:buSzPct val="75000"/>
              <a:buFont typeface="Wingdings" charset="0"/>
              <a:buChar char="n"/>
              <a:tabLst/>
              <a:defRPr sz="2000" kern="1200">
                <a:solidFill>
                  <a:srgbClr val="000000"/>
                </a:solidFill>
                <a:latin typeface="Calibri"/>
                <a:ea typeface="ＭＳ Ｐゴシック" charset="-128"/>
                <a:cs typeface="Calibri"/>
              </a:defRPr>
            </a:lvl3pPr>
            <a:lvl4pPr marL="901700" marR="0" indent="-228600" algn="l" defTabSz="914400" rtl="0" eaLnBrk="0" fontAlgn="base" latinLnBrk="0" hangingPunct="0">
              <a:lnSpc>
                <a:spcPct val="100000"/>
              </a:lnSpc>
              <a:spcBef>
                <a:spcPts val="600"/>
              </a:spcBef>
              <a:spcAft>
                <a:spcPct val="0"/>
              </a:spcAft>
              <a:buClr>
                <a:srgbClr val="0000FF"/>
              </a:buClr>
              <a:buSzPct val="75000"/>
              <a:buFont typeface="Wingdings" charset="0"/>
              <a:buChar char="n"/>
              <a:tabLst/>
              <a:defRPr kern="1200">
                <a:solidFill>
                  <a:srgbClr val="000000"/>
                </a:solidFill>
                <a:latin typeface="Calibri"/>
                <a:ea typeface="ＭＳ Ｐゴシック" charset="-128"/>
                <a:cs typeface="Calibri"/>
              </a:defRPr>
            </a:lvl4pPr>
            <a:lvl5pPr marL="914400" indent="914400" algn="l" rtl="0" eaLnBrk="0" fontAlgn="base" hangingPunct="0">
              <a:spcBef>
                <a:spcPts val="600"/>
              </a:spcBef>
              <a:spcAft>
                <a:spcPct val="0"/>
              </a:spcAft>
              <a:buClr>
                <a:srgbClr val="008000"/>
              </a:buClr>
              <a:buSzPct val="75000"/>
              <a:buFont typeface="Wingdings" charset="0"/>
              <a:defRPr kern="1200">
                <a:solidFill>
                  <a:srgbClr val="595959"/>
                </a:solidFill>
                <a:latin typeface="Calibri"/>
                <a:ea typeface="ＭＳ Ｐゴシック"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"The vision for the NSAS adopted by the countries is: To assure rational and equitable management of the NSAS for sustainable socio-economic development and the protection of biodiversity and land resources whilst ensuring no detrimental effects on the shared aquifer countries."</a:t>
            </a:r>
          </a:p>
          <a:p>
            <a:endParaRPr lang="en-US" dirty="0"/>
          </a:p>
        </p:txBody>
      </p:sp>
      <p:pic>
        <p:nvPicPr>
          <p:cNvPr id="5" name="Picture 4"/>
          <p:cNvPicPr>
            <a:picLocks noChangeAspect="1"/>
          </p:cNvPicPr>
          <p:nvPr/>
        </p:nvPicPr>
        <p:blipFill>
          <a:blip r:embed="rId2"/>
          <a:stretch>
            <a:fillRect/>
          </a:stretch>
        </p:blipFill>
        <p:spPr>
          <a:xfrm>
            <a:off x="266700" y="2802414"/>
            <a:ext cx="2451099" cy="1807686"/>
          </a:xfrm>
          <a:prstGeom prst="rect">
            <a:avLst/>
          </a:prstGeom>
        </p:spPr>
      </p:pic>
    </p:spTree>
    <p:extLst>
      <p:ext uri="{BB962C8B-B14F-4D97-AF65-F5344CB8AC3E}">
        <p14:creationId xmlns:p14="http://schemas.microsoft.com/office/powerpoint/2010/main" val="2156462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Indian Ocean SAP (2009)</a:t>
            </a:r>
            <a:endParaRPr lang="en-US" dirty="0"/>
          </a:p>
        </p:txBody>
      </p:sp>
      <p:sp>
        <p:nvSpPr>
          <p:cNvPr id="4" name="Content Placeholder 2"/>
          <p:cNvSpPr txBox="1">
            <a:spLocks/>
          </p:cNvSpPr>
          <p:nvPr/>
        </p:nvSpPr>
        <p:spPr bwMode="auto">
          <a:xfrm>
            <a:off x="4673600" y="2895600"/>
            <a:ext cx="4064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55600" marR="0" indent="-355600" algn="l" defTabSz="914400" rtl="0" eaLnBrk="0" fontAlgn="base" latinLnBrk="0" hangingPunct="0">
              <a:lnSpc>
                <a:spcPct val="100000"/>
              </a:lnSpc>
              <a:spcBef>
                <a:spcPts val="2000"/>
              </a:spcBef>
              <a:spcAft>
                <a:spcPct val="0"/>
              </a:spcAft>
              <a:buClr>
                <a:srgbClr val="003399"/>
              </a:buClr>
              <a:buSzPct val="75000"/>
              <a:buFont typeface="Wingdings" charset="0"/>
              <a:buChar char="n"/>
              <a:tabLst/>
              <a:defRPr sz="2800" kern="1200">
                <a:solidFill>
                  <a:srgbClr val="000000"/>
                </a:solidFill>
                <a:latin typeface="Calibri"/>
                <a:ea typeface="ＭＳ Ｐゴシック" charset="-128"/>
                <a:cs typeface="Calibri"/>
              </a:defRPr>
            </a:lvl1pPr>
            <a:lvl2pPr marL="533400" marR="0" indent="-304800" algn="l" defTabSz="914400" rtl="0" eaLnBrk="0" fontAlgn="base" latinLnBrk="0" hangingPunct="0">
              <a:lnSpc>
                <a:spcPct val="100000"/>
              </a:lnSpc>
              <a:spcBef>
                <a:spcPts val="600"/>
              </a:spcBef>
              <a:spcAft>
                <a:spcPct val="0"/>
              </a:spcAft>
              <a:buClr>
                <a:srgbClr val="65C4D2"/>
              </a:buClr>
              <a:buSzPct val="75000"/>
              <a:buFont typeface="Wingdings" charset="0"/>
              <a:buChar char="n"/>
              <a:tabLst/>
              <a:defRPr sz="2400" kern="1200">
                <a:solidFill>
                  <a:srgbClr val="000000"/>
                </a:solidFill>
                <a:latin typeface="Calibri"/>
                <a:ea typeface="ＭＳ Ｐゴシック" charset="-128"/>
                <a:cs typeface="Calibri"/>
              </a:defRPr>
            </a:lvl2pPr>
            <a:lvl3pPr marL="723900" marR="0" indent="-266700" algn="l" defTabSz="914400" rtl="0" eaLnBrk="0" fontAlgn="base" latinLnBrk="0" hangingPunct="0">
              <a:lnSpc>
                <a:spcPct val="100000"/>
              </a:lnSpc>
              <a:spcBef>
                <a:spcPts val="600"/>
              </a:spcBef>
              <a:spcAft>
                <a:spcPct val="0"/>
              </a:spcAft>
              <a:buClr>
                <a:srgbClr val="66CCFF"/>
              </a:buClr>
              <a:buSzPct val="75000"/>
              <a:buFont typeface="Wingdings" charset="0"/>
              <a:buChar char="n"/>
              <a:tabLst/>
              <a:defRPr sz="2000" kern="1200">
                <a:solidFill>
                  <a:srgbClr val="000000"/>
                </a:solidFill>
                <a:latin typeface="Calibri"/>
                <a:ea typeface="ＭＳ Ｐゴシック" charset="-128"/>
                <a:cs typeface="Calibri"/>
              </a:defRPr>
            </a:lvl3pPr>
            <a:lvl4pPr marL="901700" marR="0" indent="-228600" algn="l" defTabSz="914400" rtl="0" eaLnBrk="0" fontAlgn="base" latinLnBrk="0" hangingPunct="0">
              <a:lnSpc>
                <a:spcPct val="100000"/>
              </a:lnSpc>
              <a:spcBef>
                <a:spcPts val="600"/>
              </a:spcBef>
              <a:spcAft>
                <a:spcPct val="0"/>
              </a:spcAft>
              <a:buClr>
                <a:srgbClr val="0000FF"/>
              </a:buClr>
              <a:buSzPct val="75000"/>
              <a:buFont typeface="Wingdings" charset="0"/>
              <a:buChar char="n"/>
              <a:tabLst/>
              <a:defRPr kern="1200">
                <a:solidFill>
                  <a:srgbClr val="000000"/>
                </a:solidFill>
                <a:latin typeface="Calibri"/>
                <a:ea typeface="ＭＳ Ｐゴシック" charset="-128"/>
                <a:cs typeface="Calibri"/>
              </a:defRPr>
            </a:lvl4pPr>
            <a:lvl5pPr marL="914400" indent="914400" algn="l" rtl="0" eaLnBrk="0" fontAlgn="base" hangingPunct="0">
              <a:spcBef>
                <a:spcPts val="600"/>
              </a:spcBef>
              <a:spcAft>
                <a:spcPct val="0"/>
              </a:spcAft>
              <a:buClr>
                <a:srgbClr val="008000"/>
              </a:buClr>
              <a:buSzPct val="75000"/>
              <a:buFont typeface="Wingdings" charset="0"/>
              <a:defRPr kern="1200">
                <a:solidFill>
                  <a:srgbClr val="595959"/>
                </a:solidFill>
                <a:latin typeface="Calibri"/>
                <a:ea typeface="ＭＳ Ｐゴシック"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"People of the region prospering from a healthy Western Indian Ocean."</a:t>
            </a:r>
          </a:p>
          <a:p>
            <a:endParaRPr lang="en-US" dirty="0"/>
          </a:p>
        </p:txBody>
      </p:sp>
      <p:pic>
        <p:nvPicPr>
          <p:cNvPr id="3" name="Picture 2"/>
          <p:cNvPicPr>
            <a:picLocks noChangeAspect="1"/>
          </p:cNvPicPr>
          <p:nvPr/>
        </p:nvPicPr>
        <p:blipFill>
          <a:blip r:embed="rId2"/>
          <a:stretch>
            <a:fillRect/>
          </a:stretch>
        </p:blipFill>
        <p:spPr>
          <a:xfrm>
            <a:off x="115477" y="3098800"/>
            <a:ext cx="4532724" cy="1040130"/>
          </a:xfrm>
          <a:prstGeom prst="rect">
            <a:avLst/>
          </a:prstGeom>
        </p:spPr>
      </p:pic>
    </p:spTree>
    <p:extLst>
      <p:ext uri="{BB962C8B-B14F-4D97-AF65-F5344CB8AC3E}">
        <p14:creationId xmlns:p14="http://schemas.microsoft.com/office/powerpoint/2010/main" val="1654678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Mekong River Basin SAP (2006)</a:t>
            </a:r>
            <a:endParaRPr lang="en-US" dirty="0"/>
          </a:p>
        </p:txBody>
      </p:sp>
      <p:sp>
        <p:nvSpPr>
          <p:cNvPr id="4" name="Content Placeholder 2"/>
          <p:cNvSpPr txBox="1">
            <a:spLocks/>
          </p:cNvSpPr>
          <p:nvPr/>
        </p:nvSpPr>
        <p:spPr bwMode="auto">
          <a:xfrm>
            <a:off x="3009900" y="2870201"/>
            <a:ext cx="58039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55600" marR="0" indent="-355600" algn="l" defTabSz="914400" rtl="0" eaLnBrk="0" fontAlgn="base" latinLnBrk="0" hangingPunct="0">
              <a:lnSpc>
                <a:spcPct val="100000"/>
              </a:lnSpc>
              <a:spcBef>
                <a:spcPts val="2000"/>
              </a:spcBef>
              <a:spcAft>
                <a:spcPct val="0"/>
              </a:spcAft>
              <a:buClr>
                <a:srgbClr val="003399"/>
              </a:buClr>
              <a:buSzPct val="75000"/>
              <a:buFont typeface="Wingdings" charset="0"/>
              <a:buChar char="n"/>
              <a:tabLst/>
              <a:defRPr sz="2800" kern="1200">
                <a:solidFill>
                  <a:srgbClr val="000000"/>
                </a:solidFill>
                <a:latin typeface="Calibri"/>
                <a:ea typeface="ＭＳ Ｐゴシック" charset="-128"/>
                <a:cs typeface="Calibri"/>
              </a:defRPr>
            </a:lvl1pPr>
            <a:lvl2pPr marL="533400" marR="0" indent="-304800" algn="l" defTabSz="914400" rtl="0" eaLnBrk="0" fontAlgn="base" latinLnBrk="0" hangingPunct="0">
              <a:lnSpc>
                <a:spcPct val="100000"/>
              </a:lnSpc>
              <a:spcBef>
                <a:spcPts val="600"/>
              </a:spcBef>
              <a:spcAft>
                <a:spcPct val="0"/>
              </a:spcAft>
              <a:buClr>
                <a:srgbClr val="65C4D2"/>
              </a:buClr>
              <a:buSzPct val="75000"/>
              <a:buFont typeface="Wingdings" charset="0"/>
              <a:buChar char="n"/>
              <a:tabLst/>
              <a:defRPr sz="2400" kern="1200">
                <a:solidFill>
                  <a:srgbClr val="000000"/>
                </a:solidFill>
                <a:latin typeface="Calibri"/>
                <a:ea typeface="ＭＳ Ｐゴシック" charset="-128"/>
                <a:cs typeface="Calibri"/>
              </a:defRPr>
            </a:lvl2pPr>
            <a:lvl3pPr marL="723900" marR="0" indent="-266700" algn="l" defTabSz="914400" rtl="0" eaLnBrk="0" fontAlgn="base" latinLnBrk="0" hangingPunct="0">
              <a:lnSpc>
                <a:spcPct val="100000"/>
              </a:lnSpc>
              <a:spcBef>
                <a:spcPts val="600"/>
              </a:spcBef>
              <a:spcAft>
                <a:spcPct val="0"/>
              </a:spcAft>
              <a:buClr>
                <a:srgbClr val="66CCFF"/>
              </a:buClr>
              <a:buSzPct val="75000"/>
              <a:buFont typeface="Wingdings" charset="0"/>
              <a:buChar char="n"/>
              <a:tabLst/>
              <a:defRPr sz="2000" kern="1200">
                <a:solidFill>
                  <a:srgbClr val="000000"/>
                </a:solidFill>
                <a:latin typeface="Calibri"/>
                <a:ea typeface="ＭＳ Ｐゴシック" charset="-128"/>
                <a:cs typeface="Calibri"/>
              </a:defRPr>
            </a:lvl3pPr>
            <a:lvl4pPr marL="901700" marR="0" indent="-228600" algn="l" defTabSz="914400" rtl="0" eaLnBrk="0" fontAlgn="base" latinLnBrk="0" hangingPunct="0">
              <a:lnSpc>
                <a:spcPct val="100000"/>
              </a:lnSpc>
              <a:spcBef>
                <a:spcPts val="600"/>
              </a:spcBef>
              <a:spcAft>
                <a:spcPct val="0"/>
              </a:spcAft>
              <a:buClr>
                <a:srgbClr val="0000FF"/>
              </a:buClr>
              <a:buSzPct val="75000"/>
              <a:buFont typeface="Wingdings" charset="0"/>
              <a:buChar char="n"/>
              <a:tabLst/>
              <a:defRPr kern="1200">
                <a:solidFill>
                  <a:srgbClr val="000000"/>
                </a:solidFill>
                <a:latin typeface="Calibri"/>
                <a:ea typeface="ＭＳ Ｐゴシック" charset="-128"/>
                <a:cs typeface="Calibri"/>
              </a:defRPr>
            </a:lvl4pPr>
            <a:lvl5pPr marL="914400" indent="914400" algn="l" rtl="0" eaLnBrk="0" fontAlgn="base" hangingPunct="0">
              <a:spcBef>
                <a:spcPts val="600"/>
              </a:spcBef>
              <a:spcAft>
                <a:spcPct val="0"/>
              </a:spcAft>
              <a:buClr>
                <a:srgbClr val="008000"/>
              </a:buClr>
              <a:buSzPct val="75000"/>
              <a:buFont typeface="Wingdings" charset="0"/>
              <a:defRPr kern="1200">
                <a:solidFill>
                  <a:srgbClr val="595959"/>
                </a:solidFill>
                <a:latin typeface="Calibri"/>
                <a:ea typeface="ＭＳ Ｐゴシック"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"An economically prosperous, socially just and environmentally sound Mekong River Basin."</a:t>
            </a:r>
          </a:p>
          <a:p>
            <a:endParaRPr lang="en-US" dirty="0"/>
          </a:p>
        </p:txBody>
      </p:sp>
      <p:pic>
        <p:nvPicPr>
          <p:cNvPr id="3" name="Picture 2"/>
          <p:cNvPicPr>
            <a:picLocks noChangeAspect="1"/>
          </p:cNvPicPr>
          <p:nvPr/>
        </p:nvPicPr>
        <p:blipFill>
          <a:blip r:embed="rId2"/>
          <a:stretch>
            <a:fillRect/>
          </a:stretch>
        </p:blipFill>
        <p:spPr>
          <a:xfrm>
            <a:off x="134174" y="2273300"/>
            <a:ext cx="2676335" cy="2832100"/>
          </a:xfrm>
          <a:prstGeom prst="rect">
            <a:avLst/>
          </a:prstGeom>
        </p:spPr>
      </p:pic>
    </p:spTree>
    <p:extLst>
      <p:ext uri="{BB962C8B-B14F-4D97-AF65-F5344CB8AC3E}">
        <p14:creationId xmlns:p14="http://schemas.microsoft.com/office/powerpoint/2010/main" val="8038742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 Victoria Basin SAP (2007)</a:t>
            </a:r>
            <a:endParaRPr lang="en-US" dirty="0"/>
          </a:p>
        </p:txBody>
      </p:sp>
      <p:sp>
        <p:nvSpPr>
          <p:cNvPr id="4" name="Content Placeholder 2"/>
          <p:cNvSpPr txBox="1">
            <a:spLocks/>
          </p:cNvSpPr>
          <p:nvPr/>
        </p:nvSpPr>
        <p:spPr bwMode="auto">
          <a:xfrm>
            <a:off x="3009900" y="2870201"/>
            <a:ext cx="58039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55600" marR="0" indent="-355600" algn="l" defTabSz="914400" rtl="0" eaLnBrk="0" fontAlgn="base" latinLnBrk="0" hangingPunct="0">
              <a:lnSpc>
                <a:spcPct val="100000"/>
              </a:lnSpc>
              <a:spcBef>
                <a:spcPts val="2000"/>
              </a:spcBef>
              <a:spcAft>
                <a:spcPct val="0"/>
              </a:spcAft>
              <a:buClr>
                <a:srgbClr val="003399"/>
              </a:buClr>
              <a:buSzPct val="75000"/>
              <a:buFont typeface="Wingdings" charset="0"/>
              <a:buChar char="n"/>
              <a:tabLst/>
              <a:defRPr sz="2800" kern="1200">
                <a:solidFill>
                  <a:srgbClr val="000000"/>
                </a:solidFill>
                <a:latin typeface="Calibri"/>
                <a:ea typeface="ＭＳ Ｐゴシック" charset="-128"/>
                <a:cs typeface="Calibri"/>
              </a:defRPr>
            </a:lvl1pPr>
            <a:lvl2pPr marL="533400" marR="0" indent="-304800" algn="l" defTabSz="914400" rtl="0" eaLnBrk="0" fontAlgn="base" latinLnBrk="0" hangingPunct="0">
              <a:lnSpc>
                <a:spcPct val="100000"/>
              </a:lnSpc>
              <a:spcBef>
                <a:spcPts val="600"/>
              </a:spcBef>
              <a:spcAft>
                <a:spcPct val="0"/>
              </a:spcAft>
              <a:buClr>
                <a:srgbClr val="65C4D2"/>
              </a:buClr>
              <a:buSzPct val="75000"/>
              <a:buFont typeface="Wingdings" charset="0"/>
              <a:buChar char="n"/>
              <a:tabLst/>
              <a:defRPr sz="2400" kern="1200">
                <a:solidFill>
                  <a:srgbClr val="000000"/>
                </a:solidFill>
                <a:latin typeface="Calibri"/>
                <a:ea typeface="ＭＳ Ｐゴシック" charset="-128"/>
                <a:cs typeface="Calibri"/>
              </a:defRPr>
            </a:lvl2pPr>
            <a:lvl3pPr marL="723900" marR="0" indent="-266700" algn="l" defTabSz="914400" rtl="0" eaLnBrk="0" fontAlgn="base" latinLnBrk="0" hangingPunct="0">
              <a:lnSpc>
                <a:spcPct val="100000"/>
              </a:lnSpc>
              <a:spcBef>
                <a:spcPts val="600"/>
              </a:spcBef>
              <a:spcAft>
                <a:spcPct val="0"/>
              </a:spcAft>
              <a:buClr>
                <a:srgbClr val="66CCFF"/>
              </a:buClr>
              <a:buSzPct val="75000"/>
              <a:buFont typeface="Wingdings" charset="0"/>
              <a:buChar char="n"/>
              <a:tabLst/>
              <a:defRPr sz="2000" kern="1200">
                <a:solidFill>
                  <a:srgbClr val="000000"/>
                </a:solidFill>
                <a:latin typeface="Calibri"/>
                <a:ea typeface="ＭＳ Ｐゴシック" charset="-128"/>
                <a:cs typeface="Calibri"/>
              </a:defRPr>
            </a:lvl3pPr>
            <a:lvl4pPr marL="901700" marR="0" indent="-228600" algn="l" defTabSz="914400" rtl="0" eaLnBrk="0" fontAlgn="base" latinLnBrk="0" hangingPunct="0">
              <a:lnSpc>
                <a:spcPct val="100000"/>
              </a:lnSpc>
              <a:spcBef>
                <a:spcPts val="600"/>
              </a:spcBef>
              <a:spcAft>
                <a:spcPct val="0"/>
              </a:spcAft>
              <a:buClr>
                <a:srgbClr val="0000FF"/>
              </a:buClr>
              <a:buSzPct val="75000"/>
              <a:buFont typeface="Wingdings" charset="0"/>
              <a:buChar char="n"/>
              <a:tabLst/>
              <a:defRPr kern="1200">
                <a:solidFill>
                  <a:srgbClr val="000000"/>
                </a:solidFill>
                <a:latin typeface="Calibri"/>
                <a:ea typeface="ＭＳ Ｐゴシック" charset="-128"/>
                <a:cs typeface="Calibri"/>
              </a:defRPr>
            </a:lvl4pPr>
            <a:lvl5pPr marL="914400" indent="914400" algn="l" rtl="0" eaLnBrk="0" fontAlgn="base" hangingPunct="0">
              <a:spcBef>
                <a:spcPts val="600"/>
              </a:spcBef>
              <a:spcAft>
                <a:spcPct val="0"/>
              </a:spcAft>
              <a:buClr>
                <a:srgbClr val="008000"/>
              </a:buClr>
              <a:buSzPct val="75000"/>
              <a:buFont typeface="Wingdings" charset="0"/>
              <a:defRPr kern="1200">
                <a:solidFill>
                  <a:srgbClr val="595959"/>
                </a:solidFill>
                <a:latin typeface="Calibri"/>
                <a:ea typeface="ＭＳ Ｐゴシック"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"A prosperous population living in a healthy and sustainable managed environment providing equitable opportunities and benefits</a:t>
            </a:r>
            <a:r>
              <a:rPr lang="en-US" dirty="0" smtClean="0"/>
              <a:t>.”</a:t>
            </a:r>
            <a:endParaRPr lang="en-US" dirty="0"/>
          </a:p>
        </p:txBody>
      </p:sp>
      <p:pic>
        <p:nvPicPr>
          <p:cNvPr id="5" name="Picture 4"/>
          <p:cNvPicPr>
            <a:picLocks noChangeAspect="1"/>
          </p:cNvPicPr>
          <p:nvPr/>
        </p:nvPicPr>
        <p:blipFill>
          <a:blip r:embed="rId2"/>
          <a:stretch>
            <a:fillRect/>
          </a:stretch>
        </p:blipFill>
        <p:spPr>
          <a:xfrm>
            <a:off x="276709" y="2679700"/>
            <a:ext cx="2618840" cy="2425700"/>
          </a:xfrm>
          <a:prstGeom prst="rect">
            <a:avLst/>
          </a:prstGeom>
        </p:spPr>
      </p:pic>
    </p:spTree>
    <p:extLst>
      <p:ext uri="{BB962C8B-B14F-4D97-AF65-F5344CB8AC3E}">
        <p14:creationId xmlns:p14="http://schemas.microsoft.com/office/powerpoint/2010/main" val="4258731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 Chad SAP (2008)</a:t>
            </a:r>
            <a:endParaRPr lang="en-US" dirty="0"/>
          </a:p>
        </p:txBody>
      </p:sp>
      <p:sp>
        <p:nvSpPr>
          <p:cNvPr id="4" name="Content Placeholder 2"/>
          <p:cNvSpPr txBox="1">
            <a:spLocks/>
          </p:cNvSpPr>
          <p:nvPr/>
        </p:nvSpPr>
        <p:spPr bwMode="auto">
          <a:xfrm>
            <a:off x="2768600" y="1676400"/>
            <a:ext cx="6032500" cy="499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55600" marR="0" indent="-355600" algn="l" defTabSz="914400" rtl="0" eaLnBrk="0" fontAlgn="base" latinLnBrk="0" hangingPunct="0">
              <a:lnSpc>
                <a:spcPct val="100000"/>
              </a:lnSpc>
              <a:spcBef>
                <a:spcPts val="2000"/>
              </a:spcBef>
              <a:spcAft>
                <a:spcPct val="0"/>
              </a:spcAft>
              <a:buClr>
                <a:srgbClr val="003399"/>
              </a:buClr>
              <a:buSzPct val="75000"/>
              <a:buFont typeface="Wingdings" charset="0"/>
              <a:buChar char="n"/>
              <a:tabLst/>
              <a:defRPr sz="2800" kern="1200">
                <a:solidFill>
                  <a:srgbClr val="000000"/>
                </a:solidFill>
                <a:latin typeface="Calibri"/>
                <a:ea typeface="ＭＳ Ｐゴシック" charset="-128"/>
                <a:cs typeface="Calibri"/>
              </a:defRPr>
            </a:lvl1pPr>
            <a:lvl2pPr marL="533400" marR="0" indent="-304800" algn="l" defTabSz="914400" rtl="0" eaLnBrk="0" fontAlgn="base" latinLnBrk="0" hangingPunct="0">
              <a:lnSpc>
                <a:spcPct val="100000"/>
              </a:lnSpc>
              <a:spcBef>
                <a:spcPts val="600"/>
              </a:spcBef>
              <a:spcAft>
                <a:spcPct val="0"/>
              </a:spcAft>
              <a:buClr>
                <a:srgbClr val="65C4D2"/>
              </a:buClr>
              <a:buSzPct val="75000"/>
              <a:buFont typeface="Wingdings" charset="0"/>
              <a:buChar char="n"/>
              <a:tabLst/>
              <a:defRPr sz="2400" kern="1200">
                <a:solidFill>
                  <a:srgbClr val="000000"/>
                </a:solidFill>
                <a:latin typeface="Calibri"/>
                <a:ea typeface="ＭＳ Ｐゴシック" charset="-128"/>
                <a:cs typeface="Calibri"/>
              </a:defRPr>
            </a:lvl2pPr>
            <a:lvl3pPr marL="723900" marR="0" indent="-266700" algn="l" defTabSz="914400" rtl="0" eaLnBrk="0" fontAlgn="base" latinLnBrk="0" hangingPunct="0">
              <a:lnSpc>
                <a:spcPct val="100000"/>
              </a:lnSpc>
              <a:spcBef>
                <a:spcPts val="600"/>
              </a:spcBef>
              <a:spcAft>
                <a:spcPct val="0"/>
              </a:spcAft>
              <a:buClr>
                <a:srgbClr val="66CCFF"/>
              </a:buClr>
              <a:buSzPct val="75000"/>
              <a:buFont typeface="Wingdings" charset="0"/>
              <a:buChar char="n"/>
              <a:tabLst/>
              <a:defRPr sz="2000" kern="1200">
                <a:solidFill>
                  <a:srgbClr val="000000"/>
                </a:solidFill>
                <a:latin typeface="Calibri"/>
                <a:ea typeface="ＭＳ Ｐゴシック" charset="-128"/>
                <a:cs typeface="Calibri"/>
              </a:defRPr>
            </a:lvl3pPr>
            <a:lvl4pPr marL="901700" marR="0" indent="-228600" algn="l" defTabSz="914400" rtl="0" eaLnBrk="0" fontAlgn="base" latinLnBrk="0" hangingPunct="0">
              <a:lnSpc>
                <a:spcPct val="100000"/>
              </a:lnSpc>
              <a:spcBef>
                <a:spcPts val="600"/>
              </a:spcBef>
              <a:spcAft>
                <a:spcPct val="0"/>
              </a:spcAft>
              <a:buClr>
                <a:srgbClr val="0000FF"/>
              </a:buClr>
              <a:buSzPct val="75000"/>
              <a:buFont typeface="Wingdings" charset="0"/>
              <a:buChar char="n"/>
              <a:tabLst/>
              <a:defRPr kern="1200">
                <a:solidFill>
                  <a:srgbClr val="000000"/>
                </a:solidFill>
                <a:latin typeface="Calibri"/>
                <a:ea typeface="ＭＳ Ｐゴシック" charset="-128"/>
                <a:cs typeface="Calibri"/>
              </a:defRPr>
            </a:lvl4pPr>
            <a:lvl5pPr marL="914400" indent="914400" algn="l" rtl="0" eaLnBrk="0" fontAlgn="base" hangingPunct="0">
              <a:spcBef>
                <a:spcPts val="600"/>
              </a:spcBef>
              <a:spcAft>
                <a:spcPct val="0"/>
              </a:spcAft>
              <a:buClr>
                <a:srgbClr val="008000"/>
              </a:buClr>
              <a:buSzPct val="75000"/>
              <a:buFont typeface="Wingdings" charset="0"/>
              <a:defRPr kern="1200">
                <a:solidFill>
                  <a:srgbClr val="595959"/>
                </a:solidFill>
                <a:latin typeface="Calibri"/>
                <a:ea typeface="ＭＳ Ｐゴシック"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"The Lake Chad Region would like to see by the year 2025 the Lake Chad common heritage and other wetlands maintained at sustainable levels to ensure the economic security of freshwater ecosystem resources, sustained biodiversity and aquatic resources of the basin, the use of which should be equitable to serve the needs of the population of the basin thereby reducing the poverty level."</a:t>
            </a:r>
          </a:p>
        </p:txBody>
      </p:sp>
      <p:pic>
        <p:nvPicPr>
          <p:cNvPr id="3" name="Picture 2"/>
          <p:cNvPicPr>
            <a:picLocks noChangeAspect="1"/>
          </p:cNvPicPr>
          <p:nvPr/>
        </p:nvPicPr>
        <p:blipFill>
          <a:blip r:embed="rId2"/>
          <a:stretch>
            <a:fillRect/>
          </a:stretch>
        </p:blipFill>
        <p:spPr>
          <a:xfrm>
            <a:off x="506021" y="2844800"/>
            <a:ext cx="2097974" cy="2019300"/>
          </a:xfrm>
          <a:prstGeom prst="rect">
            <a:avLst/>
          </a:prstGeom>
        </p:spPr>
      </p:pic>
    </p:spTree>
    <p:extLst>
      <p:ext uri="{BB962C8B-B14F-4D97-AF65-F5344CB8AC3E}">
        <p14:creationId xmlns:p14="http://schemas.microsoft.com/office/powerpoint/2010/main" val="1272589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Process </a:t>
            </a:r>
            <a:r>
              <a:rPr lang="en-GB" dirty="0"/>
              <a:t>for </a:t>
            </a:r>
            <a:r>
              <a:rPr lang="en-GB" dirty="0" smtClean="0"/>
              <a:t>Defining the Vision</a:t>
            </a:r>
            <a:endParaRPr lang="en-US" dirty="0"/>
          </a:p>
        </p:txBody>
      </p:sp>
      <p:sp>
        <p:nvSpPr>
          <p:cNvPr id="7" name="L-Shape 6"/>
          <p:cNvSpPr/>
          <p:nvPr/>
        </p:nvSpPr>
        <p:spPr>
          <a:xfrm rot="5400000">
            <a:off x="954622" y="2936070"/>
            <a:ext cx="3066467" cy="3558197"/>
          </a:xfrm>
          <a:prstGeom prst="corner">
            <a:avLst>
              <a:gd name="adj1" fmla="val 16120"/>
              <a:gd name="adj2" fmla="val 16110"/>
            </a:avLst>
          </a:prstGeom>
          <a:solidFill>
            <a:srgbClr val="0033FF"/>
          </a:solidFill>
          <a:ln>
            <a:solidFill>
              <a:schemeClr val="bg2"/>
            </a:solidFill>
          </a:ln>
        </p:spPr>
        <p:style>
          <a:lnRef idx="1">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grpSp>
        <p:nvGrpSpPr>
          <p:cNvPr id="8" name="Group 7"/>
          <p:cNvGrpSpPr/>
          <p:nvPr/>
        </p:nvGrpSpPr>
        <p:grpSpPr>
          <a:xfrm>
            <a:off x="1176026" y="3598655"/>
            <a:ext cx="3212360" cy="2815822"/>
            <a:chOff x="382275" y="1327737"/>
            <a:chExt cx="3212360" cy="2815822"/>
          </a:xfrm>
        </p:grpSpPr>
        <p:sp>
          <p:nvSpPr>
            <p:cNvPr id="13" name="Rectangle 12"/>
            <p:cNvSpPr/>
            <p:nvPr/>
          </p:nvSpPr>
          <p:spPr>
            <a:xfrm>
              <a:off x="382275" y="1327737"/>
              <a:ext cx="3212360" cy="28158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382275" y="1327737"/>
              <a:ext cx="3212360" cy="28158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2870" tIns="102870" rIns="102870" bIns="102870" numCol="1" spcCol="1270" anchor="t" anchorCtr="0">
              <a:noAutofit/>
            </a:bodyPr>
            <a:lstStyle/>
            <a:p>
              <a:pPr lvl="0" defTabSz="1200150">
                <a:lnSpc>
                  <a:spcPct val="90000"/>
                </a:lnSpc>
                <a:spcAft>
                  <a:spcPct val="35000"/>
                </a:spcAft>
              </a:pPr>
              <a:r>
                <a:rPr lang="en-US" sz="2700" b="1" kern="1200" dirty="0" smtClean="0">
                  <a:solidFill>
                    <a:srgbClr val="0033CC"/>
                  </a:solidFill>
                  <a:latin typeface="Calibri"/>
                  <a:cs typeface="Calibri"/>
                </a:rPr>
                <a:t>Step 1:</a:t>
              </a:r>
              <a:r>
                <a:rPr lang="en-US" sz="2700" kern="1200" dirty="0" smtClean="0">
                  <a:solidFill>
                    <a:srgbClr val="0033CC"/>
                  </a:solidFill>
                  <a:latin typeface="Calibri"/>
                  <a:cs typeface="Calibri"/>
                </a:rPr>
                <a:t> </a:t>
              </a:r>
              <a:r>
                <a:rPr lang="en-US" sz="2700" kern="1200" dirty="0" smtClean="0">
                  <a:solidFill>
                    <a:schemeClr val="tx1"/>
                  </a:solidFill>
                  <a:latin typeface="Calibri"/>
                  <a:cs typeface="Calibri"/>
                </a:rPr>
                <a:t>D</a:t>
              </a:r>
              <a:r>
                <a:rPr lang="en-US" sz="2700" dirty="0" smtClean="0">
                  <a:solidFill>
                    <a:schemeClr val="tx1"/>
                  </a:solidFill>
                  <a:latin typeface="Calibri"/>
                  <a:cs typeface="Calibri"/>
                </a:rPr>
                <a:t>evelopment</a:t>
              </a:r>
              <a:r>
                <a:rPr lang="en-US" sz="2700" dirty="0" smtClean="0">
                  <a:latin typeface="Calibri"/>
                  <a:cs typeface="Calibri"/>
                </a:rPr>
                <a:t> </a:t>
              </a:r>
              <a:r>
                <a:rPr lang="en-US" sz="2700" dirty="0">
                  <a:latin typeface="Calibri"/>
                  <a:cs typeface="Calibri"/>
                </a:rPr>
                <a:t>of a </a:t>
              </a:r>
              <a:r>
                <a:rPr lang="en-US" sz="2700" dirty="0" smtClean="0">
                  <a:latin typeface="Calibri"/>
                  <a:cs typeface="Calibri"/>
                </a:rPr>
                <a:t>vision via a collaborative workshop</a:t>
              </a:r>
              <a:endParaRPr lang="en-US" sz="2700" dirty="0">
                <a:latin typeface="Calibri"/>
                <a:cs typeface="Calibri"/>
              </a:endParaRPr>
            </a:p>
          </p:txBody>
        </p:sp>
      </p:grpSp>
      <p:sp>
        <p:nvSpPr>
          <p:cNvPr id="9" name="L-Shape 8"/>
          <p:cNvSpPr/>
          <p:nvPr/>
        </p:nvSpPr>
        <p:spPr>
          <a:xfrm rot="5400000">
            <a:off x="4859713" y="1977722"/>
            <a:ext cx="3095999" cy="3558197"/>
          </a:xfrm>
          <a:prstGeom prst="corner">
            <a:avLst>
              <a:gd name="adj1" fmla="val 16120"/>
              <a:gd name="adj2" fmla="val 16110"/>
            </a:avLst>
          </a:prstGeom>
          <a:solidFill>
            <a:schemeClr val="accent6"/>
          </a:solidFill>
          <a:ln>
            <a:solidFill>
              <a:schemeClr val="accent6"/>
            </a:solidFill>
          </a:ln>
        </p:spPr>
        <p:style>
          <a:lnRef idx="1">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grpSp>
        <p:nvGrpSpPr>
          <p:cNvPr id="10" name="Group 9"/>
          <p:cNvGrpSpPr/>
          <p:nvPr/>
        </p:nvGrpSpPr>
        <p:grpSpPr>
          <a:xfrm>
            <a:off x="5108582" y="2625540"/>
            <a:ext cx="3212360" cy="2815822"/>
            <a:chOff x="4314831" y="354622"/>
            <a:chExt cx="3212360" cy="2815822"/>
          </a:xfrm>
        </p:grpSpPr>
        <p:sp>
          <p:nvSpPr>
            <p:cNvPr id="11" name="Rectangle 10"/>
            <p:cNvSpPr/>
            <p:nvPr/>
          </p:nvSpPr>
          <p:spPr>
            <a:xfrm>
              <a:off x="4314831" y="354622"/>
              <a:ext cx="3212360" cy="28158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4314831" y="354622"/>
              <a:ext cx="3212360" cy="28158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2870" tIns="102870" rIns="102870" bIns="102870" numCol="1" spcCol="1270" anchor="t" anchorCtr="0">
              <a:noAutofit/>
            </a:bodyPr>
            <a:lstStyle/>
            <a:p>
              <a:pPr lvl="0" defTabSz="1200150">
                <a:lnSpc>
                  <a:spcPct val="90000"/>
                </a:lnSpc>
                <a:spcAft>
                  <a:spcPct val="35000"/>
                </a:spcAft>
              </a:pPr>
              <a:r>
                <a:rPr lang="en-US" sz="2700" b="1" kern="1200" dirty="0" smtClean="0">
                  <a:solidFill>
                    <a:srgbClr val="0033CC"/>
                  </a:solidFill>
                  <a:latin typeface="Calibri"/>
                  <a:cs typeface="Calibri"/>
                </a:rPr>
                <a:t>Step 2:</a:t>
              </a:r>
              <a:r>
                <a:rPr lang="en-US" sz="2700" kern="1200" dirty="0" smtClean="0">
                  <a:solidFill>
                    <a:srgbClr val="0033CC"/>
                  </a:solidFill>
                  <a:latin typeface="Calibri"/>
                  <a:cs typeface="Calibri"/>
                </a:rPr>
                <a:t> </a:t>
              </a:r>
              <a:r>
                <a:rPr lang="en-US" sz="2700" dirty="0">
                  <a:latin typeface="Calibri"/>
                  <a:cs typeface="Calibri"/>
                </a:rPr>
                <a:t>Drafting of the vision statement based on the outputs from Step 1 </a:t>
              </a:r>
              <a:endParaRPr lang="en-US" sz="2700" kern="1200" dirty="0">
                <a:latin typeface="Calibri"/>
                <a:cs typeface="Calibri"/>
              </a:endParaRPr>
            </a:p>
          </p:txBody>
        </p:sp>
      </p:grpSp>
    </p:spTree>
    <p:extLst>
      <p:ext uri="{BB962C8B-B14F-4D97-AF65-F5344CB8AC3E}">
        <p14:creationId xmlns:p14="http://schemas.microsoft.com/office/powerpoint/2010/main" val="253620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Step 1: </a:t>
            </a:r>
            <a:r>
              <a:rPr lang="en-US" sz="3600" dirty="0">
                <a:solidFill>
                  <a:schemeClr val="tx1"/>
                </a:solidFill>
              </a:rPr>
              <a:t>Development</a:t>
            </a:r>
            <a:r>
              <a:rPr lang="en-US" sz="3600" dirty="0"/>
              <a:t> of a vision via a collaborative workshop</a:t>
            </a:r>
          </a:p>
        </p:txBody>
      </p:sp>
      <p:sp>
        <p:nvSpPr>
          <p:cNvPr id="3" name="Content Placeholder 2"/>
          <p:cNvSpPr>
            <a:spLocks noGrp="1"/>
          </p:cNvSpPr>
          <p:nvPr>
            <p:ph idx="1"/>
          </p:nvPr>
        </p:nvSpPr>
        <p:spPr>
          <a:xfrm>
            <a:off x="600075" y="2298701"/>
            <a:ext cx="7556500" cy="3238500"/>
          </a:xfrm>
        </p:spPr>
        <p:txBody>
          <a:bodyPr/>
          <a:lstStyle/>
          <a:p>
            <a:r>
              <a:rPr lang="en-GB" dirty="0" smtClean="0"/>
              <a:t>This </a:t>
            </a:r>
            <a:r>
              <a:rPr lang="en-GB" dirty="0"/>
              <a:t>step can successfully be accomplished through a </a:t>
            </a:r>
            <a:r>
              <a:rPr lang="en-GB" i="1" dirty="0">
                <a:solidFill>
                  <a:srgbClr val="0033CC"/>
                </a:solidFill>
              </a:rPr>
              <a:t>collaborative </a:t>
            </a:r>
            <a:r>
              <a:rPr lang="en-GB" i="1" dirty="0" smtClean="0">
                <a:solidFill>
                  <a:srgbClr val="0033CC"/>
                </a:solidFill>
              </a:rPr>
              <a:t>workshop</a:t>
            </a:r>
            <a:r>
              <a:rPr lang="en-GB" dirty="0" smtClean="0"/>
              <a:t> involving </a:t>
            </a:r>
            <a:r>
              <a:rPr lang="en-GB" dirty="0"/>
              <a:t>the </a:t>
            </a:r>
            <a:r>
              <a:rPr lang="en-GB" dirty="0" smtClean="0"/>
              <a:t>SAP </a:t>
            </a:r>
            <a:r>
              <a:rPr lang="en-GB" dirty="0"/>
              <a:t>Development </a:t>
            </a:r>
            <a:r>
              <a:rPr lang="en-GB" dirty="0" smtClean="0"/>
              <a:t>team and supplemented </a:t>
            </a:r>
            <a:r>
              <a:rPr lang="en-GB" dirty="0"/>
              <a:t>with additional specialists </a:t>
            </a:r>
            <a:endParaRPr lang="en-GB" dirty="0" smtClean="0"/>
          </a:p>
          <a:p>
            <a:r>
              <a:rPr lang="en-GB" dirty="0" smtClean="0"/>
              <a:t>The workshop can </a:t>
            </a:r>
            <a:r>
              <a:rPr lang="en-GB" dirty="0"/>
              <a:t>be run during the </a:t>
            </a:r>
            <a:r>
              <a:rPr lang="en-GB" i="1" dirty="0">
                <a:solidFill>
                  <a:srgbClr val="0033CC"/>
                </a:solidFill>
              </a:rPr>
              <a:t>same </a:t>
            </a:r>
            <a:r>
              <a:rPr lang="en-GB" i="1" dirty="0" smtClean="0">
                <a:solidFill>
                  <a:srgbClr val="0033CC"/>
                </a:solidFill>
              </a:rPr>
              <a:t>meeting </a:t>
            </a:r>
            <a:r>
              <a:rPr lang="en-GB" dirty="0" smtClean="0"/>
              <a:t>that </a:t>
            </a:r>
            <a:r>
              <a:rPr lang="en-GB" dirty="0"/>
              <a:t>the </a:t>
            </a:r>
            <a:r>
              <a:rPr lang="en-GB" dirty="0" smtClean="0"/>
              <a:t>Goals are identified</a:t>
            </a:r>
          </a:p>
        </p:txBody>
      </p:sp>
    </p:spTree>
    <p:extLst>
      <p:ext uri="{BB962C8B-B14F-4D97-AF65-F5344CB8AC3E}">
        <p14:creationId xmlns:p14="http://schemas.microsoft.com/office/powerpoint/2010/main" val="3121974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400" dirty="0"/>
              <a:t>Step 2</a:t>
            </a:r>
            <a:r>
              <a:rPr lang="en-GB" sz="3400" dirty="0" smtClean="0"/>
              <a:t>: </a:t>
            </a:r>
            <a:r>
              <a:rPr lang="en-US" sz="3600" dirty="0" smtClean="0"/>
              <a:t>Drafting the </a:t>
            </a:r>
            <a:r>
              <a:rPr lang="en-US" sz="3600" dirty="0"/>
              <a:t>vision </a:t>
            </a:r>
            <a:r>
              <a:rPr lang="en-US" sz="3600" dirty="0" smtClean="0"/>
              <a:t>statement</a:t>
            </a:r>
            <a:endParaRPr lang="en-US" sz="3400" dirty="0"/>
          </a:p>
        </p:txBody>
      </p:sp>
      <p:grpSp>
        <p:nvGrpSpPr>
          <p:cNvPr id="6" name="Group 5"/>
          <p:cNvGrpSpPr/>
          <p:nvPr/>
        </p:nvGrpSpPr>
        <p:grpSpPr>
          <a:xfrm>
            <a:off x="850900" y="2288009"/>
            <a:ext cx="7321550" cy="3541291"/>
            <a:chOff x="0" y="2009"/>
            <a:chExt cx="7785100" cy="4110781"/>
          </a:xfrm>
          <a:solidFill>
            <a:schemeClr val="accent6">
              <a:lumMod val="60000"/>
              <a:lumOff val="40000"/>
            </a:schemeClr>
          </a:solidFill>
        </p:grpSpPr>
        <p:sp>
          <p:nvSpPr>
            <p:cNvPr id="7" name="Rounded Rectangle 6"/>
            <p:cNvSpPr/>
            <p:nvPr/>
          </p:nvSpPr>
          <p:spPr>
            <a:xfrm>
              <a:off x="0" y="2009"/>
              <a:ext cx="7785100" cy="4110781"/>
            </a:xfrm>
            <a:prstGeom prst="roundRect">
              <a:avLst>
                <a:gd name="adj" fmla="val 10000"/>
              </a:avLst>
            </a:prstGeom>
            <a:grp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8" name="Rounded Rectangle 4"/>
            <p:cNvSpPr/>
            <p:nvPr/>
          </p:nvSpPr>
          <p:spPr>
            <a:xfrm>
              <a:off x="120401" y="122410"/>
              <a:ext cx="7544298" cy="386997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lgn="ctr" defTabSz="1555750">
                <a:lnSpc>
                  <a:spcPct val="90000"/>
                </a:lnSpc>
                <a:spcAft>
                  <a:spcPct val="35000"/>
                </a:spcAft>
              </a:pPr>
              <a:r>
                <a:rPr lang="en-US" sz="2800" dirty="0">
                  <a:solidFill>
                    <a:schemeClr val="tx1"/>
                  </a:solidFill>
                  <a:latin typeface="Calibri"/>
                  <a:cs typeface="Calibri"/>
                </a:rPr>
                <a:t>It is highly probably that the outputs from the visioning workshop will only provide a starting point for the Vision </a:t>
              </a:r>
              <a:r>
                <a:rPr lang="en-US" sz="2800" dirty="0" smtClean="0">
                  <a:solidFill>
                    <a:schemeClr val="tx1"/>
                  </a:solidFill>
                  <a:latin typeface="Calibri"/>
                  <a:cs typeface="Calibri"/>
                </a:rPr>
                <a:t>Statement</a:t>
              </a:r>
            </a:p>
            <a:p>
              <a:pPr lvl="0" algn="ctr" defTabSz="1555750">
                <a:lnSpc>
                  <a:spcPct val="90000"/>
                </a:lnSpc>
                <a:spcAft>
                  <a:spcPct val="35000"/>
                </a:spcAft>
              </a:pPr>
              <a:r>
                <a:rPr lang="en-US" sz="2800" dirty="0" smtClean="0">
                  <a:solidFill>
                    <a:schemeClr val="tx1"/>
                  </a:solidFill>
                  <a:latin typeface="Calibri"/>
                  <a:cs typeface="Calibri"/>
                </a:rPr>
                <a:t>The </a:t>
              </a:r>
              <a:r>
                <a:rPr lang="en-US" sz="2800" dirty="0">
                  <a:solidFill>
                    <a:schemeClr val="tx1"/>
                  </a:solidFill>
                  <a:latin typeface="Calibri"/>
                  <a:cs typeface="Calibri"/>
                </a:rPr>
                <a:t>SAP Development Team (or selected members of the team) will need to take the group vision statements and combine them into a single </a:t>
              </a:r>
              <a:r>
                <a:rPr lang="en-US" sz="2800" dirty="0" smtClean="0">
                  <a:solidFill>
                    <a:schemeClr val="tx1"/>
                  </a:solidFill>
                  <a:latin typeface="Calibri"/>
                  <a:cs typeface="Calibri"/>
                </a:rPr>
                <a:t>statement</a:t>
              </a:r>
              <a:endParaRPr lang="en-US" sz="2800" dirty="0">
                <a:solidFill>
                  <a:schemeClr val="tx1"/>
                </a:solidFill>
                <a:latin typeface="Calibri"/>
                <a:cs typeface="Calibri"/>
              </a:endParaRPr>
            </a:p>
          </p:txBody>
        </p:sp>
      </p:grpSp>
    </p:spTree>
    <p:extLst>
      <p:ext uri="{BB962C8B-B14F-4D97-AF65-F5344CB8AC3E}">
        <p14:creationId xmlns:p14="http://schemas.microsoft.com/office/powerpoint/2010/main" val="2065561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Exercise</a:t>
            </a:r>
            <a:endParaRPr lang="en-US" dirty="0"/>
          </a:p>
        </p:txBody>
      </p:sp>
      <p:sp>
        <p:nvSpPr>
          <p:cNvPr id="3" name="Content Placeholder 2"/>
          <p:cNvSpPr>
            <a:spLocks noGrp="1"/>
          </p:cNvSpPr>
          <p:nvPr>
            <p:ph idx="1"/>
          </p:nvPr>
        </p:nvSpPr>
        <p:spPr>
          <a:xfrm>
            <a:off x="498475" y="2311401"/>
            <a:ext cx="7556500" cy="2971800"/>
          </a:xfrm>
        </p:spPr>
        <p:txBody>
          <a:bodyPr/>
          <a:lstStyle/>
          <a:p>
            <a:pPr marL="0" indent="0">
              <a:buNone/>
            </a:pPr>
            <a:r>
              <a:rPr lang="en-GB" dirty="0"/>
              <a:t>In groups of </a:t>
            </a:r>
            <a:r>
              <a:rPr lang="en-GB" dirty="0" smtClean="0"/>
              <a:t>5:</a:t>
            </a:r>
          </a:p>
          <a:p>
            <a:pPr marL="0" indent="0">
              <a:buNone/>
            </a:pPr>
            <a:endParaRPr lang="en-GB" dirty="0"/>
          </a:p>
          <a:p>
            <a:pPr marL="355600" lvl="1" indent="-355600">
              <a:spcBef>
                <a:spcPts val="2000"/>
              </a:spcBef>
              <a:buClr>
                <a:srgbClr val="003399"/>
              </a:buClr>
            </a:pPr>
            <a:r>
              <a:rPr lang="en-GB" sz="2800" dirty="0"/>
              <a:t>What are your best hopes for the water </a:t>
            </a:r>
            <a:r>
              <a:rPr lang="en-GB" sz="2800" dirty="0" smtClean="0"/>
              <a:t>system in 20 years?</a:t>
            </a:r>
            <a:endParaRPr lang="en-GB" sz="2800" dirty="0"/>
          </a:p>
          <a:p>
            <a:pPr marL="0" lvl="0" indent="0">
              <a:buNone/>
            </a:pPr>
            <a:endParaRPr lang="en-GB" b="1" dirty="0" smtClean="0"/>
          </a:p>
          <a:p>
            <a:pPr marL="0" lvl="0" indent="0">
              <a:buNone/>
            </a:pPr>
            <a:r>
              <a:rPr lang="en-GB" b="1" dirty="0" smtClean="0"/>
              <a:t>Timing: 20 minutes</a:t>
            </a:r>
            <a:endParaRPr lang="en-GB" b="1" dirty="0"/>
          </a:p>
          <a:p>
            <a:pPr marL="0" lvl="0" indent="0">
              <a:buNone/>
            </a:pPr>
            <a:endParaRPr lang="en-GB" b="1" dirty="0"/>
          </a:p>
        </p:txBody>
      </p:sp>
    </p:spTree>
    <p:extLst>
      <p:ext uri="{BB962C8B-B14F-4D97-AF65-F5344CB8AC3E}">
        <p14:creationId xmlns:p14="http://schemas.microsoft.com/office/powerpoint/2010/main" val="124705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 this Section you will learn about….</a:t>
            </a:r>
            <a:endParaRPr lang="en-US" sz="3600" dirty="0"/>
          </a:p>
        </p:txBody>
      </p:sp>
      <p:sp>
        <p:nvSpPr>
          <p:cNvPr id="3" name="Content Placeholder 2"/>
          <p:cNvSpPr>
            <a:spLocks noGrp="1"/>
          </p:cNvSpPr>
          <p:nvPr>
            <p:ph idx="1"/>
          </p:nvPr>
        </p:nvSpPr>
        <p:spPr>
          <a:xfrm>
            <a:off x="498475" y="1981201"/>
            <a:ext cx="7556500" cy="2971800"/>
          </a:xfrm>
        </p:spPr>
        <p:txBody>
          <a:bodyPr/>
          <a:lstStyle/>
          <a:p>
            <a:r>
              <a:rPr lang="en-GB" dirty="0" smtClean="0"/>
              <a:t>The </a:t>
            </a:r>
            <a:r>
              <a:rPr lang="en-GB" dirty="0"/>
              <a:t>strategic component – The </a:t>
            </a:r>
            <a:r>
              <a:rPr lang="en-GB" dirty="0" smtClean="0"/>
              <a:t>SAP</a:t>
            </a:r>
          </a:p>
          <a:p>
            <a:r>
              <a:rPr lang="en-GB" dirty="0" smtClean="0"/>
              <a:t>Key steps of the SAP process</a:t>
            </a:r>
          </a:p>
          <a:p>
            <a:r>
              <a:rPr lang="en-GB" dirty="0" smtClean="0"/>
              <a:t>Key elements of the SAP process</a:t>
            </a:r>
          </a:p>
          <a:p>
            <a:r>
              <a:rPr lang="en-GB" dirty="0" smtClean="0"/>
              <a:t>The SAP development team</a:t>
            </a:r>
            <a:endParaRPr lang="en-GB" dirty="0"/>
          </a:p>
          <a:p>
            <a:endParaRPr lang="en-GB" b="1" dirty="0" smtClean="0"/>
          </a:p>
          <a:p>
            <a:endParaRPr lang="en-GB" dirty="0"/>
          </a:p>
          <a:p>
            <a:endParaRPr lang="en-GB" dirty="0"/>
          </a:p>
          <a:p>
            <a:endParaRPr lang="en-GB" dirty="0"/>
          </a:p>
          <a:p>
            <a:endParaRPr lang="en-US" dirty="0"/>
          </a:p>
          <a:p>
            <a:endParaRPr lang="en-US" dirty="0"/>
          </a:p>
        </p:txBody>
      </p:sp>
    </p:spTree>
    <p:extLst>
      <p:ext uri="{BB962C8B-B14F-4D97-AF65-F5344CB8AC3E}">
        <p14:creationId xmlns:p14="http://schemas.microsoft.com/office/powerpoint/2010/main" val="2577320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TDA/SAP Process</a:t>
            </a:r>
            <a:endParaRPr lang="en-US" dirty="0"/>
          </a:p>
        </p:txBody>
      </p:sp>
      <p:pic>
        <p:nvPicPr>
          <p:cNvPr id="12" name="Picture 11"/>
          <p:cNvPicPr>
            <a:picLocks noChangeAspect="1"/>
          </p:cNvPicPr>
          <p:nvPr/>
        </p:nvPicPr>
        <p:blipFill>
          <a:blip r:embed="rId2"/>
          <a:stretch>
            <a:fillRect/>
          </a:stretch>
        </p:blipFill>
        <p:spPr>
          <a:xfrm>
            <a:off x="1375766" y="1727200"/>
            <a:ext cx="6091833" cy="4813300"/>
          </a:xfrm>
          <a:prstGeom prst="rect">
            <a:avLst/>
          </a:prstGeom>
        </p:spPr>
      </p:pic>
    </p:spTree>
    <p:extLst>
      <p:ext uri="{BB962C8B-B14F-4D97-AF65-F5344CB8AC3E}">
        <p14:creationId xmlns:p14="http://schemas.microsoft.com/office/powerpoint/2010/main" val="13671289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SAP – The Strategic Component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315066"/>
              </p:ext>
            </p:extLst>
          </p:nvPr>
        </p:nvGraphicFramePr>
        <p:xfrm>
          <a:off x="498475" y="1981200"/>
          <a:ext cx="75565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alphaModFix/>
            <a:extLst>
              <a:ext uri="{BEBA8EAE-BF5A-486C-A8C5-ECC9F3942E4B}">
                <a14:imgProps xmlns:a14="http://schemas.microsoft.com/office/drawing/2010/main">
                  <a14:imgLayer r:embed="rId8">
                    <a14:imgEffect>
                      <a14:sharpenSoften amount="85000"/>
                    </a14:imgEffect>
                    <a14:imgEffect>
                      <a14:colorTemperature colorTemp="3239"/>
                    </a14:imgEffect>
                    <a14:imgEffect>
                      <a14:saturation sat="361000"/>
                    </a14:imgEffect>
                    <a14:imgEffect>
                      <a14:brightnessContrast bright="-2000"/>
                    </a14:imgEffect>
                  </a14:imgLayer>
                </a14:imgProps>
              </a:ext>
            </a:extLst>
          </a:blip>
          <a:stretch>
            <a:fillRect/>
          </a:stretch>
        </p:blipFill>
        <p:spPr>
          <a:xfrm>
            <a:off x="528383" y="2819400"/>
            <a:ext cx="1605218" cy="2298700"/>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56612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SAP has 3 key Steps</a:t>
            </a:r>
            <a:endParaRPr lang="en-US" dirty="0"/>
          </a:p>
        </p:txBody>
      </p:sp>
      <p:sp>
        <p:nvSpPr>
          <p:cNvPr id="32" name="Right Arrow 31"/>
          <p:cNvSpPr/>
          <p:nvPr/>
        </p:nvSpPr>
        <p:spPr>
          <a:xfrm>
            <a:off x="101600" y="1473200"/>
            <a:ext cx="9042400" cy="5283200"/>
          </a:xfrm>
          <a:prstGeom prst="rightArrow">
            <a:avLst/>
          </a:prstGeom>
          <a:solidFill>
            <a:schemeClr val="bg1">
              <a:lumMod val="65000"/>
            </a:schemeClr>
          </a:soli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sp>
      <p:grpSp>
        <p:nvGrpSpPr>
          <p:cNvPr id="33" name="Group 32"/>
          <p:cNvGrpSpPr/>
          <p:nvPr/>
        </p:nvGrpSpPr>
        <p:grpSpPr>
          <a:xfrm>
            <a:off x="260350" y="3058160"/>
            <a:ext cx="2670810" cy="2113280"/>
            <a:chOff x="0" y="1584960"/>
            <a:chExt cx="2670810" cy="2113280"/>
          </a:xfrm>
        </p:grpSpPr>
        <p:sp>
          <p:nvSpPr>
            <p:cNvPr id="40" name="Rounded Rectangle 39"/>
            <p:cNvSpPr/>
            <p:nvPr/>
          </p:nvSpPr>
          <p:spPr>
            <a:xfrm>
              <a:off x="0" y="1584960"/>
              <a:ext cx="2670810" cy="2113280"/>
            </a:xfrm>
            <a:prstGeom prst="roundRect">
              <a:avLst/>
            </a:prstGeom>
            <a:solidFill>
              <a:srgbClr val="66CCFF"/>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1" name="Rounded Rectangle 5"/>
            <p:cNvSpPr/>
            <p:nvPr/>
          </p:nvSpPr>
          <p:spPr>
            <a:xfrm>
              <a:off x="103162" y="1688122"/>
              <a:ext cx="2464486" cy="1906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solidFill>
                    <a:srgbClr val="000090"/>
                  </a:solidFill>
                  <a:latin typeface="Calibri"/>
                  <a:cs typeface="Calibri"/>
                </a:rPr>
                <a:t>Strategic Thinking:</a:t>
              </a:r>
            </a:p>
            <a:p>
              <a:pPr lvl="0" algn="ctr" defTabSz="800100">
                <a:lnSpc>
                  <a:spcPct val="90000"/>
                </a:lnSpc>
                <a:spcBef>
                  <a:spcPct val="0"/>
                </a:spcBef>
                <a:spcAft>
                  <a:spcPct val="35000"/>
                </a:spcAft>
              </a:pPr>
              <a:r>
                <a:rPr lang="en-GB" sz="1600" kern="1200" dirty="0" smtClean="0">
                  <a:solidFill>
                    <a:srgbClr val="000090"/>
                  </a:solidFill>
                  <a:latin typeface="Calibri"/>
                  <a:cs typeface="Calibri"/>
                </a:rPr>
                <a:t>The collaborative development of the key components of the SAP - Vision, Goals Opportunities for Innovation; Options and Alternatives</a:t>
              </a:r>
              <a:endParaRPr lang="en-US" sz="1600" kern="1200" dirty="0">
                <a:solidFill>
                  <a:srgbClr val="000090"/>
                </a:solidFill>
                <a:latin typeface="Calibri"/>
                <a:cs typeface="Calibri"/>
              </a:endParaRPr>
            </a:p>
          </p:txBody>
        </p:sp>
      </p:grpSp>
      <p:grpSp>
        <p:nvGrpSpPr>
          <p:cNvPr id="34" name="Group 33"/>
          <p:cNvGrpSpPr/>
          <p:nvPr/>
        </p:nvGrpSpPr>
        <p:grpSpPr>
          <a:xfrm>
            <a:off x="3058794" y="3058160"/>
            <a:ext cx="2670810" cy="2113280"/>
            <a:chOff x="3115944" y="1584960"/>
            <a:chExt cx="2670810" cy="2113280"/>
          </a:xfrm>
        </p:grpSpPr>
        <p:sp>
          <p:nvSpPr>
            <p:cNvPr id="38" name="Rounded Rectangle 37"/>
            <p:cNvSpPr/>
            <p:nvPr/>
          </p:nvSpPr>
          <p:spPr>
            <a:xfrm>
              <a:off x="3115944" y="1584960"/>
              <a:ext cx="2670810" cy="2113280"/>
            </a:xfrm>
            <a:prstGeom prst="roundRect">
              <a:avLst/>
            </a:prstGeom>
            <a:solidFill>
              <a:srgbClr val="073FFF"/>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9" name="Rounded Rectangle 7"/>
            <p:cNvSpPr/>
            <p:nvPr/>
          </p:nvSpPr>
          <p:spPr>
            <a:xfrm>
              <a:off x="3219106" y="1688122"/>
              <a:ext cx="2464486" cy="1906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Calibri"/>
                  <a:cs typeface="Calibri"/>
                </a:rPr>
                <a:t>Strategic Planning:</a:t>
              </a:r>
            </a:p>
            <a:p>
              <a:pPr lvl="0" algn="ctr" defTabSz="800100">
                <a:lnSpc>
                  <a:spcPct val="90000"/>
                </a:lnSpc>
                <a:spcBef>
                  <a:spcPct val="0"/>
                </a:spcBef>
                <a:spcAft>
                  <a:spcPct val="35000"/>
                </a:spcAft>
              </a:pPr>
              <a:r>
                <a:rPr lang="en-GB" sz="1600" kern="1200" dirty="0" smtClean="0">
                  <a:latin typeface="Calibri"/>
                  <a:cs typeface="Calibri"/>
                </a:rPr>
                <a:t> National and regional consultation processes; setting strategies for implementation; action planning; developing the draft action plan</a:t>
              </a:r>
              <a:endParaRPr lang="en-US" sz="1600" kern="1200" dirty="0">
                <a:latin typeface="Calibri"/>
                <a:cs typeface="Calibri"/>
              </a:endParaRPr>
            </a:p>
          </p:txBody>
        </p:sp>
      </p:grpSp>
      <p:grpSp>
        <p:nvGrpSpPr>
          <p:cNvPr id="35" name="Group 34"/>
          <p:cNvGrpSpPr/>
          <p:nvPr/>
        </p:nvGrpSpPr>
        <p:grpSpPr>
          <a:xfrm>
            <a:off x="5844540" y="3058160"/>
            <a:ext cx="2670810" cy="2113280"/>
            <a:chOff x="6231890" y="1584960"/>
            <a:chExt cx="2670810" cy="2113280"/>
          </a:xfrm>
        </p:grpSpPr>
        <p:sp>
          <p:nvSpPr>
            <p:cNvPr id="36" name="Rounded Rectangle 35"/>
            <p:cNvSpPr/>
            <p:nvPr/>
          </p:nvSpPr>
          <p:spPr>
            <a:xfrm>
              <a:off x="6231890" y="1584960"/>
              <a:ext cx="2670810" cy="2113280"/>
            </a:xfrm>
            <a:prstGeom prst="roundRect">
              <a:avLst/>
            </a:prstGeom>
            <a:solidFill>
              <a:srgbClr val="003399"/>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7" name="Rounded Rectangle 9"/>
            <p:cNvSpPr/>
            <p:nvPr/>
          </p:nvSpPr>
          <p:spPr>
            <a:xfrm>
              <a:off x="6335052" y="1688122"/>
              <a:ext cx="2464486" cy="1906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Calibri"/>
                  <a:cs typeface="Calibri"/>
                </a:rPr>
                <a:t>Implementation:</a:t>
              </a:r>
            </a:p>
            <a:p>
              <a:pPr lvl="0" algn="ctr" defTabSz="800100">
                <a:lnSpc>
                  <a:spcPct val="90000"/>
                </a:lnSpc>
                <a:spcBef>
                  <a:spcPct val="0"/>
                </a:spcBef>
                <a:spcAft>
                  <a:spcPct val="35000"/>
                </a:spcAft>
              </a:pPr>
              <a:r>
                <a:rPr lang="en-GB" sz="1600" kern="1200" dirty="0" smtClean="0">
                  <a:latin typeface="Calibri"/>
                  <a:cs typeface="Calibri"/>
                </a:rPr>
                <a:t> Endorsing the SAP; key implementation steps</a:t>
              </a:r>
              <a:endParaRPr lang="en-US" sz="1600" kern="1200" dirty="0">
                <a:latin typeface="Calibri"/>
                <a:cs typeface="Calibri"/>
              </a:endParaRPr>
            </a:p>
          </p:txBody>
        </p:sp>
      </p:grpSp>
    </p:spTree>
    <p:extLst>
      <p:ext uri="{BB962C8B-B14F-4D97-AF65-F5344CB8AC3E}">
        <p14:creationId xmlns:p14="http://schemas.microsoft.com/office/powerpoint/2010/main" val="1513406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SAP – Key Elements</a:t>
            </a:r>
            <a:endParaRPr lang="en-US" sz="3600" dirty="0"/>
          </a:p>
        </p:txBody>
      </p:sp>
      <p:sp>
        <p:nvSpPr>
          <p:cNvPr id="3" name="Content Placeholder 2"/>
          <p:cNvSpPr>
            <a:spLocks noGrp="1"/>
          </p:cNvSpPr>
          <p:nvPr>
            <p:ph idx="1"/>
          </p:nvPr>
        </p:nvSpPr>
        <p:spPr>
          <a:xfrm>
            <a:off x="663575" y="1816100"/>
            <a:ext cx="7556500" cy="4762500"/>
          </a:xfrm>
        </p:spPr>
        <p:txBody>
          <a:bodyPr/>
          <a:lstStyle/>
          <a:p>
            <a:r>
              <a:rPr lang="en-GB" dirty="0" smtClean="0"/>
              <a:t>A </a:t>
            </a:r>
            <a:r>
              <a:rPr lang="en-GB" dirty="0"/>
              <a:t>well-defined </a:t>
            </a:r>
            <a:r>
              <a:rPr lang="en-GB" dirty="0" smtClean="0"/>
              <a:t>baseline enables </a:t>
            </a:r>
            <a:r>
              <a:rPr lang="en-GB" dirty="0"/>
              <a:t>a clear distinction between actions with purely national benefits and those addressing transboundary concerns with global benefits. </a:t>
            </a:r>
            <a:endParaRPr lang="en-GB" dirty="0" smtClean="0"/>
          </a:p>
          <a:p>
            <a:r>
              <a:rPr lang="en-GB" dirty="0" smtClean="0"/>
              <a:t>The </a:t>
            </a:r>
            <a:r>
              <a:rPr lang="en-GB" dirty="0"/>
              <a:t>development of institutional mechanisms at the regional and national levels for implementing the </a:t>
            </a:r>
            <a:r>
              <a:rPr lang="en-GB" dirty="0" smtClean="0"/>
              <a:t>SAP</a:t>
            </a:r>
          </a:p>
          <a:p>
            <a:r>
              <a:rPr lang="en-GB" dirty="0" smtClean="0"/>
              <a:t>Monitoring </a:t>
            </a:r>
            <a:r>
              <a:rPr lang="en-GB" dirty="0"/>
              <a:t>and evaluation procedures to measure effectiveness of the outcomes of the process.</a:t>
            </a:r>
          </a:p>
          <a:p>
            <a:endParaRPr lang="en-US" dirty="0"/>
          </a:p>
        </p:txBody>
      </p:sp>
    </p:spTree>
    <p:extLst>
      <p:ext uri="{BB962C8B-B14F-4D97-AF65-F5344CB8AC3E}">
        <p14:creationId xmlns:p14="http://schemas.microsoft.com/office/powerpoint/2010/main" val="2431486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SAP Development Team….</a:t>
            </a:r>
            <a:endParaRPr lang="en-US" dirty="0"/>
          </a:p>
        </p:txBody>
      </p:sp>
      <p:sp>
        <p:nvSpPr>
          <p:cNvPr id="3" name="Content Placeholder 2"/>
          <p:cNvSpPr>
            <a:spLocks noGrp="1"/>
          </p:cNvSpPr>
          <p:nvPr>
            <p:ph idx="1"/>
          </p:nvPr>
        </p:nvSpPr>
        <p:spPr>
          <a:xfrm>
            <a:off x="498475" y="1981200"/>
            <a:ext cx="7556500" cy="4584700"/>
          </a:xfrm>
          <a:noFill/>
        </p:spPr>
        <p:txBody>
          <a:bodyPr/>
          <a:lstStyle/>
          <a:p>
            <a:pPr marL="0" indent="0" algn="ctr">
              <a:buNone/>
            </a:pPr>
            <a:r>
              <a:rPr lang="en-GB" dirty="0"/>
              <a:t>The SAP Development Team is a broadly representative body of experts and stakeholders that will participate in the key development steps for the </a:t>
            </a:r>
            <a:r>
              <a:rPr lang="en-GB" dirty="0" smtClean="0"/>
              <a:t>SAP</a:t>
            </a:r>
            <a:endParaRPr lang="en-GB" dirty="0"/>
          </a:p>
          <a:p>
            <a:pPr marL="0" indent="0" algn="ctr">
              <a:buNone/>
            </a:pPr>
            <a:endParaRPr lang="en-GB" dirty="0" smtClean="0"/>
          </a:p>
          <a:p>
            <a:pPr marL="0" indent="0" algn="ctr">
              <a:buNone/>
            </a:pPr>
            <a:endParaRPr lang="en-GB" dirty="0" smtClean="0"/>
          </a:p>
          <a:p>
            <a:pPr marL="0" indent="0" algn="ctr">
              <a:buNone/>
            </a:pPr>
            <a:r>
              <a:rPr lang="en-GB" dirty="0" smtClean="0"/>
              <a:t>It should </a:t>
            </a:r>
            <a:r>
              <a:rPr lang="en-GB" dirty="0"/>
              <a:t>contain key members of the TDA Development Team to ensure continuity within the overall TDA/SAP </a:t>
            </a:r>
            <a:r>
              <a:rPr lang="en-GB" dirty="0" smtClean="0"/>
              <a:t>process</a:t>
            </a:r>
            <a:endParaRPr lang="en-US" i="1" dirty="0">
              <a:solidFill>
                <a:srgbClr val="0033CC"/>
              </a:solidFill>
            </a:endParaRPr>
          </a:p>
        </p:txBody>
      </p:sp>
      <p:sp>
        <p:nvSpPr>
          <p:cNvPr id="4" name="Down Arrow 3"/>
          <p:cNvSpPr/>
          <p:nvPr/>
        </p:nvSpPr>
        <p:spPr>
          <a:xfrm>
            <a:off x="3835400" y="4102100"/>
            <a:ext cx="660400" cy="901700"/>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936589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 Strategic Thinking</a:t>
            </a:r>
            <a:endParaRPr lang="en-US" dirty="0"/>
          </a:p>
        </p:txBody>
      </p:sp>
    </p:spTree>
    <p:extLst>
      <p:ext uri="{BB962C8B-B14F-4D97-AF65-F5344CB8AC3E}">
        <p14:creationId xmlns:p14="http://schemas.microsoft.com/office/powerpoint/2010/main" val="29023309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Custom 1">
      <a:dk1>
        <a:sysClr val="windowText" lastClr="000000"/>
      </a:dk1>
      <a:lt1>
        <a:sysClr val="window" lastClr="FFFFFF"/>
      </a:lt1>
      <a:dk2>
        <a:srgbClr val="2B142D"/>
      </a:dk2>
      <a:lt2>
        <a:srgbClr val="0033CC"/>
      </a:lt2>
      <a:accent1>
        <a:srgbClr val="0000FF"/>
      </a:accent1>
      <a:accent2>
        <a:srgbClr val="0033FF"/>
      </a:accent2>
      <a:accent3>
        <a:srgbClr val="3366FF"/>
      </a:accent3>
      <a:accent4>
        <a:srgbClr val="6699FF"/>
      </a:accent4>
      <a:accent5>
        <a:srgbClr val="3366CC"/>
      </a:accent5>
      <a:accent6>
        <a:srgbClr val="0099FF"/>
      </a:accent6>
      <a:hlink>
        <a:srgbClr val="000099"/>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60371</TotalTime>
  <Words>974</Words>
  <Application>Microsoft Macintosh PowerPoint</Application>
  <PresentationFormat>On-screen Show (4:3)</PresentationFormat>
  <Paragraphs>109</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Advantage</vt:lpstr>
      <vt:lpstr>IW:LEARN TDA/SAP Training Course</vt:lpstr>
      <vt:lpstr>Section 1: The Strategic Component – The SAP</vt:lpstr>
      <vt:lpstr>In this Section you will learn about….</vt:lpstr>
      <vt:lpstr>The TDA/SAP Process</vt:lpstr>
      <vt:lpstr>SAP – The Strategic Component</vt:lpstr>
      <vt:lpstr>The SAP has 3 key Steps</vt:lpstr>
      <vt:lpstr>The SAP – Key Elements</vt:lpstr>
      <vt:lpstr>SAP Development Team….</vt:lpstr>
      <vt:lpstr>Section 2: Strategic Thinking</vt:lpstr>
      <vt:lpstr>In this Section you will learn about….</vt:lpstr>
      <vt:lpstr>What is Strategic Thinking?</vt:lpstr>
      <vt:lpstr>PowerPoint Presentation</vt:lpstr>
      <vt:lpstr>SAP Strategic Thinking Steps</vt:lpstr>
      <vt:lpstr>Section 3: Defining a Vision and a Vision Statement</vt:lpstr>
      <vt:lpstr>Where are we?</vt:lpstr>
      <vt:lpstr>In this Section you will learn about….</vt:lpstr>
      <vt:lpstr>What is a Vision?</vt:lpstr>
      <vt:lpstr>A Long Term Vision Should Be….</vt:lpstr>
      <vt:lpstr>Black Sea SAP (2009)</vt:lpstr>
      <vt:lpstr>Nubian Aquifer SAP (2012)</vt:lpstr>
      <vt:lpstr>Western Indian Ocean SAP (2009)</vt:lpstr>
      <vt:lpstr>Mekong River Basin SAP (2006)</vt:lpstr>
      <vt:lpstr>Lake Victoria Basin SAP (2007)</vt:lpstr>
      <vt:lpstr>Lake Chad SAP (2008)</vt:lpstr>
      <vt:lpstr>Process for Defining the Vision</vt:lpstr>
      <vt:lpstr>Step 1: Development of a vision via a collaborative workshop</vt:lpstr>
      <vt:lpstr>Step 2: Drafting the vision statement</vt:lpstr>
      <vt:lpstr>Group Exercise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PLYMOUTH FOOD INITIATIVE WORKSHOP</dc:title>
  <dc:creator>Martin Bloxham</dc:creator>
  <cp:lastModifiedBy>Martin Bloxham</cp:lastModifiedBy>
  <cp:revision>271</cp:revision>
  <cp:lastPrinted>2012-08-24T14:34:00Z</cp:lastPrinted>
  <dcterms:created xsi:type="dcterms:W3CDTF">2010-04-21T10:35:43Z</dcterms:created>
  <dcterms:modified xsi:type="dcterms:W3CDTF">2012-08-24T16:02:52Z</dcterms:modified>
</cp:coreProperties>
</file>