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456" r:id="rId2"/>
    <p:sldId id="523" r:id="rId3"/>
    <p:sldId id="537" r:id="rId4"/>
    <p:sldId id="514" r:id="rId5"/>
    <p:sldId id="544" r:id="rId6"/>
    <p:sldId id="556" r:id="rId7"/>
    <p:sldId id="555" r:id="rId8"/>
    <p:sldId id="557" r:id="rId9"/>
    <p:sldId id="552" r:id="rId10"/>
    <p:sldId id="553" r:id="rId11"/>
    <p:sldId id="558" r:id="rId12"/>
    <p:sldId id="559" r:id="rId13"/>
    <p:sldId id="560" r:id="rId14"/>
    <p:sldId id="535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4B4BFA2-F74C-C241-80B4-2CF6C8FAA18E}">
          <p14:sldIdLst>
            <p14:sldId id="456"/>
            <p14:sldId id="523"/>
            <p14:sldId id="537"/>
            <p14:sldId id="514"/>
            <p14:sldId id="544"/>
            <p14:sldId id="556"/>
            <p14:sldId id="555"/>
            <p14:sldId id="557"/>
            <p14:sldId id="552"/>
            <p14:sldId id="553"/>
            <p14:sldId id="558"/>
            <p14:sldId id="559"/>
            <p14:sldId id="560"/>
            <p14:sldId id="535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Redstone" initials="PAR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6600"/>
    <a:srgbClr val="669900"/>
    <a:srgbClr val="66FF33"/>
    <a:srgbClr val="33CC66"/>
    <a:srgbClr val="339966"/>
    <a:srgbClr val="339933"/>
    <a:srgbClr val="339900"/>
    <a:srgbClr val="CC66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27" autoAdjust="0"/>
  </p:normalViewPr>
  <p:slideViewPr>
    <p:cSldViewPr snapToGrid="0">
      <p:cViewPr>
        <p:scale>
          <a:sx n="100" d="100"/>
          <a:sy n="100" d="100"/>
        </p:scale>
        <p:origin x="-135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99F77-D54B-564E-BAD5-F11C48779CB5}" type="doc">
      <dgm:prSet loTypeId="urn:microsoft.com/office/officeart/2005/8/layout/matrix1" loCatId="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6091E63C-7078-324E-8EB0-530FAE1B4ABF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nl-NL" sz="2800" b="1" dirty="0" smtClean="0">
              <a:solidFill>
                <a:srgbClr val="0033CC"/>
              </a:solidFill>
              <a:latin typeface="Calibri"/>
              <a:cs typeface="Calibri"/>
            </a:rPr>
            <a:t>Goals </a:t>
          </a:r>
          <a:r>
            <a:rPr lang="nl-NL" sz="2800" b="1" dirty="0" err="1" smtClean="0">
              <a:solidFill>
                <a:srgbClr val="0033CC"/>
              </a:solidFill>
              <a:latin typeface="Calibri"/>
              <a:cs typeface="Calibri"/>
            </a:rPr>
            <a:t>and</a:t>
          </a:r>
          <a:r>
            <a:rPr lang="nl-NL" sz="2800" b="1" dirty="0" smtClean="0">
              <a:solidFill>
                <a:srgbClr val="0033CC"/>
              </a:solidFill>
              <a:latin typeface="Calibri"/>
              <a:cs typeface="Calibri"/>
            </a:rPr>
            <a:t> </a:t>
          </a:r>
          <a:r>
            <a:rPr lang="nl-NL" sz="2800" b="1" dirty="0" err="1" smtClean="0">
              <a:solidFill>
                <a:srgbClr val="0033CC"/>
              </a:solidFill>
              <a:latin typeface="Calibri"/>
              <a:cs typeface="Calibri"/>
            </a:rPr>
            <a:t>Objectives</a:t>
          </a:r>
          <a:endParaRPr lang="en-US" sz="2800" b="1" dirty="0" smtClean="0">
            <a:solidFill>
              <a:srgbClr val="0033CC"/>
            </a:solidFill>
            <a:latin typeface="Calibri"/>
            <a:cs typeface="Calibri"/>
          </a:endParaRPr>
        </a:p>
      </dgm:t>
    </dgm:pt>
    <dgm:pt modelId="{CE6281B3-F2EA-3846-9CA4-E4835DDE1747}" type="parTrans" cxnId="{EC132767-72C1-8E44-846F-F4811F37854B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980E6B58-55E1-3B4E-B392-678A1CCB4197}" type="sibTrans" cxnId="{EC132767-72C1-8E44-846F-F4811F37854B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37FFD83D-A3D1-BC4E-B1F7-6FC13FC2339D}">
      <dgm:prSet custT="1"/>
      <dgm:spPr>
        <a:solidFill>
          <a:schemeClr val="accent6">
            <a:lumMod val="40000"/>
            <a:lumOff val="60000"/>
          </a:schemeClr>
        </a:solidFill>
      </dgm:spPr>
      <dgm:t>
        <a:bodyPr anchor="t" anchorCtr="0"/>
        <a:lstStyle/>
        <a:p>
          <a:pPr rtl="0"/>
          <a:endParaRPr lang="en-US" sz="2400" b="1" dirty="0" smtClean="0">
            <a:solidFill>
              <a:srgbClr val="000000"/>
            </a:solidFill>
            <a:latin typeface="Calibri"/>
            <a:cs typeface="Calibri"/>
          </a:endParaRPr>
        </a:p>
        <a:p>
          <a:pPr rtl="0"/>
          <a:r>
            <a:rPr lang="en-US" sz="2400" b="1" dirty="0" smtClean="0">
              <a:solidFill>
                <a:srgbClr val="000000"/>
              </a:solidFill>
              <a:latin typeface="Calibri"/>
              <a:cs typeface="Calibri"/>
            </a:rPr>
            <a:t>Classic strategic planning approach</a:t>
          </a:r>
        </a:p>
      </dgm:t>
    </dgm:pt>
    <dgm:pt modelId="{A488F8D0-24F4-0D45-AB55-BAFC5F0679C9}" type="parTrans" cxnId="{80AF071F-2BE5-C446-9B82-25BA403CFFB7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6280AFAA-3AF9-7040-B963-3E6583FE3F7A}" type="sibTrans" cxnId="{80AF071F-2BE5-C446-9B82-25BA403CFFB7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4AB21D27-797B-FB41-A466-6F2477548A30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2400" b="1" dirty="0" smtClean="0">
              <a:solidFill>
                <a:srgbClr val="000000"/>
              </a:solidFill>
              <a:latin typeface="Calibri"/>
              <a:cs typeface="Calibri"/>
            </a:rPr>
            <a:t>Generally comprises of longer term goals or targets followed by shorter term objectives or activities</a:t>
          </a:r>
        </a:p>
      </dgm:t>
    </dgm:pt>
    <dgm:pt modelId="{6056E097-FE01-004F-AD2B-0B67286F90FD}" type="parTrans" cxnId="{8439998B-8CEA-EA48-A30D-A670D3B657BA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4FC5C4CE-5ACA-2343-93D4-4F70CEA7205E}" type="sibTrans" cxnId="{8439998B-8CEA-EA48-A30D-A670D3B657BA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D15E80DE-BFE0-BF4B-A409-A41FF8109CAE}">
      <dgm:prSet custT="1"/>
      <dgm:spPr>
        <a:solidFill>
          <a:schemeClr val="accent3">
            <a:lumMod val="60000"/>
            <a:lumOff val="40000"/>
          </a:schemeClr>
        </a:solidFill>
      </dgm:spPr>
      <dgm:t>
        <a:bodyPr anchor="t" anchorCtr="0"/>
        <a:lstStyle/>
        <a:p>
          <a:pPr rtl="0"/>
          <a:r>
            <a:rPr lang="en-US" sz="2400" b="1" dirty="0" smtClean="0">
              <a:solidFill>
                <a:schemeClr val="tx1"/>
              </a:solidFill>
              <a:latin typeface="Calibri"/>
              <a:cs typeface="Calibri"/>
            </a:rPr>
            <a:t>More often, although not exclusively, used by LME projects</a:t>
          </a:r>
          <a:endParaRPr lang="en-US" sz="2400" b="1" dirty="0">
            <a:solidFill>
              <a:srgbClr val="000000"/>
            </a:solidFill>
            <a:latin typeface="Calibri"/>
            <a:cs typeface="Calibri"/>
          </a:endParaRPr>
        </a:p>
      </dgm:t>
    </dgm:pt>
    <dgm:pt modelId="{ADF74E26-36D2-264B-8E75-A15DFFE5124B}" type="parTrans" cxnId="{A9D55849-6969-8741-84F9-C021C950F5EE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4AA8B916-6039-B940-97E3-344DF9EBDAE7}" type="sibTrans" cxnId="{A9D55849-6969-8741-84F9-C021C950F5EE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2374890B-638C-8041-86E5-2E6F1165AC2B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2400" b="1" dirty="0" smtClean="0">
              <a:solidFill>
                <a:srgbClr val="000000"/>
              </a:solidFill>
              <a:latin typeface="Calibri"/>
              <a:cs typeface="Calibri"/>
            </a:rPr>
            <a:t>Examples include: Guinea Current LME, Mediterranean LME, South China Sea LME, Mekong River Basin</a:t>
          </a:r>
        </a:p>
      </dgm:t>
    </dgm:pt>
    <dgm:pt modelId="{F4BB1E6B-042D-FC4A-B3EC-EACFC79D4438}" type="parTrans" cxnId="{35A8EB38-ECD6-4F49-BDBE-5D018DF4DA10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5A2AA411-C4D0-234D-B4EE-DE77D091B6E1}" type="sibTrans" cxnId="{35A8EB38-ECD6-4F49-BDBE-5D018DF4DA10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DBA81B54-6117-4645-BA97-150B43E6157D}" type="pres">
      <dgm:prSet presAssocID="{D4F99F77-D54B-564E-BAD5-F11C48779CB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5C8EAF-D9CF-5642-AD51-9D1FA3D1F4A7}" type="pres">
      <dgm:prSet presAssocID="{D4F99F77-D54B-564E-BAD5-F11C48779CB5}" presName="matrix" presStyleCnt="0"/>
      <dgm:spPr/>
    </dgm:pt>
    <dgm:pt modelId="{212AA7E0-B2EE-3044-BE2D-EE9D514893DB}" type="pres">
      <dgm:prSet presAssocID="{D4F99F77-D54B-564E-BAD5-F11C48779CB5}" presName="tile1" presStyleLbl="node1" presStyleIdx="0" presStyleCnt="4"/>
      <dgm:spPr/>
      <dgm:t>
        <a:bodyPr/>
        <a:lstStyle/>
        <a:p>
          <a:endParaRPr lang="en-US"/>
        </a:p>
      </dgm:t>
    </dgm:pt>
    <dgm:pt modelId="{D069E109-B56A-0148-9D84-156E2DC36996}" type="pres">
      <dgm:prSet presAssocID="{D4F99F77-D54B-564E-BAD5-F11C48779CB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25837-B09B-ED4E-A951-E35750EBE198}" type="pres">
      <dgm:prSet presAssocID="{D4F99F77-D54B-564E-BAD5-F11C48779CB5}" presName="tile2" presStyleLbl="node1" presStyleIdx="1" presStyleCnt="4"/>
      <dgm:spPr/>
      <dgm:t>
        <a:bodyPr/>
        <a:lstStyle/>
        <a:p>
          <a:endParaRPr lang="en-US"/>
        </a:p>
      </dgm:t>
    </dgm:pt>
    <dgm:pt modelId="{E372513C-CD22-7B42-90B1-1255A8C3F6F0}" type="pres">
      <dgm:prSet presAssocID="{D4F99F77-D54B-564E-BAD5-F11C48779CB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C593F-524E-6545-AACF-2B5E475CAF1E}" type="pres">
      <dgm:prSet presAssocID="{D4F99F77-D54B-564E-BAD5-F11C48779CB5}" presName="tile3" presStyleLbl="node1" presStyleIdx="2" presStyleCnt="4"/>
      <dgm:spPr/>
      <dgm:t>
        <a:bodyPr/>
        <a:lstStyle/>
        <a:p>
          <a:endParaRPr lang="en-US"/>
        </a:p>
      </dgm:t>
    </dgm:pt>
    <dgm:pt modelId="{C226E3B9-30A6-7148-985E-18180708BAF9}" type="pres">
      <dgm:prSet presAssocID="{D4F99F77-D54B-564E-BAD5-F11C48779CB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1F92A-C697-6A48-B4F7-982C1E7D6DFE}" type="pres">
      <dgm:prSet presAssocID="{D4F99F77-D54B-564E-BAD5-F11C48779CB5}" presName="tile4" presStyleLbl="node1" presStyleIdx="3" presStyleCnt="4"/>
      <dgm:spPr/>
      <dgm:t>
        <a:bodyPr/>
        <a:lstStyle/>
        <a:p>
          <a:endParaRPr lang="en-US"/>
        </a:p>
      </dgm:t>
    </dgm:pt>
    <dgm:pt modelId="{034C44B4-4903-CE40-9401-BB6FB8B65DB5}" type="pres">
      <dgm:prSet presAssocID="{D4F99F77-D54B-564E-BAD5-F11C48779CB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9C0D5-F6D3-D345-801F-F8D508D105C1}" type="pres">
      <dgm:prSet presAssocID="{D4F99F77-D54B-564E-BAD5-F11C48779CB5}" presName="centerTile" presStyleLbl="fgShp" presStyleIdx="0" presStyleCnt="1" custScaleX="92717" custScaleY="9690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CAF7E41-B31B-B94B-9E03-6469DB3AF46C}" type="presOf" srcId="{D15E80DE-BFE0-BF4B-A409-A41FF8109CAE}" destId="{6C8C593F-524E-6545-AACF-2B5E475CAF1E}" srcOrd="0" destOrd="0" presId="urn:microsoft.com/office/officeart/2005/8/layout/matrix1"/>
    <dgm:cxn modelId="{00B4FF89-AC30-E84E-BE43-8BB3BEBE7AC0}" type="presOf" srcId="{4AB21D27-797B-FB41-A466-6F2477548A30}" destId="{95925837-B09B-ED4E-A951-E35750EBE198}" srcOrd="0" destOrd="0" presId="urn:microsoft.com/office/officeart/2005/8/layout/matrix1"/>
    <dgm:cxn modelId="{35A8EB38-ECD6-4F49-BDBE-5D018DF4DA10}" srcId="{6091E63C-7078-324E-8EB0-530FAE1B4ABF}" destId="{2374890B-638C-8041-86E5-2E6F1165AC2B}" srcOrd="3" destOrd="0" parTransId="{F4BB1E6B-042D-FC4A-B3EC-EACFC79D4438}" sibTransId="{5A2AA411-C4D0-234D-B4EE-DE77D091B6E1}"/>
    <dgm:cxn modelId="{1E721B97-C55C-BC4F-B3C4-C7C5330AF6F4}" type="presOf" srcId="{2374890B-638C-8041-86E5-2E6F1165AC2B}" destId="{D831F92A-C697-6A48-B4F7-982C1E7D6DFE}" srcOrd="0" destOrd="0" presId="urn:microsoft.com/office/officeart/2005/8/layout/matrix1"/>
    <dgm:cxn modelId="{4A52D511-F7B4-5E49-BF3E-B1F7CD52BF24}" type="presOf" srcId="{D15E80DE-BFE0-BF4B-A409-A41FF8109CAE}" destId="{C226E3B9-30A6-7148-985E-18180708BAF9}" srcOrd="1" destOrd="0" presId="urn:microsoft.com/office/officeart/2005/8/layout/matrix1"/>
    <dgm:cxn modelId="{332B11F2-7D39-4C46-BCDA-15E038E3BD6A}" type="presOf" srcId="{6091E63C-7078-324E-8EB0-530FAE1B4ABF}" destId="{EAA9C0D5-F6D3-D345-801F-F8D508D105C1}" srcOrd="0" destOrd="0" presId="urn:microsoft.com/office/officeart/2005/8/layout/matrix1"/>
    <dgm:cxn modelId="{163C6216-CE6D-C64D-8908-696DD941713D}" type="presOf" srcId="{2374890B-638C-8041-86E5-2E6F1165AC2B}" destId="{034C44B4-4903-CE40-9401-BB6FB8B65DB5}" srcOrd="1" destOrd="0" presId="urn:microsoft.com/office/officeart/2005/8/layout/matrix1"/>
    <dgm:cxn modelId="{EC132767-72C1-8E44-846F-F4811F37854B}" srcId="{D4F99F77-D54B-564E-BAD5-F11C48779CB5}" destId="{6091E63C-7078-324E-8EB0-530FAE1B4ABF}" srcOrd="0" destOrd="0" parTransId="{CE6281B3-F2EA-3846-9CA4-E4835DDE1747}" sibTransId="{980E6B58-55E1-3B4E-B392-678A1CCB4197}"/>
    <dgm:cxn modelId="{3A68E8F2-ED38-FF49-8229-844A967CE561}" type="presOf" srcId="{37FFD83D-A3D1-BC4E-B1F7-6FC13FC2339D}" destId="{212AA7E0-B2EE-3044-BE2D-EE9D514893DB}" srcOrd="0" destOrd="0" presId="urn:microsoft.com/office/officeart/2005/8/layout/matrix1"/>
    <dgm:cxn modelId="{896098EA-E4BB-CC47-AB01-4032F4B549DF}" type="presOf" srcId="{4AB21D27-797B-FB41-A466-6F2477548A30}" destId="{E372513C-CD22-7B42-90B1-1255A8C3F6F0}" srcOrd="1" destOrd="0" presId="urn:microsoft.com/office/officeart/2005/8/layout/matrix1"/>
    <dgm:cxn modelId="{80AF071F-2BE5-C446-9B82-25BA403CFFB7}" srcId="{6091E63C-7078-324E-8EB0-530FAE1B4ABF}" destId="{37FFD83D-A3D1-BC4E-B1F7-6FC13FC2339D}" srcOrd="0" destOrd="0" parTransId="{A488F8D0-24F4-0D45-AB55-BAFC5F0679C9}" sibTransId="{6280AFAA-3AF9-7040-B963-3E6583FE3F7A}"/>
    <dgm:cxn modelId="{8439998B-8CEA-EA48-A30D-A670D3B657BA}" srcId="{6091E63C-7078-324E-8EB0-530FAE1B4ABF}" destId="{4AB21D27-797B-FB41-A466-6F2477548A30}" srcOrd="1" destOrd="0" parTransId="{6056E097-FE01-004F-AD2B-0B67286F90FD}" sibTransId="{4FC5C4CE-5ACA-2343-93D4-4F70CEA7205E}"/>
    <dgm:cxn modelId="{58A1E0F6-CD04-524D-8DF3-406433B6AEE5}" type="presOf" srcId="{37FFD83D-A3D1-BC4E-B1F7-6FC13FC2339D}" destId="{D069E109-B56A-0148-9D84-156E2DC36996}" srcOrd="1" destOrd="0" presId="urn:microsoft.com/office/officeart/2005/8/layout/matrix1"/>
    <dgm:cxn modelId="{A9D55849-6969-8741-84F9-C021C950F5EE}" srcId="{6091E63C-7078-324E-8EB0-530FAE1B4ABF}" destId="{D15E80DE-BFE0-BF4B-A409-A41FF8109CAE}" srcOrd="2" destOrd="0" parTransId="{ADF74E26-36D2-264B-8E75-A15DFFE5124B}" sibTransId="{4AA8B916-6039-B940-97E3-344DF9EBDAE7}"/>
    <dgm:cxn modelId="{E8ECE4F9-562B-2243-8977-D60D2F36A96C}" type="presOf" srcId="{D4F99F77-D54B-564E-BAD5-F11C48779CB5}" destId="{DBA81B54-6117-4645-BA97-150B43E6157D}" srcOrd="0" destOrd="0" presId="urn:microsoft.com/office/officeart/2005/8/layout/matrix1"/>
    <dgm:cxn modelId="{DF2ED89E-7897-9B4F-87B0-011C3DE70533}" type="presParOf" srcId="{DBA81B54-6117-4645-BA97-150B43E6157D}" destId="{6E5C8EAF-D9CF-5642-AD51-9D1FA3D1F4A7}" srcOrd="0" destOrd="0" presId="urn:microsoft.com/office/officeart/2005/8/layout/matrix1"/>
    <dgm:cxn modelId="{5DFD6CC8-04A7-FC48-919F-3759E8324EB7}" type="presParOf" srcId="{6E5C8EAF-D9CF-5642-AD51-9D1FA3D1F4A7}" destId="{212AA7E0-B2EE-3044-BE2D-EE9D514893DB}" srcOrd="0" destOrd="0" presId="urn:microsoft.com/office/officeart/2005/8/layout/matrix1"/>
    <dgm:cxn modelId="{A95D66D1-570F-B042-B5F4-1EE76358885F}" type="presParOf" srcId="{6E5C8EAF-D9CF-5642-AD51-9D1FA3D1F4A7}" destId="{D069E109-B56A-0148-9D84-156E2DC36996}" srcOrd="1" destOrd="0" presId="urn:microsoft.com/office/officeart/2005/8/layout/matrix1"/>
    <dgm:cxn modelId="{57713B30-2DED-F447-8BC3-29522F078AD1}" type="presParOf" srcId="{6E5C8EAF-D9CF-5642-AD51-9D1FA3D1F4A7}" destId="{95925837-B09B-ED4E-A951-E35750EBE198}" srcOrd="2" destOrd="0" presId="urn:microsoft.com/office/officeart/2005/8/layout/matrix1"/>
    <dgm:cxn modelId="{BE97051A-C461-8543-AF51-FF710F6C9B71}" type="presParOf" srcId="{6E5C8EAF-D9CF-5642-AD51-9D1FA3D1F4A7}" destId="{E372513C-CD22-7B42-90B1-1255A8C3F6F0}" srcOrd="3" destOrd="0" presId="urn:microsoft.com/office/officeart/2005/8/layout/matrix1"/>
    <dgm:cxn modelId="{276551D8-62EB-4648-A423-0CFE0E500DFD}" type="presParOf" srcId="{6E5C8EAF-D9CF-5642-AD51-9D1FA3D1F4A7}" destId="{6C8C593F-524E-6545-AACF-2B5E475CAF1E}" srcOrd="4" destOrd="0" presId="urn:microsoft.com/office/officeart/2005/8/layout/matrix1"/>
    <dgm:cxn modelId="{47FA1019-EB44-A744-97BD-ED7284AF8C1B}" type="presParOf" srcId="{6E5C8EAF-D9CF-5642-AD51-9D1FA3D1F4A7}" destId="{C226E3B9-30A6-7148-985E-18180708BAF9}" srcOrd="5" destOrd="0" presId="urn:microsoft.com/office/officeart/2005/8/layout/matrix1"/>
    <dgm:cxn modelId="{6FE6F86E-299B-0B4C-993A-5A1851FDBB90}" type="presParOf" srcId="{6E5C8EAF-D9CF-5642-AD51-9D1FA3D1F4A7}" destId="{D831F92A-C697-6A48-B4F7-982C1E7D6DFE}" srcOrd="6" destOrd="0" presId="urn:microsoft.com/office/officeart/2005/8/layout/matrix1"/>
    <dgm:cxn modelId="{6BEC556C-7D5E-B741-900E-D795793218BF}" type="presParOf" srcId="{6E5C8EAF-D9CF-5642-AD51-9D1FA3D1F4A7}" destId="{034C44B4-4903-CE40-9401-BB6FB8B65DB5}" srcOrd="7" destOrd="0" presId="urn:microsoft.com/office/officeart/2005/8/layout/matrix1"/>
    <dgm:cxn modelId="{3EFD7221-781C-2B48-9CA6-C677CDAE030B}" type="presParOf" srcId="{DBA81B54-6117-4645-BA97-150B43E6157D}" destId="{EAA9C0D5-F6D3-D345-801F-F8D508D105C1}" srcOrd="1" destOrd="0" presId="urn:microsoft.com/office/officeart/2005/8/layout/matrix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F99F77-D54B-564E-BAD5-F11C48779CB5}" type="doc">
      <dgm:prSet loTypeId="urn:microsoft.com/office/officeart/2005/8/layout/matrix1" loCatId="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6091E63C-7078-324E-8EB0-530FAE1B4ABF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n-US" sz="2800" b="1" dirty="0" smtClean="0">
              <a:solidFill>
                <a:srgbClr val="0033CC"/>
              </a:solidFill>
              <a:latin typeface="Calibri"/>
              <a:cs typeface="Calibri"/>
            </a:rPr>
            <a:t>Ecosystem Quality Objectives (</a:t>
          </a:r>
          <a:r>
            <a:rPr lang="en-US" sz="2800" b="1" dirty="0" err="1" smtClean="0">
              <a:solidFill>
                <a:srgbClr val="0033CC"/>
              </a:solidFill>
              <a:latin typeface="Calibri"/>
              <a:cs typeface="Calibri"/>
            </a:rPr>
            <a:t>EcoQOs</a:t>
          </a:r>
          <a:r>
            <a:rPr lang="en-US" sz="2800" b="1" dirty="0" smtClean="0">
              <a:solidFill>
                <a:srgbClr val="0033CC"/>
              </a:solidFill>
              <a:latin typeface="Calibri"/>
              <a:cs typeface="Calibri"/>
            </a:rPr>
            <a:t>)</a:t>
          </a:r>
          <a:endParaRPr lang="en-US" sz="2800" b="1" dirty="0">
            <a:solidFill>
              <a:srgbClr val="0033CC"/>
            </a:solidFill>
            <a:latin typeface="Calibri"/>
            <a:cs typeface="Calibri"/>
          </a:endParaRPr>
        </a:p>
      </dgm:t>
    </dgm:pt>
    <dgm:pt modelId="{CE6281B3-F2EA-3846-9CA4-E4835DDE1747}" type="parTrans" cxnId="{EC132767-72C1-8E44-846F-F4811F37854B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980E6B58-55E1-3B4E-B392-678A1CCB4197}" type="sibTrans" cxnId="{EC132767-72C1-8E44-846F-F4811F37854B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37FFD83D-A3D1-BC4E-B1F7-6FC13FC2339D}">
      <dgm:prSet custT="1"/>
      <dgm:spPr>
        <a:solidFill>
          <a:schemeClr val="accent6">
            <a:lumMod val="40000"/>
            <a:lumOff val="60000"/>
          </a:schemeClr>
        </a:solidFill>
      </dgm:spPr>
      <dgm:t>
        <a:bodyPr anchor="t" anchorCtr="0"/>
        <a:lstStyle/>
        <a:p>
          <a:pPr rtl="0"/>
          <a:r>
            <a:rPr lang="en-US" sz="2400" b="1" dirty="0" smtClean="0">
              <a:solidFill>
                <a:srgbClr val="000000"/>
              </a:solidFill>
              <a:latin typeface="Calibri"/>
              <a:cs typeface="Calibri"/>
            </a:rPr>
            <a:t>Sometimes referred to as Environmental Quality Objectives (EQOs) or Water Resource Objectives (WROs)</a:t>
          </a:r>
          <a:endParaRPr lang="en-US" sz="2400" b="1" dirty="0">
            <a:solidFill>
              <a:srgbClr val="000000"/>
            </a:solidFill>
            <a:latin typeface="Calibri"/>
            <a:cs typeface="Calibri"/>
          </a:endParaRPr>
        </a:p>
      </dgm:t>
    </dgm:pt>
    <dgm:pt modelId="{A488F8D0-24F4-0D45-AB55-BAFC5F0679C9}" type="parTrans" cxnId="{80AF071F-2BE5-C446-9B82-25BA403CFFB7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6280AFAA-3AF9-7040-B963-3E6583FE3F7A}" type="sibTrans" cxnId="{80AF071F-2BE5-C446-9B82-25BA403CFFB7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4AB21D27-797B-FB41-A466-6F2477548A30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2400" b="1" dirty="0" smtClean="0">
              <a:solidFill>
                <a:srgbClr val="000000"/>
              </a:solidFill>
              <a:latin typeface="Calibri"/>
              <a:cs typeface="Calibri"/>
            </a:rPr>
            <a:t>Comprise of long-term </a:t>
          </a:r>
          <a:r>
            <a:rPr lang="en-US" sz="2400" b="1" dirty="0" err="1" smtClean="0">
              <a:solidFill>
                <a:srgbClr val="000000"/>
              </a:solidFill>
              <a:latin typeface="Calibri"/>
              <a:cs typeface="Calibri"/>
            </a:rPr>
            <a:t>EcoQO’s</a:t>
          </a:r>
          <a:r>
            <a:rPr lang="en-US" sz="2400" b="1" dirty="0" smtClean="0">
              <a:solidFill>
                <a:srgbClr val="000000"/>
              </a:solidFill>
              <a:latin typeface="Calibri"/>
              <a:cs typeface="Calibri"/>
            </a:rPr>
            <a:t> followed by shorter-term targets</a:t>
          </a:r>
          <a:endParaRPr lang="en-US" sz="2400" b="1" dirty="0">
            <a:solidFill>
              <a:srgbClr val="000000"/>
            </a:solidFill>
            <a:latin typeface="Calibri"/>
            <a:cs typeface="Calibri"/>
          </a:endParaRPr>
        </a:p>
      </dgm:t>
    </dgm:pt>
    <dgm:pt modelId="{6056E097-FE01-004F-AD2B-0B67286F90FD}" type="parTrans" cxnId="{8439998B-8CEA-EA48-A30D-A670D3B657BA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4FC5C4CE-5ACA-2343-93D4-4F70CEA7205E}" type="sibTrans" cxnId="{8439998B-8CEA-EA48-A30D-A670D3B657BA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D15E80DE-BFE0-BF4B-A409-A41FF8109CAE}">
      <dgm:prSet custT="1"/>
      <dgm:spPr>
        <a:solidFill>
          <a:schemeClr val="accent3">
            <a:lumMod val="60000"/>
            <a:lumOff val="40000"/>
          </a:schemeClr>
        </a:solidFill>
      </dgm:spPr>
      <dgm:t>
        <a:bodyPr anchor="t" anchorCtr="0"/>
        <a:lstStyle/>
        <a:p>
          <a:pPr rtl="0"/>
          <a:r>
            <a:rPr lang="en-US" sz="2400" b="1" dirty="0" smtClean="0">
              <a:solidFill>
                <a:srgbClr val="000000"/>
              </a:solidFill>
              <a:latin typeface="Calibri"/>
              <a:cs typeface="Calibri"/>
            </a:rPr>
            <a:t>Generally used by projects focused on enclosed seas, fresh water and groundwater systems</a:t>
          </a:r>
          <a:endParaRPr lang="en-US" sz="2400" b="1" dirty="0">
            <a:solidFill>
              <a:srgbClr val="000000"/>
            </a:solidFill>
            <a:latin typeface="Calibri"/>
            <a:cs typeface="Calibri"/>
          </a:endParaRPr>
        </a:p>
      </dgm:t>
    </dgm:pt>
    <dgm:pt modelId="{ADF74E26-36D2-264B-8E75-A15DFFE5124B}" type="parTrans" cxnId="{A9D55849-6969-8741-84F9-C021C950F5EE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4AA8B916-6039-B940-97E3-344DF9EBDAE7}" type="sibTrans" cxnId="{A9D55849-6969-8741-84F9-C021C950F5EE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2374890B-638C-8041-86E5-2E6F1165AC2B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2400" b="1" dirty="0" smtClean="0">
              <a:solidFill>
                <a:srgbClr val="000000"/>
              </a:solidFill>
              <a:latin typeface="Calibri"/>
              <a:cs typeface="Calibri"/>
            </a:rPr>
            <a:t>Examples include: Caspian Sea, Dnipro River Basin, Black Sea, Lake Victoria, Lake Chad, Western Indian Ocean, Nubian Aquifer</a:t>
          </a:r>
          <a:endParaRPr lang="en-US" sz="2400" b="1" dirty="0">
            <a:solidFill>
              <a:srgbClr val="000000"/>
            </a:solidFill>
            <a:latin typeface="Calibri"/>
            <a:cs typeface="Calibri"/>
          </a:endParaRPr>
        </a:p>
      </dgm:t>
    </dgm:pt>
    <dgm:pt modelId="{F4BB1E6B-042D-FC4A-B3EC-EACFC79D4438}" type="parTrans" cxnId="{35A8EB38-ECD6-4F49-BDBE-5D018DF4DA10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5A2AA411-C4D0-234D-B4EE-DE77D091B6E1}" type="sibTrans" cxnId="{35A8EB38-ECD6-4F49-BDBE-5D018DF4DA10}">
      <dgm:prSet/>
      <dgm:spPr/>
      <dgm:t>
        <a:bodyPr/>
        <a:lstStyle/>
        <a:p>
          <a:endParaRPr lang="en-US" b="1">
            <a:solidFill>
              <a:srgbClr val="000000"/>
            </a:solidFill>
            <a:latin typeface="Calibri"/>
            <a:cs typeface="Calibri"/>
          </a:endParaRPr>
        </a:p>
      </dgm:t>
    </dgm:pt>
    <dgm:pt modelId="{DBA81B54-6117-4645-BA97-150B43E6157D}" type="pres">
      <dgm:prSet presAssocID="{D4F99F77-D54B-564E-BAD5-F11C48779CB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5C8EAF-D9CF-5642-AD51-9D1FA3D1F4A7}" type="pres">
      <dgm:prSet presAssocID="{D4F99F77-D54B-564E-BAD5-F11C48779CB5}" presName="matrix" presStyleCnt="0"/>
      <dgm:spPr/>
    </dgm:pt>
    <dgm:pt modelId="{212AA7E0-B2EE-3044-BE2D-EE9D514893DB}" type="pres">
      <dgm:prSet presAssocID="{D4F99F77-D54B-564E-BAD5-F11C48779CB5}" presName="tile1" presStyleLbl="node1" presStyleIdx="0" presStyleCnt="4"/>
      <dgm:spPr/>
      <dgm:t>
        <a:bodyPr/>
        <a:lstStyle/>
        <a:p>
          <a:endParaRPr lang="en-US"/>
        </a:p>
      </dgm:t>
    </dgm:pt>
    <dgm:pt modelId="{D069E109-B56A-0148-9D84-156E2DC36996}" type="pres">
      <dgm:prSet presAssocID="{D4F99F77-D54B-564E-BAD5-F11C48779CB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25837-B09B-ED4E-A951-E35750EBE198}" type="pres">
      <dgm:prSet presAssocID="{D4F99F77-D54B-564E-BAD5-F11C48779CB5}" presName="tile2" presStyleLbl="node1" presStyleIdx="1" presStyleCnt="4"/>
      <dgm:spPr/>
      <dgm:t>
        <a:bodyPr/>
        <a:lstStyle/>
        <a:p>
          <a:endParaRPr lang="en-US"/>
        </a:p>
      </dgm:t>
    </dgm:pt>
    <dgm:pt modelId="{E372513C-CD22-7B42-90B1-1255A8C3F6F0}" type="pres">
      <dgm:prSet presAssocID="{D4F99F77-D54B-564E-BAD5-F11C48779CB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C593F-524E-6545-AACF-2B5E475CAF1E}" type="pres">
      <dgm:prSet presAssocID="{D4F99F77-D54B-564E-BAD5-F11C48779CB5}" presName="tile3" presStyleLbl="node1" presStyleIdx="2" presStyleCnt="4"/>
      <dgm:spPr/>
      <dgm:t>
        <a:bodyPr/>
        <a:lstStyle/>
        <a:p>
          <a:endParaRPr lang="en-US"/>
        </a:p>
      </dgm:t>
    </dgm:pt>
    <dgm:pt modelId="{C226E3B9-30A6-7148-985E-18180708BAF9}" type="pres">
      <dgm:prSet presAssocID="{D4F99F77-D54B-564E-BAD5-F11C48779CB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1F92A-C697-6A48-B4F7-982C1E7D6DFE}" type="pres">
      <dgm:prSet presAssocID="{D4F99F77-D54B-564E-BAD5-F11C48779CB5}" presName="tile4" presStyleLbl="node1" presStyleIdx="3" presStyleCnt="4"/>
      <dgm:spPr/>
      <dgm:t>
        <a:bodyPr/>
        <a:lstStyle/>
        <a:p>
          <a:endParaRPr lang="en-US"/>
        </a:p>
      </dgm:t>
    </dgm:pt>
    <dgm:pt modelId="{034C44B4-4903-CE40-9401-BB6FB8B65DB5}" type="pres">
      <dgm:prSet presAssocID="{D4F99F77-D54B-564E-BAD5-F11C48779CB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9C0D5-F6D3-D345-801F-F8D508D105C1}" type="pres">
      <dgm:prSet presAssocID="{D4F99F77-D54B-564E-BAD5-F11C48779CB5}" presName="centerTile" presStyleLbl="fgShp" presStyleIdx="0" presStyleCnt="1" custScaleX="118487" custScaleY="13608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97DDF37D-05E0-AF41-8F46-B2C1174B6FC4}" type="presOf" srcId="{2374890B-638C-8041-86E5-2E6F1165AC2B}" destId="{D831F92A-C697-6A48-B4F7-982C1E7D6DFE}" srcOrd="0" destOrd="0" presId="urn:microsoft.com/office/officeart/2005/8/layout/matrix1"/>
    <dgm:cxn modelId="{35A8EB38-ECD6-4F49-BDBE-5D018DF4DA10}" srcId="{6091E63C-7078-324E-8EB0-530FAE1B4ABF}" destId="{2374890B-638C-8041-86E5-2E6F1165AC2B}" srcOrd="3" destOrd="0" parTransId="{F4BB1E6B-042D-FC4A-B3EC-EACFC79D4438}" sibTransId="{5A2AA411-C4D0-234D-B4EE-DE77D091B6E1}"/>
    <dgm:cxn modelId="{ECC1D4D5-5366-3F4A-BBBD-E199656388B8}" type="presOf" srcId="{6091E63C-7078-324E-8EB0-530FAE1B4ABF}" destId="{EAA9C0D5-F6D3-D345-801F-F8D508D105C1}" srcOrd="0" destOrd="0" presId="urn:microsoft.com/office/officeart/2005/8/layout/matrix1"/>
    <dgm:cxn modelId="{A467E3A4-EFE1-5F48-A92E-8734D1B48044}" type="presOf" srcId="{D4F99F77-D54B-564E-BAD5-F11C48779CB5}" destId="{DBA81B54-6117-4645-BA97-150B43E6157D}" srcOrd="0" destOrd="0" presId="urn:microsoft.com/office/officeart/2005/8/layout/matrix1"/>
    <dgm:cxn modelId="{2C4970AC-E25B-5449-9C2C-28A7C27A283D}" type="presOf" srcId="{37FFD83D-A3D1-BC4E-B1F7-6FC13FC2339D}" destId="{212AA7E0-B2EE-3044-BE2D-EE9D514893DB}" srcOrd="0" destOrd="0" presId="urn:microsoft.com/office/officeart/2005/8/layout/matrix1"/>
    <dgm:cxn modelId="{F9B69B2C-7008-184C-835F-2E9F3FA3D62F}" type="presOf" srcId="{D15E80DE-BFE0-BF4B-A409-A41FF8109CAE}" destId="{6C8C593F-524E-6545-AACF-2B5E475CAF1E}" srcOrd="0" destOrd="0" presId="urn:microsoft.com/office/officeart/2005/8/layout/matrix1"/>
    <dgm:cxn modelId="{EC132767-72C1-8E44-846F-F4811F37854B}" srcId="{D4F99F77-D54B-564E-BAD5-F11C48779CB5}" destId="{6091E63C-7078-324E-8EB0-530FAE1B4ABF}" srcOrd="0" destOrd="0" parTransId="{CE6281B3-F2EA-3846-9CA4-E4835DDE1747}" sibTransId="{980E6B58-55E1-3B4E-B392-678A1CCB4197}"/>
    <dgm:cxn modelId="{B48973A1-80EB-B949-B316-39EDD9036219}" type="presOf" srcId="{4AB21D27-797B-FB41-A466-6F2477548A30}" destId="{E372513C-CD22-7B42-90B1-1255A8C3F6F0}" srcOrd="1" destOrd="0" presId="urn:microsoft.com/office/officeart/2005/8/layout/matrix1"/>
    <dgm:cxn modelId="{C5EB77AC-5A85-8141-8724-FFB18660AFB9}" type="presOf" srcId="{37FFD83D-A3D1-BC4E-B1F7-6FC13FC2339D}" destId="{D069E109-B56A-0148-9D84-156E2DC36996}" srcOrd="1" destOrd="0" presId="urn:microsoft.com/office/officeart/2005/8/layout/matrix1"/>
    <dgm:cxn modelId="{2E9D5677-25E7-F54E-81B1-CF7502F34AFC}" type="presOf" srcId="{D15E80DE-BFE0-BF4B-A409-A41FF8109CAE}" destId="{C226E3B9-30A6-7148-985E-18180708BAF9}" srcOrd="1" destOrd="0" presId="urn:microsoft.com/office/officeart/2005/8/layout/matrix1"/>
    <dgm:cxn modelId="{80AF071F-2BE5-C446-9B82-25BA403CFFB7}" srcId="{6091E63C-7078-324E-8EB0-530FAE1B4ABF}" destId="{37FFD83D-A3D1-BC4E-B1F7-6FC13FC2339D}" srcOrd="0" destOrd="0" parTransId="{A488F8D0-24F4-0D45-AB55-BAFC5F0679C9}" sibTransId="{6280AFAA-3AF9-7040-B963-3E6583FE3F7A}"/>
    <dgm:cxn modelId="{8439998B-8CEA-EA48-A30D-A670D3B657BA}" srcId="{6091E63C-7078-324E-8EB0-530FAE1B4ABF}" destId="{4AB21D27-797B-FB41-A466-6F2477548A30}" srcOrd="1" destOrd="0" parTransId="{6056E097-FE01-004F-AD2B-0B67286F90FD}" sibTransId="{4FC5C4CE-5ACA-2343-93D4-4F70CEA7205E}"/>
    <dgm:cxn modelId="{7516E388-7868-1040-A04D-215E35909501}" type="presOf" srcId="{2374890B-638C-8041-86E5-2E6F1165AC2B}" destId="{034C44B4-4903-CE40-9401-BB6FB8B65DB5}" srcOrd="1" destOrd="0" presId="urn:microsoft.com/office/officeart/2005/8/layout/matrix1"/>
    <dgm:cxn modelId="{F4CC4499-8460-DD41-9F31-3DC3494091C2}" type="presOf" srcId="{4AB21D27-797B-FB41-A466-6F2477548A30}" destId="{95925837-B09B-ED4E-A951-E35750EBE198}" srcOrd="0" destOrd="0" presId="urn:microsoft.com/office/officeart/2005/8/layout/matrix1"/>
    <dgm:cxn modelId="{A9D55849-6969-8741-84F9-C021C950F5EE}" srcId="{6091E63C-7078-324E-8EB0-530FAE1B4ABF}" destId="{D15E80DE-BFE0-BF4B-A409-A41FF8109CAE}" srcOrd="2" destOrd="0" parTransId="{ADF74E26-36D2-264B-8E75-A15DFFE5124B}" sibTransId="{4AA8B916-6039-B940-97E3-344DF9EBDAE7}"/>
    <dgm:cxn modelId="{7238991B-2D26-5047-8235-4CF590F178B5}" type="presParOf" srcId="{DBA81B54-6117-4645-BA97-150B43E6157D}" destId="{6E5C8EAF-D9CF-5642-AD51-9D1FA3D1F4A7}" srcOrd="0" destOrd="0" presId="urn:microsoft.com/office/officeart/2005/8/layout/matrix1"/>
    <dgm:cxn modelId="{5E54CE60-5178-DF44-A230-64B7EB2C76A9}" type="presParOf" srcId="{6E5C8EAF-D9CF-5642-AD51-9D1FA3D1F4A7}" destId="{212AA7E0-B2EE-3044-BE2D-EE9D514893DB}" srcOrd="0" destOrd="0" presId="urn:microsoft.com/office/officeart/2005/8/layout/matrix1"/>
    <dgm:cxn modelId="{F5F50E57-818B-8F44-984A-2B5DA60402AD}" type="presParOf" srcId="{6E5C8EAF-D9CF-5642-AD51-9D1FA3D1F4A7}" destId="{D069E109-B56A-0148-9D84-156E2DC36996}" srcOrd="1" destOrd="0" presId="urn:microsoft.com/office/officeart/2005/8/layout/matrix1"/>
    <dgm:cxn modelId="{9855EA48-E858-BA48-AB26-25E6153F6127}" type="presParOf" srcId="{6E5C8EAF-D9CF-5642-AD51-9D1FA3D1F4A7}" destId="{95925837-B09B-ED4E-A951-E35750EBE198}" srcOrd="2" destOrd="0" presId="urn:microsoft.com/office/officeart/2005/8/layout/matrix1"/>
    <dgm:cxn modelId="{FB4E1B71-337D-CA42-9A3B-BEAECF08EE51}" type="presParOf" srcId="{6E5C8EAF-D9CF-5642-AD51-9D1FA3D1F4A7}" destId="{E372513C-CD22-7B42-90B1-1255A8C3F6F0}" srcOrd="3" destOrd="0" presId="urn:microsoft.com/office/officeart/2005/8/layout/matrix1"/>
    <dgm:cxn modelId="{44726822-3753-694A-A572-7483CA446EA3}" type="presParOf" srcId="{6E5C8EAF-D9CF-5642-AD51-9D1FA3D1F4A7}" destId="{6C8C593F-524E-6545-AACF-2B5E475CAF1E}" srcOrd="4" destOrd="0" presId="urn:microsoft.com/office/officeart/2005/8/layout/matrix1"/>
    <dgm:cxn modelId="{59468B88-7A85-B046-8269-1F375233B779}" type="presParOf" srcId="{6E5C8EAF-D9CF-5642-AD51-9D1FA3D1F4A7}" destId="{C226E3B9-30A6-7148-985E-18180708BAF9}" srcOrd="5" destOrd="0" presId="urn:microsoft.com/office/officeart/2005/8/layout/matrix1"/>
    <dgm:cxn modelId="{BB27071B-4809-D041-B5BB-F4F60CE7738E}" type="presParOf" srcId="{6E5C8EAF-D9CF-5642-AD51-9D1FA3D1F4A7}" destId="{D831F92A-C697-6A48-B4F7-982C1E7D6DFE}" srcOrd="6" destOrd="0" presId="urn:microsoft.com/office/officeart/2005/8/layout/matrix1"/>
    <dgm:cxn modelId="{432A259B-EC2F-4948-8292-C7831B21EBF5}" type="presParOf" srcId="{6E5C8EAF-D9CF-5642-AD51-9D1FA3D1F4A7}" destId="{034C44B4-4903-CE40-9401-BB6FB8B65DB5}" srcOrd="7" destOrd="0" presId="urn:microsoft.com/office/officeart/2005/8/layout/matrix1"/>
    <dgm:cxn modelId="{EB1D1E66-C2F2-8E42-9699-67A9768742BA}" type="presParOf" srcId="{DBA81B54-6117-4645-BA97-150B43E6157D}" destId="{EAA9C0D5-F6D3-D345-801F-F8D508D105C1}" srcOrd="1" destOrd="0" presId="urn:microsoft.com/office/officeart/2005/8/layout/matrix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AA7E0-B2EE-3044-BE2D-EE9D514893DB}">
      <dsp:nvSpPr>
        <dsp:cNvPr id="0" name=""/>
        <dsp:cNvSpPr/>
      </dsp:nvSpPr>
      <dsp:spPr>
        <a:xfrm rot="16200000">
          <a:off x="657225" y="-657225"/>
          <a:ext cx="2463799" cy="3778250"/>
        </a:xfrm>
        <a:prstGeom prst="round1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rgbClr val="000000"/>
            </a:solidFill>
            <a:latin typeface="Calibri"/>
            <a:cs typeface="Calibri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Calibri"/>
              <a:cs typeface="Calibri"/>
            </a:rPr>
            <a:t>Classic strategic planning approach</a:t>
          </a:r>
        </a:p>
      </dsp:txBody>
      <dsp:txXfrm rot="5400000">
        <a:off x="-1" y="1"/>
        <a:ext cx="3778250" cy="1847850"/>
      </dsp:txXfrm>
    </dsp:sp>
    <dsp:sp modelId="{95925837-B09B-ED4E-A951-E35750EBE198}">
      <dsp:nvSpPr>
        <dsp:cNvPr id="0" name=""/>
        <dsp:cNvSpPr/>
      </dsp:nvSpPr>
      <dsp:spPr>
        <a:xfrm>
          <a:off x="3778250" y="0"/>
          <a:ext cx="3778250" cy="2463799"/>
        </a:xfrm>
        <a:prstGeom prst="round1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Calibri"/>
              <a:cs typeface="Calibri"/>
            </a:rPr>
            <a:t>Generally comprises of longer term goals or targets followed by shorter term objectives or activities</a:t>
          </a:r>
        </a:p>
      </dsp:txBody>
      <dsp:txXfrm>
        <a:off x="3778250" y="0"/>
        <a:ext cx="3778250" cy="1847850"/>
      </dsp:txXfrm>
    </dsp:sp>
    <dsp:sp modelId="{6C8C593F-524E-6545-AACF-2B5E475CAF1E}">
      <dsp:nvSpPr>
        <dsp:cNvPr id="0" name=""/>
        <dsp:cNvSpPr/>
      </dsp:nvSpPr>
      <dsp:spPr>
        <a:xfrm rot="10800000">
          <a:off x="0" y="2463799"/>
          <a:ext cx="3778250" cy="2463799"/>
        </a:xfrm>
        <a:prstGeom prst="round1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Calibri"/>
              <a:cs typeface="Calibri"/>
            </a:rPr>
            <a:t>More often, although not exclusively, used by LME projects</a:t>
          </a:r>
          <a:endParaRPr lang="en-US" sz="2400" b="1" kern="1200" dirty="0">
            <a:solidFill>
              <a:srgbClr val="000000"/>
            </a:solidFill>
            <a:latin typeface="Calibri"/>
            <a:cs typeface="Calibri"/>
          </a:endParaRPr>
        </a:p>
      </dsp:txBody>
      <dsp:txXfrm rot="10800000">
        <a:off x="0" y="3079749"/>
        <a:ext cx="3778250" cy="1847850"/>
      </dsp:txXfrm>
    </dsp:sp>
    <dsp:sp modelId="{D831F92A-C697-6A48-B4F7-982C1E7D6DFE}">
      <dsp:nvSpPr>
        <dsp:cNvPr id="0" name=""/>
        <dsp:cNvSpPr/>
      </dsp:nvSpPr>
      <dsp:spPr>
        <a:xfrm rot="5400000">
          <a:off x="4435475" y="1806574"/>
          <a:ext cx="2463799" cy="3778250"/>
        </a:xfrm>
        <a:prstGeom prst="round1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Calibri"/>
              <a:cs typeface="Calibri"/>
            </a:rPr>
            <a:t>Examples include: Guinea Current LME, Mediterranean LME, South China Sea LME, Mekong River Basin</a:t>
          </a:r>
        </a:p>
      </dsp:txBody>
      <dsp:txXfrm rot="-5400000">
        <a:off x="3778249" y="3079749"/>
        <a:ext cx="3778250" cy="1847850"/>
      </dsp:txXfrm>
    </dsp:sp>
    <dsp:sp modelId="{EAA9C0D5-F6D3-D345-801F-F8D508D105C1}">
      <dsp:nvSpPr>
        <dsp:cNvPr id="0" name=""/>
        <dsp:cNvSpPr/>
      </dsp:nvSpPr>
      <dsp:spPr>
        <a:xfrm>
          <a:off x="2727325" y="1866901"/>
          <a:ext cx="2101848" cy="119379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smtClean="0">
              <a:solidFill>
                <a:srgbClr val="0033CC"/>
              </a:solidFill>
              <a:latin typeface="Calibri"/>
              <a:cs typeface="Calibri"/>
            </a:rPr>
            <a:t>Goals </a:t>
          </a:r>
          <a:r>
            <a:rPr lang="nl-NL" sz="2800" b="1" kern="1200" dirty="0" err="1" smtClean="0">
              <a:solidFill>
                <a:srgbClr val="0033CC"/>
              </a:solidFill>
              <a:latin typeface="Calibri"/>
              <a:cs typeface="Calibri"/>
            </a:rPr>
            <a:t>and</a:t>
          </a:r>
          <a:r>
            <a:rPr lang="nl-NL" sz="2800" b="1" kern="1200" dirty="0" smtClean="0">
              <a:solidFill>
                <a:srgbClr val="0033CC"/>
              </a:solidFill>
              <a:latin typeface="Calibri"/>
              <a:cs typeface="Calibri"/>
            </a:rPr>
            <a:t> </a:t>
          </a:r>
          <a:r>
            <a:rPr lang="nl-NL" sz="2800" b="1" kern="1200" dirty="0" err="1" smtClean="0">
              <a:solidFill>
                <a:srgbClr val="0033CC"/>
              </a:solidFill>
              <a:latin typeface="Calibri"/>
              <a:cs typeface="Calibri"/>
            </a:rPr>
            <a:t>Objectives</a:t>
          </a:r>
          <a:endParaRPr lang="en-US" sz="2800" b="1" kern="1200" dirty="0" smtClean="0">
            <a:solidFill>
              <a:srgbClr val="0033CC"/>
            </a:solidFill>
            <a:latin typeface="Calibri"/>
            <a:cs typeface="Calibri"/>
          </a:endParaRPr>
        </a:p>
      </dsp:txBody>
      <dsp:txXfrm>
        <a:off x="2785601" y="1925177"/>
        <a:ext cx="1985296" cy="1077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AA7E0-B2EE-3044-BE2D-EE9D514893DB}">
      <dsp:nvSpPr>
        <dsp:cNvPr id="0" name=""/>
        <dsp:cNvSpPr/>
      </dsp:nvSpPr>
      <dsp:spPr>
        <a:xfrm rot="16200000">
          <a:off x="657225" y="-657225"/>
          <a:ext cx="2463799" cy="3778250"/>
        </a:xfrm>
        <a:prstGeom prst="round1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Calibri"/>
              <a:cs typeface="Calibri"/>
            </a:rPr>
            <a:t>Sometimes referred to as Environmental Quality Objectives (EQOs) or Water Resource Objectives (WROs)</a:t>
          </a:r>
          <a:endParaRPr lang="en-US" sz="2400" b="1" kern="1200" dirty="0">
            <a:solidFill>
              <a:srgbClr val="000000"/>
            </a:solidFill>
            <a:latin typeface="Calibri"/>
            <a:cs typeface="Calibri"/>
          </a:endParaRPr>
        </a:p>
      </dsp:txBody>
      <dsp:txXfrm rot="5400000">
        <a:off x="-1" y="1"/>
        <a:ext cx="3778250" cy="1847850"/>
      </dsp:txXfrm>
    </dsp:sp>
    <dsp:sp modelId="{95925837-B09B-ED4E-A951-E35750EBE198}">
      <dsp:nvSpPr>
        <dsp:cNvPr id="0" name=""/>
        <dsp:cNvSpPr/>
      </dsp:nvSpPr>
      <dsp:spPr>
        <a:xfrm>
          <a:off x="3778250" y="0"/>
          <a:ext cx="3778250" cy="2463799"/>
        </a:xfrm>
        <a:prstGeom prst="round1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Calibri"/>
              <a:cs typeface="Calibri"/>
            </a:rPr>
            <a:t>Comprise of long-term </a:t>
          </a:r>
          <a:r>
            <a:rPr lang="en-US" sz="2400" b="1" kern="1200" dirty="0" err="1" smtClean="0">
              <a:solidFill>
                <a:srgbClr val="000000"/>
              </a:solidFill>
              <a:latin typeface="Calibri"/>
              <a:cs typeface="Calibri"/>
            </a:rPr>
            <a:t>EcoQO’s</a:t>
          </a:r>
          <a:r>
            <a:rPr lang="en-US" sz="2400" b="1" kern="1200" dirty="0" smtClean="0">
              <a:solidFill>
                <a:srgbClr val="000000"/>
              </a:solidFill>
              <a:latin typeface="Calibri"/>
              <a:cs typeface="Calibri"/>
            </a:rPr>
            <a:t> followed by shorter-term targets</a:t>
          </a:r>
          <a:endParaRPr lang="en-US" sz="2400" b="1" kern="1200" dirty="0">
            <a:solidFill>
              <a:srgbClr val="000000"/>
            </a:solidFill>
            <a:latin typeface="Calibri"/>
            <a:cs typeface="Calibri"/>
          </a:endParaRPr>
        </a:p>
      </dsp:txBody>
      <dsp:txXfrm>
        <a:off x="3778250" y="0"/>
        <a:ext cx="3778250" cy="1847850"/>
      </dsp:txXfrm>
    </dsp:sp>
    <dsp:sp modelId="{6C8C593F-524E-6545-AACF-2B5E475CAF1E}">
      <dsp:nvSpPr>
        <dsp:cNvPr id="0" name=""/>
        <dsp:cNvSpPr/>
      </dsp:nvSpPr>
      <dsp:spPr>
        <a:xfrm rot="10800000">
          <a:off x="0" y="2463799"/>
          <a:ext cx="3778250" cy="2463799"/>
        </a:xfrm>
        <a:prstGeom prst="round1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Calibri"/>
              <a:cs typeface="Calibri"/>
            </a:rPr>
            <a:t>Generally used by projects focused on enclosed seas, fresh water and groundwater systems</a:t>
          </a:r>
          <a:endParaRPr lang="en-US" sz="2400" b="1" kern="1200" dirty="0">
            <a:solidFill>
              <a:srgbClr val="000000"/>
            </a:solidFill>
            <a:latin typeface="Calibri"/>
            <a:cs typeface="Calibri"/>
          </a:endParaRPr>
        </a:p>
      </dsp:txBody>
      <dsp:txXfrm rot="10800000">
        <a:off x="0" y="3079749"/>
        <a:ext cx="3778250" cy="1847850"/>
      </dsp:txXfrm>
    </dsp:sp>
    <dsp:sp modelId="{D831F92A-C697-6A48-B4F7-982C1E7D6DFE}">
      <dsp:nvSpPr>
        <dsp:cNvPr id="0" name=""/>
        <dsp:cNvSpPr/>
      </dsp:nvSpPr>
      <dsp:spPr>
        <a:xfrm rot="5400000">
          <a:off x="4435475" y="1806574"/>
          <a:ext cx="2463799" cy="3778250"/>
        </a:xfrm>
        <a:prstGeom prst="round1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Calibri"/>
              <a:cs typeface="Calibri"/>
            </a:rPr>
            <a:t>Examples include: Caspian Sea, Dnipro River Basin, Black Sea, Lake Victoria, Lake Chad, Western Indian Ocean, Nubian Aquifer</a:t>
          </a:r>
          <a:endParaRPr lang="en-US" sz="2400" b="1" kern="1200" dirty="0">
            <a:solidFill>
              <a:srgbClr val="000000"/>
            </a:solidFill>
            <a:latin typeface="Calibri"/>
            <a:cs typeface="Calibri"/>
          </a:endParaRPr>
        </a:p>
      </dsp:txBody>
      <dsp:txXfrm rot="-5400000">
        <a:off x="3778249" y="3079749"/>
        <a:ext cx="3778250" cy="1847850"/>
      </dsp:txXfrm>
    </dsp:sp>
    <dsp:sp modelId="{EAA9C0D5-F6D3-D345-801F-F8D508D105C1}">
      <dsp:nvSpPr>
        <dsp:cNvPr id="0" name=""/>
        <dsp:cNvSpPr/>
      </dsp:nvSpPr>
      <dsp:spPr>
        <a:xfrm>
          <a:off x="2435229" y="1625602"/>
          <a:ext cx="2686041" cy="1676394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33CC"/>
              </a:solidFill>
              <a:latin typeface="Calibri"/>
              <a:cs typeface="Calibri"/>
            </a:rPr>
            <a:t>Ecosystem Quality Objectives (</a:t>
          </a:r>
          <a:r>
            <a:rPr lang="en-US" sz="2800" b="1" kern="1200" dirty="0" err="1" smtClean="0">
              <a:solidFill>
                <a:srgbClr val="0033CC"/>
              </a:solidFill>
              <a:latin typeface="Calibri"/>
              <a:cs typeface="Calibri"/>
            </a:rPr>
            <a:t>EcoQOs</a:t>
          </a:r>
          <a:r>
            <a:rPr lang="en-US" sz="2800" b="1" kern="1200" dirty="0" smtClean="0">
              <a:solidFill>
                <a:srgbClr val="0033CC"/>
              </a:solidFill>
              <a:latin typeface="Calibri"/>
              <a:cs typeface="Calibri"/>
            </a:rPr>
            <a:t>)</a:t>
          </a:r>
          <a:endParaRPr lang="en-US" sz="2800" b="1" kern="1200" dirty="0">
            <a:solidFill>
              <a:srgbClr val="0033CC"/>
            </a:solidFill>
            <a:latin typeface="Calibri"/>
            <a:cs typeface="Calibri"/>
          </a:endParaRPr>
        </a:p>
      </dsp:txBody>
      <dsp:txXfrm>
        <a:off x="2517064" y="1707437"/>
        <a:ext cx="2522371" cy="1512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7CFC1-58D9-5040-8EC7-A16E0318A14D}" type="datetimeFigureOut">
              <a:rPr lang="en-US" smtClean="0"/>
              <a:t>24/08/2012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15C52-6EBD-954E-AD32-B3884FE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01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7FF642-FE2B-5B46-AAB1-E2C5739D1372}" type="datetime1">
              <a:rPr lang="en-US"/>
              <a:pPr>
                <a:defRPr/>
              </a:pPr>
              <a:t>24/08/2012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E40341-FEA8-7047-996E-223BBE8FE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2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rgbClr val="65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rgbClr val="14C5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857" y="228600"/>
            <a:ext cx="4038600" cy="13462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GB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856" y="4635501"/>
            <a:ext cx="6467243" cy="1419784"/>
          </a:xfrm>
        </p:spPr>
        <p:txBody>
          <a:bodyPr anchor="ctr">
            <a:normAutofit/>
          </a:bodyPr>
          <a:lstStyle>
            <a:lvl1pPr marL="0" indent="0" algn="l">
              <a:spcBef>
                <a:spcPts val="300"/>
              </a:spcBef>
              <a:buNone/>
              <a:defRPr sz="3600">
                <a:solidFill>
                  <a:srgbClr val="0033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868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2795588"/>
            <a:ext cx="7556500" cy="1368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8502650" y="2792413"/>
            <a:ext cx="641350" cy="1343025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914400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8359775" y="2792413"/>
            <a:ext cx="92075" cy="1343025"/>
          </a:xfrm>
          <a:prstGeom prst="rect">
            <a:avLst/>
          </a:prstGeom>
          <a:solidFill>
            <a:srgbClr val="65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92100" y="2801937"/>
            <a:ext cx="498475" cy="1368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650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90513"/>
            <a:ext cx="641350" cy="1343025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914400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3838" y="228600"/>
            <a:ext cx="2603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3600" b="1" smtClean="0">
                <a:solidFill>
                  <a:srgbClr val="72AE00"/>
                </a:solidFill>
                <a:latin typeface="Rockwell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90513"/>
            <a:ext cx="92075" cy="1343025"/>
          </a:xfrm>
          <a:prstGeom prst="rect">
            <a:avLst/>
          </a:prstGeom>
          <a:solidFill>
            <a:srgbClr val="65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58800" y="296863"/>
            <a:ext cx="7429500" cy="1052512"/>
          </a:xfrm>
          <a:prstGeom prst="rect">
            <a:avLst/>
          </a:prstGeom>
          <a:solidFill>
            <a:srgbClr val="14C5D0">
              <a:alpha val="7000"/>
            </a:srgb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3600" b="1" smtClean="0">
              <a:latin typeface="Rockwel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0038"/>
            <a:ext cx="498475" cy="10509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11294"/>
            <a:ext cx="7559487" cy="1025302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buClr>
                <a:srgbClr val="003399"/>
              </a:buClr>
              <a:defRPr>
                <a:solidFill>
                  <a:srgbClr val="000000"/>
                </a:solidFill>
              </a:defRPr>
            </a:lvl1pPr>
            <a:lvl2pPr marL="533400" indent="-304800">
              <a:buClr>
                <a:srgbClr val="65C4D2"/>
              </a:buClr>
              <a:defRPr>
                <a:solidFill>
                  <a:srgbClr val="000000"/>
                </a:solidFill>
              </a:defRPr>
            </a:lvl2pPr>
            <a:lvl3pPr marL="723900" indent="-266700">
              <a:buClr>
                <a:srgbClr val="66CCFF"/>
              </a:buClr>
              <a:defRPr>
                <a:solidFill>
                  <a:srgbClr val="000000"/>
                </a:solidFill>
              </a:defRPr>
            </a:lvl3pPr>
            <a:lvl4pPr marL="901700" indent="-228600">
              <a:buClr>
                <a:srgbClr val="0000FF"/>
              </a:buClr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3344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rgbClr val="008000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Click to edit Master text styles</a:t>
            </a:r>
          </a:p>
          <a:p>
            <a:pPr marL="4572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3399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Second level</a:t>
            </a:r>
          </a:p>
          <a:p>
            <a:pPr marL="6858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2F300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Third level</a:t>
            </a:r>
          </a:p>
          <a:p>
            <a:pPr marL="914400" marR="0" lvl="3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Rockwell" charset="0"/>
              </a:defRPr>
            </a:lvl1pPr>
          </a:lstStyle>
          <a:p>
            <a:pPr>
              <a:defRPr/>
            </a:pPr>
            <a:fld id="{3504349E-0B1A-9F4C-979F-AE9345109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9" r:id="rId2"/>
    <p:sldLayoutId id="2147483718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000000"/>
          </a:solidFill>
          <a:latin typeface="Calibri"/>
          <a:ea typeface="ＭＳ Ｐゴシック" charset="-128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228600" marR="0" indent="-228600" algn="l" defTabSz="914400" rtl="0" eaLnBrk="0" fontAlgn="base" latinLnBrk="0" hangingPunct="0">
        <a:lnSpc>
          <a:spcPct val="100000"/>
        </a:lnSpc>
        <a:spcBef>
          <a:spcPts val="2000"/>
        </a:spcBef>
        <a:spcAft>
          <a:spcPct val="0"/>
        </a:spcAft>
        <a:buClr>
          <a:srgbClr val="008000"/>
        </a:buClr>
        <a:buSzPct val="75000"/>
        <a:buFont typeface="Wingdings" charset="0"/>
        <a:buChar char="n"/>
        <a:tabLst/>
        <a:defRPr sz="28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1pPr>
      <a:lvl2pPr marL="4572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3399"/>
        </a:buClr>
        <a:buSzPct val="75000"/>
        <a:buFont typeface="Wingdings" charset="0"/>
        <a:buChar char="n"/>
        <a:tabLst/>
        <a:defRPr sz="24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2pPr>
      <a:lvl3pPr marL="6858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72F300"/>
        </a:buClr>
        <a:buSzPct val="75000"/>
        <a:buFont typeface="Wingdings" charset="0"/>
        <a:buChar char="n"/>
        <a:tabLst/>
        <a:defRPr sz="20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3pPr>
      <a:lvl4pPr marL="9144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FF"/>
        </a:buClr>
        <a:buSzPct val="75000"/>
        <a:buFont typeface="Wingdings" charset="0"/>
        <a:buChar char="n"/>
        <a:tabLst/>
        <a:defRPr kern="1200">
          <a:solidFill>
            <a:srgbClr val="595959"/>
          </a:solidFill>
          <a:latin typeface="Calibri"/>
          <a:ea typeface="ＭＳ Ｐゴシック" charset="-128"/>
          <a:cs typeface="Calibri"/>
        </a:defRPr>
      </a:lvl4pPr>
      <a:lvl5pPr marL="914400" indent="914400" algn="l" rtl="0" eaLnBrk="0" fontAlgn="base" hangingPunct="0">
        <a:spcBef>
          <a:spcPts val="600"/>
        </a:spcBef>
        <a:spcAft>
          <a:spcPct val="0"/>
        </a:spcAft>
        <a:buClr>
          <a:srgbClr val="008000"/>
        </a:buClr>
        <a:buSzPct val="75000"/>
        <a:buFont typeface="Wingdings" charset="0"/>
        <a:defRPr kern="1200">
          <a:solidFill>
            <a:srgbClr val="595959"/>
          </a:solidFill>
          <a:latin typeface="Calibri"/>
          <a:ea typeface="ＭＳ Ｐゴシック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857" y="228600"/>
            <a:ext cx="4038600" cy="2108200"/>
          </a:xfrm>
        </p:spPr>
        <p:txBody>
          <a:bodyPr/>
          <a:lstStyle/>
          <a:p>
            <a:r>
              <a:rPr lang="en-US" sz="4400" dirty="0" smtClean="0"/>
              <a:t>IW:LEARN</a:t>
            </a:r>
            <a:br>
              <a:rPr lang="en-US" sz="4400" dirty="0" smtClean="0"/>
            </a:br>
            <a:r>
              <a:rPr lang="en-US" sz="4400" dirty="0" smtClean="0"/>
              <a:t>TDA/SAP Training Course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/>
              <a:t>Module </a:t>
            </a:r>
            <a:r>
              <a:rPr lang="en-US" dirty="0" smtClean="0"/>
              <a:t>3: </a:t>
            </a:r>
            <a:r>
              <a:rPr lang="en-US" dirty="0"/>
              <a:t>Developing the </a:t>
            </a:r>
            <a:r>
              <a:rPr lang="en-US" dirty="0" smtClean="0"/>
              <a:t>SAP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0" y="4845326"/>
            <a:ext cx="1714500" cy="201267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01857" y="2844800"/>
            <a:ext cx="4038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2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Step 1: </a:t>
            </a:r>
            <a:r>
              <a:rPr lang="en-US" sz="3600" dirty="0" smtClean="0">
                <a:solidFill>
                  <a:schemeClr val="tx1"/>
                </a:solidFill>
              </a:rPr>
              <a:t>Identification </a:t>
            </a:r>
            <a:r>
              <a:rPr lang="en-US" sz="3600" dirty="0" smtClean="0"/>
              <a:t>of goals </a:t>
            </a:r>
            <a:r>
              <a:rPr lang="en-US" sz="3600" dirty="0"/>
              <a:t>via a collaborative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298701"/>
            <a:ext cx="7556500" cy="3238500"/>
          </a:xfrm>
        </p:spPr>
        <p:txBody>
          <a:bodyPr/>
          <a:lstStyle/>
          <a:p>
            <a:r>
              <a:rPr lang="en-GB" dirty="0" smtClean="0"/>
              <a:t>This step can also be successfully be accomplished through a </a:t>
            </a:r>
            <a:r>
              <a:rPr lang="en-GB" i="1" dirty="0" smtClean="0">
                <a:solidFill>
                  <a:srgbClr val="0033CC"/>
                </a:solidFill>
              </a:rPr>
              <a:t>collaborative workshop</a:t>
            </a:r>
            <a:r>
              <a:rPr lang="en-GB" dirty="0" smtClean="0"/>
              <a:t> involving the SAP Development team and supplemented with additional specialists </a:t>
            </a:r>
          </a:p>
          <a:p>
            <a:r>
              <a:rPr lang="en-GB" dirty="0" smtClean="0"/>
              <a:t>The workshop can be run during the </a:t>
            </a:r>
            <a:r>
              <a:rPr lang="en-GB" i="1" dirty="0" smtClean="0">
                <a:solidFill>
                  <a:srgbClr val="0033CC"/>
                </a:solidFill>
              </a:rPr>
              <a:t>same meeting </a:t>
            </a:r>
            <a:r>
              <a:rPr lang="en-GB" dirty="0" smtClean="0"/>
              <a:t>that the Vision is identified</a:t>
            </a:r>
          </a:p>
        </p:txBody>
      </p:sp>
    </p:spTree>
    <p:extLst>
      <p:ext uri="{BB962C8B-B14F-4D97-AF65-F5344CB8AC3E}">
        <p14:creationId xmlns:p14="http://schemas.microsoft.com/office/powerpoint/2010/main" val="312197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Identification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77900" y="2338809"/>
            <a:ext cx="7321550" cy="3541291"/>
            <a:chOff x="0" y="2009"/>
            <a:chExt cx="7785100" cy="411078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" name="Rounded Rectangle 4"/>
            <p:cNvSpPr/>
            <p:nvPr/>
          </p:nvSpPr>
          <p:spPr>
            <a:xfrm>
              <a:off x="0" y="2009"/>
              <a:ext cx="7785100" cy="4110781"/>
            </a:xfrm>
            <a:prstGeom prst="roundRect">
              <a:avLst>
                <a:gd name="adj" fmla="val 10000"/>
              </a:avLst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20401" y="122410"/>
              <a:ext cx="7544298" cy="38699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Prior to the workshop, the Project Manager and key SAP Development Team members will need to draft a list of provisional goals together with approximate timeframes, including information on which priority transboundary problem(s) to which they are linked.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962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Step 2: Further </a:t>
            </a:r>
            <a:r>
              <a:rPr lang="en-US" sz="3600" dirty="0"/>
              <a:t>development of the goals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highly probable that the outputs from this workshop will only provide a starting point for the development of more finalised goals. </a:t>
            </a:r>
            <a:endParaRPr lang="en-GB" dirty="0" smtClean="0"/>
          </a:p>
          <a:p>
            <a:r>
              <a:rPr lang="en-GB" dirty="0" smtClean="0"/>
              <a:t>At </a:t>
            </a:r>
            <a:r>
              <a:rPr lang="en-GB" dirty="0"/>
              <a:t>the very most, it will produce a comprehensive list of potential draft goals, linked to transboundary problems (and possibly the causal chain analysis and governance analysis), with approximate time frames.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778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Development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16000" y="2072109"/>
            <a:ext cx="7321550" cy="3947691"/>
            <a:chOff x="0" y="2009"/>
            <a:chExt cx="7785100" cy="411078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5" name="Rounded Rectangle 4"/>
            <p:cNvSpPr/>
            <p:nvPr/>
          </p:nvSpPr>
          <p:spPr>
            <a:xfrm>
              <a:off x="0" y="2009"/>
              <a:ext cx="7785100" cy="4110781"/>
            </a:xfrm>
            <a:prstGeom prst="roundRect">
              <a:avLst>
                <a:gd name="adj" fmla="val 10000"/>
              </a:avLst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20401" y="122410"/>
              <a:ext cx="7544298" cy="386998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marL="457200" lvl="0" indent="-457200" defTabSz="1555750">
                <a:lnSpc>
                  <a:spcPct val="90000"/>
                </a:lnSpc>
                <a:spcAft>
                  <a:spcPct val="35000"/>
                </a:spcAft>
                <a:buClr>
                  <a:schemeClr val="bg2"/>
                </a:buClr>
                <a:buFont typeface="Wingdings" charset="2"/>
                <a:buChar char="§"/>
              </a:pPr>
              <a:r>
                <a:rPr lang="en-US" sz="2800" dirty="0">
                  <a:solidFill>
                    <a:srgbClr val="000000"/>
                  </a:solidFill>
                  <a:latin typeface="Calibri"/>
                  <a:ea typeface="ＭＳ Ｐゴシック" charset="-128"/>
                  <a:cs typeface="Calibri"/>
                </a:rPr>
                <a:t>The purpose of this step is to finalise the </a:t>
              </a:r>
              <a:r>
                <a:rPr lang="en-US" sz="2800" dirty="0" smtClean="0">
                  <a:solidFill>
                    <a:srgbClr val="000000"/>
                  </a:solidFill>
                  <a:latin typeface="Calibri"/>
                  <a:ea typeface="ＭＳ Ｐゴシック" charset="-128"/>
                  <a:cs typeface="Calibri"/>
                </a:rPr>
                <a:t>goals</a:t>
              </a:r>
            </a:p>
            <a:p>
              <a:pPr marL="457200" lvl="0" indent="-457200" defTabSz="1555750">
                <a:lnSpc>
                  <a:spcPct val="90000"/>
                </a:lnSpc>
                <a:spcAft>
                  <a:spcPct val="35000"/>
                </a:spcAft>
                <a:buClr>
                  <a:schemeClr val="bg2"/>
                </a:buClr>
                <a:buFont typeface="Wingdings" charset="2"/>
                <a:buChar char="§"/>
              </a:pP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This 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is best accomplished after the workshops </a:t>
              </a: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on:</a:t>
              </a:r>
            </a:p>
            <a:p>
              <a:pPr marL="914400" lvl="1" indent="-457200" defTabSz="1555750">
                <a:lnSpc>
                  <a:spcPct val="90000"/>
                </a:lnSpc>
                <a:spcAft>
                  <a:spcPct val="35000"/>
                </a:spcAft>
                <a:buClr>
                  <a:schemeClr val="accent4">
                    <a:lumMod val="75000"/>
                  </a:schemeClr>
                </a:buClr>
                <a:buFont typeface="Wingdings" charset="2"/>
                <a:buChar char="§"/>
              </a:pPr>
              <a:r>
                <a:rPr lang="en-US" sz="2400" dirty="0" smtClean="0">
                  <a:solidFill>
                    <a:schemeClr val="tx1"/>
                  </a:solidFill>
                  <a:latin typeface="Calibri"/>
                  <a:cs typeface="Calibri"/>
                </a:rPr>
                <a:t>Brainstorming </a:t>
              </a:r>
              <a:r>
                <a:rPr lang="en-US" sz="2400" dirty="0">
                  <a:solidFill>
                    <a:schemeClr val="tx1"/>
                  </a:solidFill>
                  <a:latin typeface="Calibri"/>
                  <a:cs typeface="Calibri"/>
                </a:rPr>
                <a:t>new ideas and opportunities to meet the </a:t>
              </a:r>
              <a:r>
                <a:rPr lang="en-US" sz="2400" dirty="0" smtClean="0">
                  <a:solidFill>
                    <a:schemeClr val="tx1"/>
                  </a:solidFill>
                  <a:latin typeface="Calibri"/>
                  <a:cs typeface="Calibri"/>
                </a:rPr>
                <a:t>goals</a:t>
              </a:r>
            </a:p>
            <a:p>
              <a:pPr marL="914400" lvl="1" indent="-457200" defTabSz="1555750">
                <a:lnSpc>
                  <a:spcPct val="90000"/>
                </a:lnSpc>
                <a:spcAft>
                  <a:spcPct val="35000"/>
                </a:spcAft>
                <a:buClr>
                  <a:schemeClr val="accent4">
                    <a:lumMod val="75000"/>
                  </a:schemeClr>
                </a:buClr>
                <a:buFont typeface="Wingdings" charset="2"/>
                <a:buChar char="§"/>
              </a:pPr>
              <a:r>
                <a:rPr lang="en-US" sz="2400" dirty="0" smtClean="0">
                  <a:solidFill>
                    <a:schemeClr val="tx1"/>
                  </a:solidFill>
                  <a:latin typeface="Calibri"/>
                  <a:cs typeface="Calibri"/>
                </a:rPr>
                <a:t>Identifying </a:t>
              </a:r>
              <a:r>
                <a:rPr lang="en-US" sz="2400" dirty="0">
                  <a:solidFill>
                    <a:schemeClr val="tx1"/>
                  </a:solidFill>
                  <a:latin typeface="Calibri"/>
                  <a:cs typeface="Calibri"/>
                </a:rPr>
                <a:t>options or </a:t>
              </a:r>
              <a:r>
                <a:rPr lang="en-US" sz="2400" dirty="0" smtClean="0">
                  <a:solidFill>
                    <a:schemeClr val="tx1"/>
                  </a:solidFill>
                  <a:latin typeface="Calibri"/>
                  <a:cs typeface="Calibri"/>
                </a:rPr>
                <a:t>alternatives</a:t>
              </a:r>
            </a:p>
            <a:p>
              <a:pPr marL="457200" indent="-457200" defTabSz="1555750">
                <a:lnSpc>
                  <a:spcPct val="90000"/>
                </a:lnSpc>
                <a:spcAft>
                  <a:spcPct val="35000"/>
                </a:spcAft>
                <a:buClr>
                  <a:schemeClr val="bg2"/>
                </a:buClr>
                <a:buFont typeface="Wingdings" charset="2"/>
                <a:buChar char="§"/>
              </a:pP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 As 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all 3 steps are closely </a:t>
              </a: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linked </a:t>
              </a:r>
              <a:endParaRPr lang="en-US" sz="28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2540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2311400"/>
            <a:ext cx="7556500" cy="382269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groups of </a:t>
            </a:r>
            <a:r>
              <a:rPr lang="en-GB" dirty="0" smtClean="0"/>
              <a:t>5:</a:t>
            </a:r>
          </a:p>
          <a:p>
            <a:pPr lvl="0"/>
            <a:r>
              <a:rPr lang="en-GB" dirty="0" smtClean="0"/>
              <a:t>Identify a number of goals (or </a:t>
            </a:r>
            <a:r>
              <a:rPr lang="en-GB" dirty="0" err="1" smtClean="0"/>
              <a:t>EcoQOs</a:t>
            </a:r>
            <a:r>
              <a:rPr lang="en-GB" dirty="0" smtClean="0"/>
              <a:t>) </a:t>
            </a:r>
            <a:r>
              <a:rPr lang="en-GB" dirty="0"/>
              <a:t>based on the vision and the outputs of the TDA process </a:t>
            </a:r>
            <a:r>
              <a:rPr lang="en-GB" dirty="0" smtClean="0"/>
              <a:t>(transboundary problems and leverage </a:t>
            </a:r>
            <a:r>
              <a:rPr lang="en-GB" dirty="0"/>
              <a:t>points</a:t>
            </a:r>
            <a:r>
              <a:rPr lang="en-GB" dirty="0" smtClean="0"/>
              <a:t>)</a:t>
            </a:r>
            <a:endParaRPr lang="en-GB" sz="3200" dirty="0"/>
          </a:p>
          <a:p>
            <a:pPr lvl="0"/>
            <a:endParaRPr lang="en-GB" b="1" dirty="0" smtClean="0"/>
          </a:p>
          <a:p>
            <a:pPr marL="0" lvl="0" indent="0">
              <a:buNone/>
            </a:pPr>
            <a:r>
              <a:rPr lang="en-GB" b="1" dirty="0" smtClean="0"/>
              <a:t>Timing: 20 minutes</a:t>
            </a:r>
            <a:endParaRPr lang="en-GB" b="1" dirty="0"/>
          </a:p>
          <a:p>
            <a:pPr marL="0" lv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470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2998788"/>
            <a:ext cx="7451726" cy="1027112"/>
          </a:xfrm>
        </p:spPr>
        <p:txBody>
          <a:bodyPr/>
          <a:lstStyle/>
          <a:p>
            <a:r>
              <a:rPr lang="en-US" dirty="0" smtClean="0"/>
              <a:t>Section 4: Defining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60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726963" y="2311400"/>
            <a:ext cx="1258770" cy="2007055"/>
            <a:chOff x="4525" y="1104444"/>
            <a:chExt cx="1258770" cy="2490111"/>
          </a:xfrm>
          <a:solidFill>
            <a:schemeClr val="bg2"/>
          </a:solidFill>
        </p:grpSpPr>
        <p:sp>
          <p:nvSpPr>
            <p:cNvPr id="4" name="Rounded Rectangle 3"/>
            <p:cNvSpPr/>
            <p:nvPr/>
          </p:nvSpPr>
          <p:spPr>
            <a:xfrm>
              <a:off x="4525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" name="Rounded Rectangle 4"/>
            <p:cNvSpPr/>
            <p:nvPr/>
          </p:nvSpPr>
          <p:spPr>
            <a:xfrm>
              <a:off x="41393" y="1141312"/>
              <a:ext cx="1185034" cy="2416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chemeClr val="bg1"/>
                  </a:solidFill>
                  <a:latin typeface="Calibri"/>
                  <a:cs typeface="Calibri"/>
                </a:rPr>
                <a:t>Defining the Vision</a:t>
              </a:r>
              <a:endParaRPr lang="en-US" sz="1600" kern="1200" dirty="0">
                <a:solidFill>
                  <a:schemeClr val="bg1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76670" y="3268035"/>
            <a:ext cx="216000" cy="290164"/>
            <a:chOff x="1254232" y="2169499"/>
            <a:chExt cx="216000" cy="360000"/>
          </a:xfrm>
        </p:grpSpPr>
        <p:sp>
          <p:nvSpPr>
            <p:cNvPr id="7" name="Right Arrow 6"/>
            <p:cNvSpPr/>
            <p:nvPr/>
          </p:nvSpPr>
          <p:spPr>
            <a:xfrm>
              <a:off x="1254232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ight Arrow 6"/>
            <p:cNvSpPr/>
            <p:nvPr/>
          </p:nvSpPr>
          <p:spPr>
            <a:xfrm>
              <a:off x="1254232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>
                <a:latin typeface="Calibri"/>
                <a:cs typeface="Calibri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02504" y="2311400"/>
            <a:ext cx="1258770" cy="2007055"/>
            <a:chOff x="1480066" y="1104444"/>
            <a:chExt cx="1258770" cy="2490111"/>
          </a:xfrm>
          <a:solidFill>
            <a:schemeClr val="bg2"/>
          </a:solidFill>
        </p:grpSpPr>
        <p:sp>
          <p:nvSpPr>
            <p:cNvPr id="10" name="Rounded Rectangle 9"/>
            <p:cNvSpPr/>
            <p:nvPr/>
          </p:nvSpPr>
          <p:spPr>
            <a:xfrm>
              <a:off x="1480066" y="1104444"/>
              <a:ext cx="1258770" cy="2490111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Rounded Rectangle 8"/>
            <p:cNvSpPr/>
            <p:nvPr/>
          </p:nvSpPr>
          <p:spPr>
            <a:xfrm>
              <a:off x="1516934" y="1141312"/>
              <a:ext cx="1185034" cy="2416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dirty="0">
                  <a:latin typeface="Calibri"/>
                  <a:cs typeface="Calibri"/>
                </a:rPr>
                <a:t>Setting </a:t>
              </a:r>
              <a:br>
                <a:rPr lang="en-US" sz="1600" dirty="0">
                  <a:latin typeface="Calibri"/>
                  <a:cs typeface="Calibri"/>
                </a:rPr>
              </a:br>
              <a:r>
                <a:rPr lang="en-US" sz="1600" dirty="0">
                  <a:latin typeface="Calibri"/>
                  <a:cs typeface="Calibri"/>
                </a:rPr>
                <a:t>goals or status statements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52211" y="3268035"/>
            <a:ext cx="216000" cy="290164"/>
            <a:chOff x="2729773" y="2169499"/>
            <a:chExt cx="216000" cy="360000"/>
          </a:xfrm>
        </p:grpSpPr>
        <p:sp>
          <p:nvSpPr>
            <p:cNvPr id="13" name="Right Arrow 12"/>
            <p:cNvSpPr/>
            <p:nvPr/>
          </p:nvSpPr>
          <p:spPr>
            <a:xfrm>
              <a:off x="2729773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ight Arrow 10"/>
            <p:cNvSpPr/>
            <p:nvPr/>
          </p:nvSpPr>
          <p:spPr>
            <a:xfrm>
              <a:off x="2729773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>
                <a:latin typeface="Calibri"/>
                <a:cs typeface="Calibri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78045" y="2311400"/>
            <a:ext cx="1329902" cy="2007055"/>
            <a:chOff x="2955607" y="1104444"/>
            <a:chExt cx="1293902" cy="2490111"/>
          </a:xfrm>
          <a:solidFill>
            <a:schemeClr val="bg2"/>
          </a:solidFill>
        </p:grpSpPr>
        <p:sp>
          <p:nvSpPr>
            <p:cNvPr id="16" name="Rounded Rectangle 15"/>
            <p:cNvSpPr/>
            <p:nvPr/>
          </p:nvSpPr>
          <p:spPr>
            <a:xfrm>
              <a:off x="2955607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12"/>
            <p:cNvSpPr/>
            <p:nvPr/>
          </p:nvSpPr>
          <p:spPr>
            <a:xfrm>
              <a:off x="2992475" y="1141312"/>
              <a:ext cx="1257034" cy="2416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latin typeface="Calibri"/>
                  <a:cs typeface="Calibri"/>
                </a:rPr>
                <a:t>Brainstorming innovative ideas</a:t>
              </a:r>
              <a:endParaRPr lang="en-US" sz="1600" kern="1200" dirty="0">
                <a:latin typeface="Calibri"/>
                <a:cs typeface="Calibri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65852" y="3268035"/>
            <a:ext cx="216000" cy="290164"/>
            <a:chOff x="4205314" y="2169499"/>
            <a:chExt cx="216000" cy="360000"/>
          </a:xfrm>
        </p:grpSpPr>
        <p:sp>
          <p:nvSpPr>
            <p:cNvPr id="19" name="Right Arrow 18"/>
            <p:cNvSpPr/>
            <p:nvPr/>
          </p:nvSpPr>
          <p:spPr>
            <a:xfrm>
              <a:off x="4205314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ight Arrow 14"/>
            <p:cNvSpPr/>
            <p:nvPr/>
          </p:nvSpPr>
          <p:spPr>
            <a:xfrm>
              <a:off x="4205314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>
                <a:latin typeface="Calibri"/>
                <a:cs typeface="Calibri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178985" y="2311400"/>
            <a:ext cx="1294769" cy="2007055"/>
            <a:chOff x="4431147" y="1104444"/>
            <a:chExt cx="1258770" cy="2490111"/>
          </a:xfrm>
          <a:solidFill>
            <a:srgbClr val="0033CC"/>
          </a:solidFill>
        </p:grpSpPr>
        <p:sp>
          <p:nvSpPr>
            <p:cNvPr id="22" name="Rounded Rectangle 21"/>
            <p:cNvSpPr/>
            <p:nvPr/>
          </p:nvSpPr>
          <p:spPr>
            <a:xfrm>
              <a:off x="4431147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23" name="Rounded Rectangle 16"/>
            <p:cNvSpPr/>
            <p:nvPr/>
          </p:nvSpPr>
          <p:spPr>
            <a:xfrm>
              <a:off x="4468015" y="1141312"/>
              <a:ext cx="1185034" cy="2416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latin typeface="Calibri"/>
                  <a:cs typeface="Calibri"/>
                </a:rPr>
                <a:t>Identifying options or alternatives</a:t>
              </a:r>
              <a:endParaRPr lang="en-US" sz="1600" kern="1200" dirty="0">
                <a:latin typeface="Calibri"/>
                <a:cs typeface="Calibri"/>
              </a:endParaRPr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4178300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5" name="Picture 2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340100" y="4165600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" name="Picture 2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826000" y="4178300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2701" y="4165601"/>
            <a:ext cx="1259998" cy="12599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3560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 this Section you will learn about….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</a:t>
            </a:r>
            <a:r>
              <a:rPr lang="en-GB" dirty="0"/>
              <a:t>is a Goal and What is an Objective?</a:t>
            </a:r>
          </a:p>
          <a:p>
            <a:r>
              <a:rPr lang="en-GB" dirty="0" smtClean="0"/>
              <a:t>Goals </a:t>
            </a:r>
            <a:r>
              <a:rPr lang="en-GB" dirty="0"/>
              <a:t>Vs. Ecosystem Quality Objectives</a:t>
            </a:r>
          </a:p>
          <a:p>
            <a:r>
              <a:rPr lang="en-GB" dirty="0" smtClean="0"/>
              <a:t>Process </a:t>
            </a:r>
            <a:r>
              <a:rPr lang="en-GB" dirty="0"/>
              <a:t>for Defining Goals </a:t>
            </a:r>
          </a:p>
          <a:p>
            <a:endParaRPr lang="en-GB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2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Goals and Objectives?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3305556" y="1988287"/>
            <a:ext cx="5266944" cy="1166849"/>
            <a:chOff x="2962656" y="148067"/>
            <a:chExt cx="5266944" cy="1166849"/>
          </a:xfrm>
        </p:grpSpPr>
        <p:sp>
          <p:nvSpPr>
            <p:cNvPr id="30" name="Round Same Side Corner Rectangle 29"/>
            <p:cNvSpPr/>
            <p:nvPr/>
          </p:nvSpPr>
          <p:spPr>
            <a:xfrm rot="5400000">
              <a:off x="5012703" y="-1901980"/>
              <a:ext cx="1166849" cy="5266944"/>
            </a:xfrm>
            <a:prstGeom prst="round2SameRect">
              <a:avLst/>
            </a:prstGeom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9525" cap="flat" cmpd="sng" algn="ctr">
              <a:solidFill>
                <a:srgbClr val="4F81BD">
                  <a:alpha val="90000"/>
                  <a:tint val="40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/>
          </p:spPr>
        </p:sp>
        <p:sp>
          <p:nvSpPr>
            <p:cNvPr id="31" name="Round Same Side Corner Rectangle 4"/>
            <p:cNvSpPr/>
            <p:nvPr/>
          </p:nvSpPr>
          <p:spPr>
            <a:xfrm>
              <a:off x="2962656" y="205028"/>
              <a:ext cx="5209983" cy="10529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0" marR="0" lvl="1" indent="0" algn="l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r>
                <a:rPr kumimoji="0" lang="en-GB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are general guidelines that explain what you want to achieve in your water system - they are usually long-term and represent global visions such as “reduce pollution by…..” or “increase biodiversity by…..”. 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2900" y="1840227"/>
            <a:ext cx="2962656" cy="1458562"/>
            <a:chOff x="0" y="7"/>
            <a:chExt cx="2962656" cy="1458562"/>
          </a:xfrm>
        </p:grpSpPr>
        <p:sp>
          <p:nvSpPr>
            <p:cNvPr id="33" name="Rounded Rectangle 32"/>
            <p:cNvSpPr/>
            <p:nvPr/>
          </p:nvSpPr>
          <p:spPr>
            <a:xfrm>
              <a:off x="0" y="7"/>
              <a:ext cx="2962656" cy="1458562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hueOff val="0"/>
                    <a:satOff val="0"/>
                    <a:lumOff val="0"/>
                    <a:alphaOff val="0"/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hueOff val="0"/>
                    <a:satOff val="0"/>
                    <a:lumOff val="0"/>
                    <a:alphaOff val="0"/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34" name="Rounded Rectangle 6"/>
            <p:cNvSpPr/>
            <p:nvPr/>
          </p:nvSpPr>
          <p:spPr>
            <a:xfrm>
              <a:off x="71201" y="71208"/>
              <a:ext cx="2820254" cy="13161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60020" tIns="80010" rIns="160020" bIns="80010" numCol="1" spcCol="1270" anchor="ctr" anchorCtr="0">
              <a:noAutofit/>
            </a:bodyPr>
            <a:lstStyle/>
            <a:p>
              <a:pPr marL="0" marR="0" lvl="0" indent="0" algn="ctr" defTabSz="18669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Goals</a:t>
              </a:r>
              <a:r>
                <a:rPr kumimoji="0" lang="en-US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r>
                <a:rPr kumimoji="0" lang="en-GB" sz="4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endPara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05556" y="3519777"/>
            <a:ext cx="5266944" cy="1166849"/>
            <a:chOff x="2962656" y="1679557"/>
            <a:chExt cx="5266944" cy="1166849"/>
          </a:xfrm>
        </p:grpSpPr>
        <p:sp>
          <p:nvSpPr>
            <p:cNvPr id="36" name="Round Same Side Corner Rectangle 35"/>
            <p:cNvSpPr/>
            <p:nvPr/>
          </p:nvSpPr>
          <p:spPr>
            <a:xfrm rot="5400000">
              <a:off x="5012703" y="-370490"/>
              <a:ext cx="1166849" cy="5266944"/>
            </a:xfrm>
            <a:prstGeom prst="round2SameRect">
              <a:avLst/>
            </a:prstGeom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9525" cap="flat" cmpd="sng" algn="ctr">
              <a:solidFill>
                <a:srgbClr val="4F81BD">
                  <a:alpha val="90000"/>
                  <a:tint val="40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/>
          </p:spPr>
        </p:sp>
        <p:sp>
          <p:nvSpPr>
            <p:cNvPr id="37" name="Round Same Side Corner Rectangle 8"/>
            <p:cNvSpPr/>
            <p:nvPr/>
          </p:nvSpPr>
          <p:spPr>
            <a:xfrm>
              <a:off x="2962656" y="1736518"/>
              <a:ext cx="5209983" cy="10529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0" marR="0" lvl="1" indent="0" algn="l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r>
                <a:rPr kumimoji="0" lang="en-GB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define strategies or implementation steps to attain the identified goals. Unlike goals, objectives are specific, measurable, and have a defined completion date. 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2900" y="3371717"/>
            <a:ext cx="3115733" cy="1458562"/>
            <a:chOff x="0" y="1531497"/>
            <a:chExt cx="3115733" cy="1458562"/>
          </a:xfrm>
        </p:grpSpPr>
        <p:sp>
          <p:nvSpPr>
            <p:cNvPr id="39" name="Rounded Rectangle 38"/>
            <p:cNvSpPr/>
            <p:nvPr/>
          </p:nvSpPr>
          <p:spPr>
            <a:xfrm>
              <a:off x="0" y="1531497"/>
              <a:ext cx="2962656" cy="1458562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hueOff val="0"/>
                    <a:satOff val="0"/>
                    <a:lumOff val="0"/>
                    <a:alphaOff val="0"/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hueOff val="0"/>
                    <a:satOff val="0"/>
                    <a:lumOff val="0"/>
                    <a:alphaOff val="0"/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40" name="Rounded Rectangle 10"/>
            <p:cNvSpPr/>
            <p:nvPr/>
          </p:nvSpPr>
          <p:spPr>
            <a:xfrm>
              <a:off x="0" y="1551896"/>
              <a:ext cx="3115733" cy="13161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60020" tIns="80010" rIns="160020" bIns="80010" numCol="1" spcCol="1270" anchor="ctr" anchorCtr="0">
              <a:noAutofit/>
            </a:bodyPr>
            <a:lstStyle/>
            <a:p>
              <a:pPr marL="0" marR="0" lvl="0" indent="0" algn="ctr" defTabSz="18669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Objectives…</a:t>
              </a:r>
              <a:endPara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305556" y="5051266"/>
            <a:ext cx="5266944" cy="1166849"/>
            <a:chOff x="2962656" y="3211046"/>
            <a:chExt cx="5266944" cy="1166849"/>
          </a:xfrm>
        </p:grpSpPr>
        <p:sp>
          <p:nvSpPr>
            <p:cNvPr id="42" name="Round Same Side Corner Rectangle 41"/>
            <p:cNvSpPr/>
            <p:nvPr/>
          </p:nvSpPr>
          <p:spPr>
            <a:xfrm rot="5400000">
              <a:off x="5012703" y="1160999"/>
              <a:ext cx="1166849" cy="5266944"/>
            </a:xfrm>
            <a:prstGeom prst="round2SameRect">
              <a:avLst/>
            </a:prstGeom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9525" cap="flat" cmpd="sng" algn="ctr">
              <a:solidFill>
                <a:srgbClr val="4F81BD">
                  <a:alpha val="90000"/>
                  <a:tint val="40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/>
          </p:spPr>
        </p:sp>
        <p:sp>
          <p:nvSpPr>
            <p:cNvPr id="43" name="Round Same Side Corner Rectangle 12"/>
            <p:cNvSpPr/>
            <p:nvPr/>
          </p:nvSpPr>
          <p:spPr>
            <a:xfrm>
              <a:off x="2962656" y="3268008"/>
              <a:ext cx="5209983" cy="10529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0" marR="0" lvl="1" indent="0" algn="l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r>
                <a:rPr kumimoji="0" lang="en-GB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Often, each objective is associated with a series of actions. Therefore, implementing a strategic goal typically involves implementing a series of actions along the way.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42900" y="4905410"/>
            <a:ext cx="2962656" cy="1458562"/>
            <a:chOff x="0" y="3065190"/>
            <a:chExt cx="2962656" cy="1458562"/>
          </a:xfrm>
        </p:grpSpPr>
        <p:sp>
          <p:nvSpPr>
            <p:cNvPr id="45" name="Rounded Rectangle 44"/>
            <p:cNvSpPr/>
            <p:nvPr/>
          </p:nvSpPr>
          <p:spPr>
            <a:xfrm>
              <a:off x="0" y="3065190"/>
              <a:ext cx="2962656" cy="1458562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hueOff val="0"/>
                    <a:satOff val="0"/>
                    <a:lumOff val="0"/>
                    <a:alphaOff val="0"/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hueOff val="0"/>
                    <a:satOff val="0"/>
                    <a:lumOff val="0"/>
                    <a:alphaOff val="0"/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46" name="Rounded Rectangle 14"/>
            <p:cNvSpPr/>
            <p:nvPr/>
          </p:nvSpPr>
          <p:spPr>
            <a:xfrm>
              <a:off x="71201" y="3136391"/>
              <a:ext cx="2820254" cy="13161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60020" tIns="80010" rIns="160020" bIns="80010" numCol="1" spcCol="1270" anchor="ctr" anchorCtr="0">
              <a:noAutofit/>
            </a:bodyPr>
            <a:lstStyle/>
            <a:p>
              <a:pPr marL="0" marR="0" lvl="0" indent="0" algn="ctr" defTabSz="18669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Actions</a:t>
              </a:r>
              <a:r>
                <a:rPr kumimoji="0" lang="en-US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endPara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1089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in the context of the SAP?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28700" y="2275309"/>
            <a:ext cx="7321550" cy="3541291"/>
            <a:chOff x="0" y="2009"/>
            <a:chExt cx="7785100" cy="411078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9" name="Rounded Rectangle 8"/>
            <p:cNvSpPr/>
            <p:nvPr/>
          </p:nvSpPr>
          <p:spPr>
            <a:xfrm>
              <a:off x="0" y="2009"/>
              <a:ext cx="7785100" cy="4110781"/>
            </a:xfrm>
            <a:prstGeom prst="roundRect">
              <a:avLst>
                <a:gd name="adj" fmla="val 10000"/>
              </a:avLst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20401" y="122410"/>
              <a:ext cx="7544298" cy="38699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In terms of the SAP, the </a:t>
              </a:r>
              <a:r>
                <a:rPr lang="en-US" sz="2800" dirty="0">
                  <a:solidFill>
                    <a:schemeClr val="bg2"/>
                  </a:solidFill>
                  <a:latin typeface="Calibri"/>
                  <a:cs typeface="Calibri"/>
                </a:rPr>
                <a:t>Goals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 are long-term targets to achieve the vision and reduce the impact of each transboundary problem. </a:t>
              </a:r>
              <a:endParaRPr lang="en-US" sz="2800" dirty="0" smtClean="0">
                <a:solidFill>
                  <a:schemeClr val="tx1"/>
                </a:solidFill>
                <a:latin typeface="Calibri"/>
                <a:cs typeface="Calibri"/>
              </a:endParaRPr>
            </a:p>
            <a:p>
              <a:pPr lvl="0"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Conversely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, the </a:t>
              </a:r>
              <a:r>
                <a:rPr lang="en-US" sz="2800" dirty="0" smtClean="0">
                  <a:solidFill>
                    <a:srgbClr val="0033CC"/>
                  </a:solidFill>
                  <a:latin typeface="Calibri"/>
                  <a:cs typeface="Calibri"/>
                </a:rPr>
                <a:t>Objectives</a:t>
              </a: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are strategies or implementation steps to achieve the goals.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8332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Goals </a:t>
            </a:r>
            <a:r>
              <a:rPr lang="en-GB" sz="3600" dirty="0"/>
              <a:t>Vs. Ecosystem Quality </a:t>
            </a:r>
            <a:r>
              <a:rPr lang="en-GB" sz="3600" dirty="0" smtClean="0"/>
              <a:t>Objectives</a:t>
            </a:r>
            <a:endParaRPr lang="en-US" sz="3600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741169"/>
              </p:ext>
            </p:extLst>
          </p:nvPr>
        </p:nvGraphicFramePr>
        <p:xfrm>
          <a:off x="790575" y="1981200"/>
          <a:ext cx="75565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817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A9C0D5-F6D3-D345-801F-F8D508D10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2AA7E0-B2EE-3044-BE2D-EE9D514893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925837-B09B-ED4E-A951-E35750EBE1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8C593F-524E-6545-AACF-2B5E475CA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31F92A-C697-6A48-B4F7-982C1E7D6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Goals </a:t>
            </a:r>
            <a:r>
              <a:rPr lang="en-GB" sz="3600" dirty="0"/>
              <a:t>Vs. Ecosystem Quality </a:t>
            </a:r>
            <a:r>
              <a:rPr lang="en-GB" sz="3600" dirty="0" smtClean="0"/>
              <a:t>Objectives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214659"/>
              </p:ext>
            </p:extLst>
          </p:nvPr>
        </p:nvGraphicFramePr>
        <p:xfrm>
          <a:off x="688975" y="1828800"/>
          <a:ext cx="75565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9903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A9C0D5-F6D3-D345-801F-F8D508D10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2AA7E0-B2EE-3044-BE2D-EE9D514893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925837-B09B-ED4E-A951-E35750EBE1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8C593F-524E-6545-AACF-2B5E475CA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31F92A-C697-6A48-B4F7-982C1E7D6D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 </a:t>
            </a:r>
            <a:r>
              <a:rPr lang="en-GB" dirty="0"/>
              <a:t>for </a:t>
            </a:r>
            <a:r>
              <a:rPr lang="en-GB" dirty="0" smtClean="0"/>
              <a:t>Defining Goals</a:t>
            </a:r>
            <a:endParaRPr lang="en-US" dirty="0"/>
          </a:p>
        </p:txBody>
      </p:sp>
      <p:sp>
        <p:nvSpPr>
          <p:cNvPr id="7" name="L-Shape 6"/>
          <p:cNvSpPr/>
          <p:nvPr/>
        </p:nvSpPr>
        <p:spPr>
          <a:xfrm rot="5400000">
            <a:off x="954622" y="2936070"/>
            <a:ext cx="3066467" cy="3558197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0033FF"/>
          </a:solidFill>
          <a:ln>
            <a:solidFill>
              <a:schemeClr val="bg2"/>
            </a:solidFill>
          </a:ln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Group 7"/>
          <p:cNvGrpSpPr/>
          <p:nvPr/>
        </p:nvGrpSpPr>
        <p:grpSpPr>
          <a:xfrm>
            <a:off x="1176026" y="3598655"/>
            <a:ext cx="3212360" cy="2815822"/>
            <a:chOff x="382275" y="1327737"/>
            <a:chExt cx="3212360" cy="2815822"/>
          </a:xfrm>
        </p:grpSpPr>
        <p:sp>
          <p:nvSpPr>
            <p:cNvPr id="13" name="Rectangle 12"/>
            <p:cNvSpPr/>
            <p:nvPr/>
          </p:nvSpPr>
          <p:spPr>
            <a:xfrm>
              <a:off x="382275" y="1327737"/>
              <a:ext cx="3212360" cy="281582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382275" y="1327737"/>
              <a:ext cx="3212360" cy="28158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0" tIns="102870" rIns="102870" bIns="102870" numCol="1" spcCol="1270" anchor="t" anchorCtr="0">
              <a:noAutofit/>
            </a:bodyPr>
            <a:lstStyle/>
            <a:p>
              <a:pPr lvl="0" defTabSz="12001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700" b="1" kern="1200" dirty="0" smtClean="0">
                  <a:solidFill>
                    <a:srgbClr val="0033CC"/>
                  </a:solidFill>
                  <a:latin typeface="Calibri"/>
                  <a:cs typeface="Calibri"/>
                </a:rPr>
                <a:t>Step 1:</a:t>
              </a:r>
              <a:r>
                <a:rPr lang="en-US" sz="2700" kern="1200" dirty="0" smtClean="0">
                  <a:solidFill>
                    <a:srgbClr val="0033CC"/>
                  </a:solidFill>
                  <a:latin typeface="Calibri"/>
                  <a:cs typeface="Calibri"/>
                </a:rPr>
                <a:t> </a:t>
              </a:r>
              <a:r>
                <a:rPr lang="en-US" sz="2700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Identification </a:t>
              </a:r>
              <a:r>
                <a:rPr lang="en-US" sz="2700" dirty="0" smtClean="0">
                  <a:latin typeface="Calibri"/>
                  <a:cs typeface="Calibri"/>
                </a:rPr>
                <a:t>of Goals via a collaborative workshop</a:t>
              </a:r>
              <a:endParaRPr lang="en-US" sz="2700" dirty="0">
                <a:latin typeface="Calibri"/>
                <a:cs typeface="Calibri"/>
              </a:endParaRPr>
            </a:p>
          </p:txBody>
        </p:sp>
      </p:grpSp>
      <p:sp>
        <p:nvSpPr>
          <p:cNvPr id="9" name="L-Shape 8"/>
          <p:cNvSpPr/>
          <p:nvPr/>
        </p:nvSpPr>
        <p:spPr>
          <a:xfrm rot="5400000">
            <a:off x="4859713" y="1977722"/>
            <a:ext cx="3095999" cy="3558197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5108582" y="2625540"/>
            <a:ext cx="3212360" cy="2815822"/>
            <a:chOff x="4314831" y="354622"/>
            <a:chExt cx="3212360" cy="2815822"/>
          </a:xfrm>
        </p:grpSpPr>
        <p:sp>
          <p:nvSpPr>
            <p:cNvPr id="11" name="Rectangle 10"/>
            <p:cNvSpPr/>
            <p:nvPr/>
          </p:nvSpPr>
          <p:spPr>
            <a:xfrm>
              <a:off x="4314831" y="354622"/>
              <a:ext cx="3212360" cy="281582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4314831" y="354622"/>
              <a:ext cx="3212360" cy="28158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0" tIns="102870" rIns="102870" bIns="102870" numCol="1" spcCol="1270" anchor="t" anchorCtr="0">
              <a:noAutofit/>
            </a:bodyPr>
            <a:lstStyle/>
            <a:p>
              <a:pPr lvl="0" defTabSz="12001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700" b="1" kern="1200" dirty="0" smtClean="0">
                  <a:solidFill>
                    <a:srgbClr val="0033CC"/>
                  </a:solidFill>
                  <a:latin typeface="Calibri"/>
                  <a:cs typeface="Calibri"/>
                </a:rPr>
                <a:t>Step 2:</a:t>
              </a:r>
              <a:r>
                <a:rPr lang="en-US" sz="2700" kern="1200" dirty="0" smtClean="0">
                  <a:solidFill>
                    <a:srgbClr val="0033CC"/>
                  </a:solidFill>
                  <a:latin typeface="Calibri"/>
                  <a:cs typeface="Calibri"/>
                </a:rPr>
                <a:t> </a:t>
              </a:r>
              <a:r>
                <a:rPr lang="en-US" sz="2700" dirty="0">
                  <a:latin typeface="Calibri"/>
                  <a:cs typeface="Calibri"/>
                </a:rPr>
                <a:t>Further development of the goals based on the outputs from Step 1</a:t>
              </a:r>
            </a:p>
            <a:p>
              <a:pPr lvl="0" defTabSz="12001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700" dirty="0">
                  <a:latin typeface="Calibri"/>
                  <a:cs typeface="Calibri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620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vantage">
  <a:themeElements>
    <a:clrScheme name="Custom 1">
      <a:dk1>
        <a:sysClr val="windowText" lastClr="000000"/>
      </a:dk1>
      <a:lt1>
        <a:sysClr val="window" lastClr="FFFFFF"/>
      </a:lt1>
      <a:dk2>
        <a:srgbClr val="2B142D"/>
      </a:dk2>
      <a:lt2>
        <a:srgbClr val="0033CC"/>
      </a:lt2>
      <a:accent1>
        <a:srgbClr val="0000FF"/>
      </a:accent1>
      <a:accent2>
        <a:srgbClr val="0033FF"/>
      </a:accent2>
      <a:accent3>
        <a:srgbClr val="3366FF"/>
      </a:accent3>
      <a:accent4>
        <a:srgbClr val="6699FF"/>
      </a:accent4>
      <a:accent5>
        <a:srgbClr val="3366CC"/>
      </a:accent5>
      <a:accent6>
        <a:srgbClr val="0099FF"/>
      </a:accent6>
      <a:hlink>
        <a:srgbClr val="000099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61699</TotalTime>
  <Words>627</Words>
  <Application>Microsoft Macintosh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Advantage</vt:lpstr>
      <vt:lpstr>IW:LEARN TDA/SAP Training Course</vt:lpstr>
      <vt:lpstr>Section 4: Defining Goals</vt:lpstr>
      <vt:lpstr>Where are we?</vt:lpstr>
      <vt:lpstr>In this Section you will learn about….</vt:lpstr>
      <vt:lpstr>What are Goals and Objectives?</vt:lpstr>
      <vt:lpstr>And in the context of the SAP?</vt:lpstr>
      <vt:lpstr>Goals Vs. Ecosystem Quality Objectives</vt:lpstr>
      <vt:lpstr>Goals Vs. Ecosystem Quality Objectives</vt:lpstr>
      <vt:lpstr>Process for Defining Goals</vt:lpstr>
      <vt:lpstr>Step 1: Identification of goals via a collaborative workshop</vt:lpstr>
      <vt:lpstr>Goal Identification</vt:lpstr>
      <vt:lpstr>Step 2: Further development of the goals </vt:lpstr>
      <vt:lpstr>Goal Development</vt:lpstr>
      <vt:lpstr>Group 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PLYMOUTH FOOD INITIATIVE WORKSHOP</dc:title>
  <dc:creator>Martin Bloxham</dc:creator>
  <cp:lastModifiedBy>Martin Bloxham</cp:lastModifiedBy>
  <cp:revision>283</cp:revision>
  <dcterms:created xsi:type="dcterms:W3CDTF">2010-04-21T10:35:43Z</dcterms:created>
  <dcterms:modified xsi:type="dcterms:W3CDTF">2012-08-24T16:14:25Z</dcterms:modified>
</cp:coreProperties>
</file>