
<file path=[Content_Types].xml><?xml version="1.0" encoding="utf-8"?>
<Types xmlns="http://schemas.openxmlformats.org/package/2006/content-types">
  <Default Extension="xml" ContentType="application/xml"/>
  <Default Extension="jp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3"/>
  </p:notesMasterIdLst>
  <p:handoutMasterIdLst>
    <p:handoutMasterId r:id="rId34"/>
  </p:handoutMasterIdLst>
  <p:sldIdLst>
    <p:sldId id="456" r:id="rId2"/>
    <p:sldId id="523" r:id="rId3"/>
    <p:sldId id="514" r:id="rId4"/>
    <p:sldId id="581" r:id="rId5"/>
    <p:sldId id="542" r:id="rId6"/>
    <p:sldId id="582" r:id="rId7"/>
    <p:sldId id="583" r:id="rId8"/>
    <p:sldId id="585" r:id="rId9"/>
    <p:sldId id="584" r:id="rId10"/>
    <p:sldId id="586" r:id="rId11"/>
    <p:sldId id="562" r:id="rId12"/>
    <p:sldId id="587" r:id="rId13"/>
    <p:sldId id="588" r:id="rId14"/>
    <p:sldId id="589" r:id="rId15"/>
    <p:sldId id="590" r:id="rId16"/>
    <p:sldId id="591" r:id="rId17"/>
    <p:sldId id="592" r:id="rId18"/>
    <p:sldId id="594" r:id="rId19"/>
    <p:sldId id="595" r:id="rId20"/>
    <p:sldId id="596" r:id="rId21"/>
    <p:sldId id="535" r:id="rId22"/>
    <p:sldId id="597" r:id="rId23"/>
    <p:sldId id="599" r:id="rId24"/>
    <p:sldId id="598" r:id="rId25"/>
    <p:sldId id="603" r:id="rId26"/>
    <p:sldId id="604" r:id="rId27"/>
    <p:sldId id="605" r:id="rId28"/>
    <p:sldId id="606" r:id="rId29"/>
    <p:sldId id="607" r:id="rId30"/>
    <p:sldId id="608" r:id="rId31"/>
    <p:sldId id="609" r:id="rId3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Default Section" id="{94B4BFA2-F74C-C241-80B4-2CF6C8FAA18E}">
          <p14:sldIdLst>
            <p14:sldId id="456"/>
            <p14:sldId id="523"/>
            <p14:sldId id="514"/>
            <p14:sldId id="581"/>
            <p14:sldId id="542"/>
            <p14:sldId id="582"/>
            <p14:sldId id="583"/>
            <p14:sldId id="585"/>
            <p14:sldId id="584"/>
            <p14:sldId id="586"/>
            <p14:sldId id="562"/>
            <p14:sldId id="587"/>
            <p14:sldId id="588"/>
            <p14:sldId id="589"/>
            <p14:sldId id="590"/>
            <p14:sldId id="591"/>
            <p14:sldId id="592"/>
            <p14:sldId id="594"/>
            <p14:sldId id="595"/>
            <p14:sldId id="596"/>
            <p14:sldId id="535"/>
            <p14:sldId id="597"/>
            <p14:sldId id="599"/>
            <p14:sldId id="598"/>
            <p14:sldId id="603"/>
            <p14:sldId id="604"/>
            <p14:sldId id="605"/>
            <p14:sldId id="606"/>
            <p14:sldId id="607"/>
            <p14:sldId id="608"/>
            <p14:sldId id="609"/>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ter Redstone" initials="PAR" lastIdx="9"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336600"/>
    <a:srgbClr val="669900"/>
    <a:srgbClr val="66FF33"/>
    <a:srgbClr val="33CC66"/>
    <a:srgbClr val="339966"/>
    <a:srgbClr val="339933"/>
    <a:srgbClr val="339900"/>
    <a:srgbClr val="CC6633"/>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9827" autoAdjust="0"/>
  </p:normalViewPr>
  <p:slideViewPr>
    <p:cSldViewPr snapToGrid="0">
      <p:cViewPr>
        <p:scale>
          <a:sx n="100" d="100"/>
          <a:sy n="100" d="100"/>
        </p:scale>
        <p:origin x="-1352" y="-648"/>
      </p:cViewPr>
      <p:guideLst>
        <p:guide orient="horz" pos="2160"/>
        <p:guide pos="2880"/>
      </p:guideLst>
    </p:cSldViewPr>
  </p:slideViewPr>
  <p:notesTextViewPr>
    <p:cViewPr>
      <p:scale>
        <a:sx n="100" d="100"/>
        <a:sy n="100" d="100"/>
      </p:scale>
      <p:origin x="0" y="0"/>
    </p:cViewPr>
  </p:notesTextViewPr>
  <p:sorterViewPr>
    <p:cViewPr>
      <p:scale>
        <a:sx n="72" d="100"/>
        <a:sy n="72"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interSettings" Target="printerSettings/printerSettings1.bin"/><Relationship Id="rId36" Type="http://schemas.openxmlformats.org/officeDocument/2006/relationships/commentAuthors" Target="commentAuthor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2F301C-B90D-A949-AD1B-3993104C1A5E}" type="doc">
      <dgm:prSet loTypeId="urn:microsoft.com/office/officeart/2008/layout/LinedList" loCatId="" qsTypeId="urn:microsoft.com/office/officeart/2005/8/quickstyle/simple4" qsCatId="simple" csTypeId="urn:microsoft.com/office/officeart/2005/8/colors/accent5_2" csCatId="accent5" phldr="1"/>
      <dgm:spPr/>
      <dgm:t>
        <a:bodyPr/>
        <a:lstStyle/>
        <a:p>
          <a:endParaRPr lang="en-US"/>
        </a:p>
      </dgm:t>
    </dgm:pt>
    <dgm:pt modelId="{2FED728A-04BF-0C49-AB52-BB65A7A1851B}">
      <dgm:prSet custT="1"/>
      <dgm:spPr/>
      <dgm:t>
        <a:bodyPr/>
        <a:lstStyle/>
        <a:p>
          <a:pPr rtl="0"/>
          <a:r>
            <a:rPr lang="en-US" sz="2200" b="1" dirty="0" smtClean="0">
              <a:latin typeface="Calibri"/>
              <a:cs typeface="Calibri"/>
            </a:rPr>
            <a:t>Is there a risk that the SAP will be perceived as a ‘wish list’ </a:t>
          </a:r>
          <a:r>
            <a:rPr lang="en-US" sz="2200" dirty="0" smtClean="0">
              <a:latin typeface="Calibri"/>
              <a:cs typeface="Calibri"/>
            </a:rPr>
            <a:t>during the national/ regional consultation process? Make sure the focus is on priority issues and try not to present shopping lists. </a:t>
          </a:r>
          <a:endParaRPr lang="en-US" sz="2200" dirty="0">
            <a:latin typeface="Calibri"/>
            <a:cs typeface="Calibri"/>
          </a:endParaRPr>
        </a:p>
      </dgm:t>
    </dgm:pt>
    <dgm:pt modelId="{79FE0816-D61A-274D-8914-5282AE85163D}" type="parTrans" cxnId="{6FF36AB3-0D56-4346-AEE7-85A5B40CCD8E}">
      <dgm:prSet/>
      <dgm:spPr/>
      <dgm:t>
        <a:bodyPr/>
        <a:lstStyle/>
        <a:p>
          <a:endParaRPr lang="en-US" sz="2400">
            <a:latin typeface="Calibri"/>
            <a:cs typeface="Calibri"/>
          </a:endParaRPr>
        </a:p>
      </dgm:t>
    </dgm:pt>
    <dgm:pt modelId="{B4B5554F-BB50-824E-AAE8-40E02B68A48A}" type="sibTrans" cxnId="{6FF36AB3-0D56-4346-AEE7-85A5B40CCD8E}">
      <dgm:prSet/>
      <dgm:spPr/>
      <dgm:t>
        <a:bodyPr/>
        <a:lstStyle/>
        <a:p>
          <a:endParaRPr lang="en-US" sz="2400">
            <a:latin typeface="Calibri"/>
            <a:cs typeface="Calibri"/>
          </a:endParaRPr>
        </a:p>
      </dgm:t>
    </dgm:pt>
    <dgm:pt modelId="{1D43A754-6235-1E4E-B394-543208CCB3BE}">
      <dgm:prSet custT="1"/>
      <dgm:spPr/>
      <dgm:t>
        <a:bodyPr/>
        <a:lstStyle/>
        <a:p>
          <a:pPr rtl="0"/>
          <a:r>
            <a:rPr lang="en-US" sz="2200" b="1" dirty="0" smtClean="0">
              <a:latin typeface="Calibri"/>
              <a:cs typeface="Calibri"/>
            </a:rPr>
            <a:t>How will the project convince finance, planning and development ministries to invest?</a:t>
          </a:r>
          <a:r>
            <a:rPr lang="en-US" sz="2200" dirty="0" smtClean="0">
              <a:latin typeface="Calibri"/>
              <a:cs typeface="Calibri"/>
            </a:rPr>
            <a:t> Prioritisation based on the economic valuation of environmental goods and services in particular can help convince these ministries, as they will see a return on their investment.</a:t>
          </a:r>
          <a:endParaRPr lang="en-US" sz="2200" dirty="0">
            <a:latin typeface="Calibri"/>
            <a:cs typeface="Calibri"/>
          </a:endParaRPr>
        </a:p>
      </dgm:t>
    </dgm:pt>
    <dgm:pt modelId="{7470DD3D-AE7B-134F-AFB9-A2AC7A175F27}" type="parTrans" cxnId="{33C8C0D6-20A3-F847-9060-6CDA17831A07}">
      <dgm:prSet/>
      <dgm:spPr/>
      <dgm:t>
        <a:bodyPr/>
        <a:lstStyle/>
        <a:p>
          <a:endParaRPr lang="en-US" sz="2400">
            <a:latin typeface="Calibri"/>
            <a:cs typeface="Calibri"/>
          </a:endParaRPr>
        </a:p>
      </dgm:t>
    </dgm:pt>
    <dgm:pt modelId="{B7119717-D650-6E42-8A4C-C82BBF259DFE}" type="sibTrans" cxnId="{33C8C0D6-20A3-F847-9060-6CDA17831A07}">
      <dgm:prSet/>
      <dgm:spPr/>
      <dgm:t>
        <a:bodyPr/>
        <a:lstStyle/>
        <a:p>
          <a:endParaRPr lang="en-US" sz="2400">
            <a:latin typeface="Calibri"/>
            <a:cs typeface="Calibri"/>
          </a:endParaRPr>
        </a:p>
      </dgm:t>
    </dgm:pt>
    <dgm:pt modelId="{8AA5B483-F80C-E64A-B4DA-309CDF872AF6}">
      <dgm:prSet custT="1"/>
      <dgm:spPr/>
      <dgm:t>
        <a:bodyPr/>
        <a:lstStyle/>
        <a:p>
          <a:pPr rtl="0"/>
          <a:r>
            <a:rPr lang="en-GB" sz="2200" dirty="0" smtClean="0">
              <a:latin typeface="Calibri"/>
              <a:cs typeface="Calibri"/>
            </a:rPr>
            <a:t>How important is </a:t>
          </a:r>
          <a:r>
            <a:rPr lang="en-GB" sz="2200" b="1" dirty="0" smtClean="0">
              <a:latin typeface="Calibri"/>
              <a:cs typeface="Calibri"/>
            </a:rPr>
            <a:t>private sector/civil society commitment </a:t>
          </a:r>
          <a:r>
            <a:rPr lang="en-GB" sz="2200" dirty="0" smtClean="0">
              <a:latin typeface="Calibri"/>
              <a:cs typeface="Calibri"/>
            </a:rPr>
            <a:t>and acceptance for a given option? Without commitment, implementation will be difficult.</a:t>
          </a:r>
          <a:endParaRPr lang="en-US" sz="2200" dirty="0">
            <a:latin typeface="Calibri"/>
            <a:cs typeface="Calibri"/>
          </a:endParaRPr>
        </a:p>
      </dgm:t>
    </dgm:pt>
    <dgm:pt modelId="{7A165148-DA78-1C40-A8E4-131BE24A8674}" type="parTrans" cxnId="{4BE10A8B-D2BD-D041-A9C9-303DEAAEB760}">
      <dgm:prSet/>
      <dgm:spPr/>
      <dgm:t>
        <a:bodyPr/>
        <a:lstStyle/>
        <a:p>
          <a:endParaRPr lang="en-US" sz="2400">
            <a:latin typeface="Calibri"/>
            <a:cs typeface="Calibri"/>
          </a:endParaRPr>
        </a:p>
      </dgm:t>
    </dgm:pt>
    <dgm:pt modelId="{DDFB72A8-9514-3F45-A744-3B0BCD331903}" type="sibTrans" cxnId="{4BE10A8B-D2BD-D041-A9C9-303DEAAEB760}">
      <dgm:prSet/>
      <dgm:spPr/>
      <dgm:t>
        <a:bodyPr/>
        <a:lstStyle/>
        <a:p>
          <a:endParaRPr lang="en-US" sz="2400">
            <a:latin typeface="Calibri"/>
            <a:cs typeface="Calibri"/>
          </a:endParaRPr>
        </a:p>
      </dgm:t>
    </dgm:pt>
    <dgm:pt modelId="{3E5D7A14-3161-4A4B-9B1D-7471657F493A}" type="pres">
      <dgm:prSet presAssocID="{E52F301C-B90D-A949-AD1B-3993104C1A5E}" presName="vert0" presStyleCnt="0">
        <dgm:presLayoutVars>
          <dgm:dir/>
          <dgm:animOne val="branch"/>
          <dgm:animLvl val="lvl"/>
        </dgm:presLayoutVars>
      </dgm:prSet>
      <dgm:spPr/>
      <dgm:t>
        <a:bodyPr/>
        <a:lstStyle/>
        <a:p>
          <a:endParaRPr lang="en-US"/>
        </a:p>
      </dgm:t>
    </dgm:pt>
    <dgm:pt modelId="{E69FFFA4-B142-394D-8805-40C9E0F43A7F}" type="pres">
      <dgm:prSet presAssocID="{2FED728A-04BF-0C49-AB52-BB65A7A1851B}" presName="thickLine" presStyleLbl="alignNode1" presStyleIdx="0" presStyleCnt="3"/>
      <dgm:spPr/>
    </dgm:pt>
    <dgm:pt modelId="{4B5152A4-28DC-FA4B-9EB5-140633896964}" type="pres">
      <dgm:prSet presAssocID="{2FED728A-04BF-0C49-AB52-BB65A7A1851B}" presName="horz1" presStyleCnt="0"/>
      <dgm:spPr/>
    </dgm:pt>
    <dgm:pt modelId="{FAFAFCA6-432B-3742-BECD-0E41190B285D}" type="pres">
      <dgm:prSet presAssocID="{2FED728A-04BF-0C49-AB52-BB65A7A1851B}" presName="tx1" presStyleLbl="revTx" presStyleIdx="0" presStyleCnt="3" custLinFactNeighborX="-156" custLinFactNeighborY="-19609"/>
      <dgm:spPr/>
      <dgm:t>
        <a:bodyPr/>
        <a:lstStyle/>
        <a:p>
          <a:endParaRPr lang="en-US"/>
        </a:p>
      </dgm:t>
    </dgm:pt>
    <dgm:pt modelId="{5FC2C81A-9FBC-0C48-A145-063BF09E44EA}" type="pres">
      <dgm:prSet presAssocID="{2FED728A-04BF-0C49-AB52-BB65A7A1851B}" presName="vert1" presStyleCnt="0"/>
      <dgm:spPr/>
    </dgm:pt>
    <dgm:pt modelId="{4D05FABF-4685-4043-A9C5-16B58C895320}" type="pres">
      <dgm:prSet presAssocID="{1D43A754-6235-1E4E-B394-543208CCB3BE}" presName="thickLine" presStyleLbl="alignNode1" presStyleIdx="1" presStyleCnt="3" custLinFactNeighborY="-19616"/>
      <dgm:spPr/>
    </dgm:pt>
    <dgm:pt modelId="{4C38707A-D16B-FE4C-8C2B-3D308046E954}" type="pres">
      <dgm:prSet presAssocID="{1D43A754-6235-1E4E-B394-543208CCB3BE}" presName="horz1" presStyleCnt="0"/>
      <dgm:spPr/>
    </dgm:pt>
    <dgm:pt modelId="{B01EEACF-1506-9648-A927-C50E02E6D69D}" type="pres">
      <dgm:prSet presAssocID="{1D43A754-6235-1E4E-B394-543208CCB3BE}" presName="tx1" presStyleLbl="revTx" presStyleIdx="1" presStyleCnt="3" custLinFactNeighborY="-22068"/>
      <dgm:spPr/>
      <dgm:t>
        <a:bodyPr/>
        <a:lstStyle/>
        <a:p>
          <a:endParaRPr lang="en-US"/>
        </a:p>
      </dgm:t>
    </dgm:pt>
    <dgm:pt modelId="{BDBB51FE-740F-0841-ADBF-39E3D24690B1}" type="pres">
      <dgm:prSet presAssocID="{1D43A754-6235-1E4E-B394-543208CCB3BE}" presName="vert1" presStyleCnt="0"/>
      <dgm:spPr/>
    </dgm:pt>
    <dgm:pt modelId="{9437F8AF-507E-E94B-9217-2EBDE3525F1D}" type="pres">
      <dgm:prSet presAssocID="{8AA5B483-F80C-E64A-B4DA-309CDF872AF6}" presName="thickLine" presStyleLbl="alignNode1" presStyleIdx="2" presStyleCnt="3" custLinFactNeighborY="-9808"/>
      <dgm:spPr/>
    </dgm:pt>
    <dgm:pt modelId="{CB704779-26A6-5043-8EBA-7BE29B8BAF5B}" type="pres">
      <dgm:prSet presAssocID="{8AA5B483-F80C-E64A-B4DA-309CDF872AF6}" presName="horz1" presStyleCnt="0"/>
      <dgm:spPr/>
    </dgm:pt>
    <dgm:pt modelId="{E2E2453B-BF1A-A348-B460-3601F7C82B83}" type="pres">
      <dgm:prSet presAssocID="{8AA5B483-F80C-E64A-B4DA-309CDF872AF6}" presName="tx1" presStyleLbl="revTx" presStyleIdx="2" presStyleCnt="3" custLinFactNeighborY="-7356"/>
      <dgm:spPr/>
      <dgm:t>
        <a:bodyPr/>
        <a:lstStyle/>
        <a:p>
          <a:endParaRPr lang="en-US"/>
        </a:p>
      </dgm:t>
    </dgm:pt>
    <dgm:pt modelId="{E30DD37F-B885-3D40-878F-34239EC07B83}" type="pres">
      <dgm:prSet presAssocID="{8AA5B483-F80C-E64A-B4DA-309CDF872AF6}" presName="vert1" presStyleCnt="0"/>
      <dgm:spPr/>
    </dgm:pt>
  </dgm:ptLst>
  <dgm:cxnLst>
    <dgm:cxn modelId="{33C8C0D6-20A3-F847-9060-6CDA17831A07}" srcId="{E52F301C-B90D-A949-AD1B-3993104C1A5E}" destId="{1D43A754-6235-1E4E-B394-543208CCB3BE}" srcOrd="1" destOrd="0" parTransId="{7470DD3D-AE7B-134F-AFB9-A2AC7A175F27}" sibTransId="{B7119717-D650-6E42-8A4C-C82BBF259DFE}"/>
    <dgm:cxn modelId="{6FF36AB3-0D56-4346-AEE7-85A5B40CCD8E}" srcId="{E52F301C-B90D-A949-AD1B-3993104C1A5E}" destId="{2FED728A-04BF-0C49-AB52-BB65A7A1851B}" srcOrd="0" destOrd="0" parTransId="{79FE0816-D61A-274D-8914-5282AE85163D}" sibTransId="{B4B5554F-BB50-824E-AAE8-40E02B68A48A}"/>
    <dgm:cxn modelId="{304B9358-C90C-DB42-987F-06814DF5F82F}" type="presOf" srcId="{2FED728A-04BF-0C49-AB52-BB65A7A1851B}" destId="{FAFAFCA6-432B-3742-BECD-0E41190B285D}" srcOrd="0" destOrd="0" presId="urn:microsoft.com/office/officeart/2008/layout/LinedList"/>
    <dgm:cxn modelId="{3DE2DEAE-C1F4-EF4B-90CE-F5AD6072E5F1}" type="presOf" srcId="{1D43A754-6235-1E4E-B394-543208CCB3BE}" destId="{B01EEACF-1506-9648-A927-C50E02E6D69D}" srcOrd="0" destOrd="0" presId="urn:microsoft.com/office/officeart/2008/layout/LinedList"/>
    <dgm:cxn modelId="{99EEE56B-313A-C641-A5B1-A17198FF465E}" type="presOf" srcId="{E52F301C-B90D-A949-AD1B-3993104C1A5E}" destId="{3E5D7A14-3161-4A4B-9B1D-7471657F493A}" srcOrd="0" destOrd="0" presId="urn:microsoft.com/office/officeart/2008/layout/LinedList"/>
    <dgm:cxn modelId="{4BE10A8B-D2BD-D041-A9C9-303DEAAEB760}" srcId="{E52F301C-B90D-A949-AD1B-3993104C1A5E}" destId="{8AA5B483-F80C-E64A-B4DA-309CDF872AF6}" srcOrd="2" destOrd="0" parTransId="{7A165148-DA78-1C40-A8E4-131BE24A8674}" sibTransId="{DDFB72A8-9514-3F45-A744-3B0BCD331903}"/>
    <dgm:cxn modelId="{A5BB81B6-E8AA-4043-91E5-1B0343D8936A}" type="presOf" srcId="{8AA5B483-F80C-E64A-B4DA-309CDF872AF6}" destId="{E2E2453B-BF1A-A348-B460-3601F7C82B83}" srcOrd="0" destOrd="0" presId="urn:microsoft.com/office/officeart/2008/layout/LinedList"/>
    <dgm:cxn modelId="{FAC537FF-C887-444A-86EE-4CB5C1195151}" type="presParOf" srcId="{3E5D7A14-3161-4A4B-9B1D-7471657F493A}" destId="{E69FFFA4-B142-394D-8805-40C9E0F43A7F}" srcOrd="0" destOrd="0" presId="urn:microsoft.com/office/officeart/2008/layout/LinedList"/>
    <dgm:cxn modelId="{E482DE43-45A6-6349-9A90-ACB5A85712FB}" type="presParOf" srcId="{3E5D7A14-3161-4A4B-9B1D-7471657F493A}" destId="{4B5152A4-28DC-FA4B-9EB5-140633896964}" srcOrd="1" destOrd="0" presId="urn:microsoft.com/office/officeart/2008/layout/LinedList"/>
    <dgm:cxn modelId="{94C9CB29-6545-F14E-B82E-8E05A1828C01}" type="presParOf" srcId="{4B5152A4-28DC-FA4B-9EB5-140633896964}" destId="{FAFAFCA6-432B-3742-BECD-0E41190B285D}" srcOrd="0" destOrd="0" presId="urn:microsoft.com/office/officeart/2008/layout/LinedList"/>
    <dgm:cxn modelId="{C8E8F200-6167-F34B-BF75-BF1271F54793}" type="presParOf" srcId="{4B5152A4-28DC-FA4B-9EB5-140633896964}" destId="{5FC2C81A-9FBC-0C48-A145-063BF09E44EA}" srcOrd="1" destOrd="0" presId="urn:microsoft.com/office/officeart/2008/layout/LinedList"/>
    <dgm:cxn modelId="{DAE1D1EE-7D5A-BA45-ACFC-C4FFC0C53DA8}" type="presParOf" srcId="{3E5D7A14-3161-4A4B-9B1D-7471657F493A}" destId="{4D05FABF-4685-4043-A9C5-16B58C895320}" srcOrd="2" destOrd="0" presId="urn:microsoft.com/office/officeart/2008/layout/LinedList"/>
    <dgm:cxn modelId="{67AC56B9-D6B9-9B40-BE56-36261BC5502C}" type="presParOf" srcId="{3E5D7A14-3161-4A4B-9B1D-7471657F493A}" destId="{4C38707A-D16B-FE4C-8C2B-3D308046E954}" srcOrd="3" destOrd="0" presId="urn:microsoft.com/office/officeart/2008/layout/LinedList"/>
    <dgm:cxn modelId="{0B7B0ECD-B53A-B345-9AE2-661E9B0E1AE6}" type="presParOf" srcId="{4C38707A-D16B-FE4C-8C2B-3D308046E954}" destId="{B01EEACF-1506-9648-A927-C50E02E6D69D}" srcOrd="0" destOrd="0" presId="urn:microsoft.com/office/officeart/2008/layout/LinedList"/>
    <dgm:cxn modelId="{2D6A16D2-17FD-634E-A271-3FCB6158876E}" type="presParOf" srcId="{4C38707A-D16B-FE4C-8C2B-3D308046E954}" destId="{BDBB51FE-740F-0841-ADBF-39E3D24690B1}" srcOrd="1" destOrd="0" presId="urn:microsoft.com/office/officeart/2008/layout/LinedList"/>
    <dgm:cxn modelId="{EB3B6232-2802-E743-BD77-644FFC28CF89}" type="presParOf" srcId="{3E5D7A14-3161-4A4B-9B1D-7471657F493A}" destId="{9437F8AF-507E-E94B-9217-2EBDE3525F1D}" srcOrd="4" destOrd="0" presId="urn:microsoft.com/office/officeart/2008/layout/LinedList"/>
    <dgm:cxn modelId="{B37D84A3-2402-8044-AB6D-F055AF53AD3D}" type="presParOf" srcId="{3E5D7A14-3161-4A4B-9B1D-7471657F493A}" destId="{CB704779-26A6-5043-8EBA-7BE29B8BAF5B}" srcOrd="5" destOrd="0" presId="urn:microsoft.com/office/officeart/2008/layout/LinedList"/>
    <dgm:cxn modelId="{46A1A246-F7F7-4741-8258-522B8A4B3DC2}" type="presParOf" srcId="{CB704779-26A6-5043-8EBA-7BE29B8BAF5B}" destId="{E2E2453B-BF1A-A348-B460-3601F7C82B83}" srcOrd="0" destOrd="0" presId="urn:microsoft.com/office/officeart/2008/layout/LinedList"/>
    <dgm:cxn modelId="{2919AFF1-29A8-EA4F-A378-7198D986B369}" type="presParOf" srcId="{CB704779-26A6-5043-8EBA-7BE29B8BAF5B}" destId="{E30DD37F-B885-3D40-878F-34239EC07B8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2F301C-B90D-A949-AD1B-3993104C1A5E}" type="doc">
      <dgm:prSet loTypeId="urn:microsoft.com/office/officeart/2008/layout/LinedList" loCatId="" qsTypeId="urn:microsoft.com/office/officeart/2005/8/quickstyle/simple4" qsCatId="simple" csTypeId="urn:microsoft.com/office/officeart/2005/8/colors/accent5_2" csCatId="accent5" phldr="1"/>
      <dgm:spPr/>
      <dgm:t>
        <a:bodyPr/>
        <a:lstStyle/>
        <a:p>
          <a:endParaRPr lang="en-US"/>
        </a:p>
      </dgm:t>
    </dgm:pt>
    <dgm:pt modelId="{2FED728A-04BF-0C49-AB52-BB65A7A1851B}">
      <dgm:prSet custT="1"/>
      <dgm:spPr/>
      <dgm:t>
        <a:bodyPr/>
        <a:lstStyle/>
        <a:p>
          <a:pPr rtl="0"/>
          <a:r>
            <a:rPr lang="en-US" sz="2200" b="0" dirty="0" smtClean="0">
              <a:latin typeface="Calibri"/>
              <a:cs typeface="Calibri"/>
            </a:rPr>
            <a:t>Do key stakeholder representatives have a </a:t>
          </a:r>
          <a:r>
            <a:rPr lang="en-US" sz="2200" b="1" dirty="0" smtClean="0">
              <a:latin typeface="Calibri"/>
              <a:cs typeface="Calibri"/>
            </a:rPr>
            <a:t>clear understanding</a:t>
          </a:r>
          <a:r>
            <a:rPr lang="en-US" sz="2200" b="0" dirty="0" smtClean="0">
              <a:latin typeface="Calibri"/>
              <a:cs typeface="Calibri"/>
            </a:rPr>
            <a:t> of the TDA/SAP process and in particular, of the given options developed during the strategic thinking phase? Do they know what they are letting themselves in for?</a:t>
          </a:r>
          <a:endParaRPr lang="en-US" sz="2200" b="0" dirty="0">
            <a:latin typeface="Calibri"/>
            <a:cs typeface="Calibri"/>
          </a:endParaRPr>
        </a:p>
      </dgm:t>
    </dgm:pt>
    <dgm:pt modelId="{79FE0816-D61A-274D-8914-5282AE85163D}" type="parTrans" cxnId="{6FF36AB3-0D56-4346-AEE7-85A5B40CCD8E}">
      <dgm:prSet/>
      <dgm:spPr/>
      <dgm:t>
        <a:bodyPr/>
        <a:lstStyle/>
        <a:p>
          <a:endParaRPr lang="en-US" sz="2400">
            <a:latin typeface="Calibri"/>
            <a:cs typeface="Calibri"/>
          </a:endParaRPr>
        </a:p>
      </dgm:t>
    </dgm:pt>
    <dgm:pt modelId="{B4B5554F-BB50-824E-AAE8-40E02B68A48A}" type="sibTrans" cxnId="{6FF36AB3-0D56-4346-AEE7-85A5B40CCD8E}">
      <dgm:prSet/>
      <dgm:spPr/>
      <dgm:t>
        <a:bodyPr/>
        <a:lstStyle/>
        <a:p>
          <a:endParaRPr lang="en-US" sz="2400">
            <a:latin typeface="Calibri"/>
            <a:cs typeface="Calibri"/>
          </a:endParaRPr>
        </a:p>
      </dgm:t>
    </dgm:pt>
    <dgm:pt modelId="{8AA5B483-F80C-E64A-B4DA-309CDF872AF6}">
      <dgm:prSet custT="1"/>
      <dgm:spPr/>
      <dgm:t>
        <a:bodyPr/>
        <a:lstStyle/>
        <a:p>
          <a:pPr rtl="0"/>
          <a:r>
            <a:rPr lang="en-GB" sz="2200" b="0" dirty="0" smtClean="0">
              <a:latin typeface="Calibri"/>
              <a:cs typeface="Calibri"/>
            </a:rPr>
            <a:t>Do stakeholder groups understand the </a:t>
          </a:r>
          <a:r>
            <a:rPr lang="en-GB" sz="2200" b="1" dirty="0" smtClean="0">
              <a:latin typeface="Calibri"/>
              <a:cs typeface="Calibri"/>
            </a:rPr>
            <a:t>potential benefits and/or costs </a:t>
          </a:r>
          <a:r>
            <a:rPr lang="en-GB" sz="2200" b="0" dirty="0" smtClean="0">
              <a:latin typeface="Calibri"/>
              <a:cs typeface="Calibri"/>
            </a:rPr>
            <a:t>of a specific option? Some stakeholders will benefit, others will lose out. Again, without full understanding and agreement from the stakeholders, it will make SAP implementation more difficult.</a:t>
          </a:r>
          <a:endParaRPr lang="en-US" sz="2200" b="0" dirty="0">
            <a:latin typeface="Calibri"/>
            <a:cs typeface="Calibri"/>
          </a:endParaRPr>
        </a:p>
      </dgm:t>
    </dgm:pt>
    <dgm:pt modelId="{7A165148-DA78-1C40-A8E4-131BE24A8674}" type="parTrans" cxnId="{4BE10A8B-D2BD-D041-A9C9-303DEAAEB760}">
      <dgm:prSet/>
      <dgm:spPr/>
      <dgm:t>
        <a:bodyPr/>
        <a:lstStyle/>
        <a:p>
          <a:endParaRPr lang="en-US" sz="2400">
            <a:latin typeface="Calibri"/>
            <a:cs typeface="Calibri"/>
          </a:endParaRPr>
        </a:p>
      </dgm:t>
    </dgm:pt>
    <dgm:pt modelId="{DDFB72A8-9514-3F45-A744-3B0BCD331903}" type="sibTrans" cxnId="{4BE10A8B-D2BD-D041-A9C9-303DEAAEB760}">
      <dgm:prSet/>
      <dgm:spPr/>
      <dgm:t>
        <a:bodyPr/>
        <a:lstStyle/>
        <a:p>
          <a:endParaRPr lang="en-US" sz="2400">
            <a:latin typeface="Calibri"/>
            <a:cs typeface="Calibri"/>
          </a:endParaRPr>
        </a:p>
      </dgm:t>
    </dgm:pt>
    <dgm:pt modelId="{4D2DF052-6BF4-2C4C-9C3D-265716DFAC8C}">
      <dgm:prSet custT="1"/>
      <dgm:spPr/>
      <dgm:t>
        <a:bodyPr/>
        <a:lstStyle/>
        <a:p>
          <a:pPr rtl="0"/>
          <a:r>
            <a:rPr lang="en-GB" sz="2200" b="1" dirty="0" smtClean="0">
              <a:latin typeface="Calibri"/>
              <a:cs typeface="Calibri"/>
            </a:rPr>
            <a:t>Are there misconceptions </a:t>
          </a:r>
          <a:r>
            <a:rPr lang="en-GB" sz="2200" b="0" dirty="0" smtClean="0">
              <a:latin typeface="Calibri"/>
              <a:cs typeface="Calibri"/>
            </a:rPr>
            <a:t>based on imprecise or fragmented information or previous negative experiences regarding a proposed option? </a:t>
          </a:r>
          <a:endParaRPr lang="en-US" sz="2200" b="0" dirty="0">
            <a:latin typeface="Calibri"/>
            <a:cs typeface="Calibri"/>
          </a:endParaRPr>
        </a:p>
      </dgm:t>
    </dgm:pt>
    <dgm:pt modelId="{34B546A2-816F-E04A-8AAF-1463E13D63A9}" type="parTrans" cxnId="{B90FC0A0-AD05-A643-B2DD-9F9119733245}">
      <dgm:prSet/>
      <dgm:spPr/>
      <dgm:t>
        <a:bodyPr/>
        <a:lstStyle/>
        <a:p>
          <a:endParaRPr lang="en-US"/>
        </a:p>
      </dgm:t>
    </dgm:pt>
    <dgm:pt modelId="{944A2007-46B1-334A-9148-8A55C71EFD40}" type="sibTrans" cxnId="{B90FC0A0-AD05-A643-B2DD-9F9119733245}">
      <dgm:prSet/>
      <dgm:spPr/>
      <dgm:t>
        <a:bodyPr/>
        <a:lstStyle/>
        <a:p>
          <a:endParaRPr lang="en-US"/>
        </a:p>
      </dgm:t>
    </dgm:pt>
    <dgm:pt modelId="{3E5D7A14-3161-4A4B-9B1D-7471657F493A}" type="pres">
      <dgm:prSet presAssocID="{E52F301C-B90D-A949-AD1B-3993104C1A5E}" presName="vert0" presStyleCnt="0">
        <dgm:presLayoutVars>
          <dgm:dir/>
          <dgm:animOne val="branch"/>
          <dgm:animLvl val="lvl"/>
        </dgm:presLayoutVars>
      </dgm:prSet>
      <dgm:spPr/>
      <dgm:t>
        <a:bodyPr/>
        <a:lstStyle/>
        <a:p>
          <a:endParaRPr lang="en-US"/>
        </a:p>
      </dgm:t>
    </dgm:pt>
    <dgm:pt modelId="{E69FFFA4-B142-394D-8805-40C9E0F43A7F}" type="pres">
      <dgm:prSet presAssocID="{2FED728A-04BF-0C49-AB52-BB65A7A1851B}" presName="thickLine" presStyleLbl="alignNode1" presStyleIdx="0" presStyleCnt="3"/>
      <dgm:spPr/>
    </dgm:pt>
    <dgm:pt modelId="{4B5152A4-28DC-FA4B-9EB5-140633896964}" type="pres">
      <dgm:prSet presAssocID="{2FED728A-04BF-0C49-AB52-BB65A7A1851B}" presName="horz1" presStyleCnt="0"/>
      <dgm:spPr/>
    </dgm:pt>
    <dgm:pt modelId="{FAFAFCA6-432B-3742-BECD-0E41190B285D}" type="pres">
      <dgm:prSet presAssocID="{2FED728A-04BF-0C49-AB52-BB65A7A1851B}" presName="tx1" presStyleLbl="revTx" presStyleIdx="0" presStyleCnt="3" custLinFactNeighborX="-156" custLinFactNeighborY="-19609"/>
      <dgm:spPr/>
      <dgm:t>
        <a:bodyPr/>
        <a:lstStyle/>
        <a:p>
          <a:endParaRPr lang="en-US"/>
        </a:p>
      </dgm:t>
    </dgm:pt>
    <dgm:pt modelId="{5FC2C81A-9FBC-0C48-A145-063BF09E44EA}" type="pres">
      <dgm:prSet presAssocID="{2FED728A-04BF-0C49-AB52-BB65A7A1851B}" presName="vert1" presStyleCnt="0"/>
      <dgm:spPr/>
    </dgm:pt>
    <dgm:pt modelId="{9437F8AF-507E-E94B-9217-2EBDE3525F1D}" type="pres">
      <dgm:prSet presAssocID="{8AA5B483-F80C-E64A-B4DA-309CDF872AF6}" presName="thickLine" presStyleLbl="alignNode1" presStyleIdx="1" presStyleCnt="3" custLinFactNeighborY="-1528"/>
      <dgm:spPr/>
    </dgm:pt>
    <dgm:pt modelId="{CB704779-26A6-5043-8EBA-7BE29B8BAF5B}" type="pres">
      <dgm:prSet presAssocID="{8AA5B483-F80C-E64A-B4DA-309CDF872AF6}" presName="horz1" presStyleCnt="0"/>
      <dgm:spPr/>
    </dgm:pt>
    <dgm:pt modelId="{E2E2453B-BF1A-A348-B460-3601F7C82B83}" type="pres">
      <dgm:prSet presAssocID="{8AA5B483-F80C-E64A-B4DA-309CDF872AF6}" presName="tx1" presStyleLbl="revTx" presStyleIdx="1" presStyleCnt="3" custLinFactNeighborY="-3676"/>
      <dgm:spPr/>
      <dgm:t>
        <a:bodyPr/>
        <a:lstStyle/>
        <a:p>
          <a:endParaRPr lang="en-US"/>
        </a:p>
      </dgm:t>
    </dgm:pt>
    <dgm:pt modelId="{E30DD37F-B885-3D40-878F-34239EC07B83}" type="pres">
      <dgm:prSet presAssocID="{8AA5B483-F80C-E64A-B4DA-309CDF872AF6}" presName="vert1" presStyleCnt="0"/>
      <dgm:spPr/>
    </dgm:pt>
    <dgm:pt modelId="{B28609FC-0537-134F-8891-121162E70EB8}" type="pres">
      <dgm:prSet presAssocID="{4D2DF052-6BF4-2C4C-9C3D-265716DFAC8C}" presName="thickLine" presStyleLbl="alignNode1" presStyleIdx="2" presStyleCnt="3"/>
      <dgm:spPr/>
    </dgm:pt>
    <dgm:pt modelId="{9262B89E-DAF3-D041-AB26-BE230DC24884}" type="pres">
      <dgm:prSet presAssocID="{4D2DF052-6BF4-2C4C-9C3D-265716DFAC8C}" presName="horz1" presStyleCnt="0"/>
      <dgm:spPr/>
    </dgm:pt>
    <dgm:pt modelId="{ED8925DF-F5D6-1146-B10A-FF5D189B5949}" type="pres">
      <dgm:prSet presAssocID="{4D2DF052-6BF4-2C4C-9C3D-265716DFAC8C}" presName="tx1" presStyleLbl="revTx" presStyleIdx="2" presStyleCnt="3"/>
      <dgm:spPr/>
      <dgm:t>
        <a:bodyPr/>
        <a:lstStyle/>
        <a:p>
          <a:endParaRPr lang="en-US"/>
        </a:p>
      </dgm:t>
    </dgm:pt>
    <dgm:pt modelId="{FE68177E-54F0-4A4C-A058-E11E694F4BE0}" type="pres">
      <dgm:prSet presAssocID="{4D2DF052-6BF4-2C4C-9C3D-265716DFAC8C}" presName="vert1" presStyleCnt="0"/>
      <dgm:spPr/>
    </dgm:pt>
  </dgm:ptLst>
  <dgm:cxnLst>
    <dgm:cxn modelId="{559E5A14-5374-394E-ACFA-FE10533C9C8A}" type="presOf" srcId="{2FED728A-04BF-0C49-AB52-BB65A7A1851B}" destId="{FAFAFCA6-432B-3742-BECD-0E41190B285D}" srcOrd="0" destOrd="0" presId="urn:microsoft.com/office/officeart/2008/layout/LinedList"/>
    <dgm:cxn modelId="{93F3AE86-84BB-D64D-9D56-B024637EED3E}" type="presOf" srcId="{E52F301C-B90D-A949-AD1B-3993104C1A5E}" destId="{3E5D7A14-3161-4A4B-9B1D-7471657F493A}" srcOrd="0" destOrd="0" presId="urn:microsoft.com/office/officeart/2008/layout/LinedList"/>
    <dgm:cxn modelId="{4BE10A8B-D2BD-D041-A9C9-303DEAAEB760}" srcId="{E52F301C-B90D-A949-AD1B-3993104C1A5E}" destId="{8AA5B483-F80C-E64A-B4DA-309CDF872AF6}" srcOrd="1" destOrd="0" parTransId="{7A165148-DA78-1C40-A8E4-131BE24A8674}" sibTransId="{DDFB72A8-9514-3F45-A744-3B0BCD331903}"/>
    <dgm:cxn modelId="{16BB65FF-F3FB-9946-9524-B96D95C8F483}" type="presOf" srcId="{4D2DF052-6BF4-2C4C-9C3D-265716DFAC8C}" destId="{ED8925DF-F5D6-1146-B10A-FF5D189B5949}" srcOrd="0" destOrd="0" presId="urn:microsoft.com/office/officeart/2008/layout/LinedList"/>
    <dgm:cxn modelId="{75A409B9-D3E2-2D40-8E96-6F318B598DA6}" type="presOf" srcId="{8AA5B483-F80C-E64A-B4DA-309CDF872AF6}" destId="{E2E2453B-BF1A-A348-B460-3601F7C82B83}" srcOrd="0" destOrd="0" presId="urn:microsoft.com/office/officeart/2008/layout/LinedList"/>
    <dgm:cxn modelId="{B90FC0A0-AD05-A643-B2DD-9F9119733245}" srcId="{E52F301C-B90D-A949-AD1B-3993104C1A5E}" destId="{4D2DF052-6BF4-2C4C-9C3D-265716DFAC8C}" srcOrd="2" destOrd="0" parTransId="{34B546A2-816F-E04A-8AAF-1463E13D63A9}" sibTransId="{944A2007-46B1-334A-9148-8A55C71EFD40}"/>
    <dgm:cxn modelId="{6FF36AB3-0D56-4346-AEE7-85A5B40CCD8E}" srcId="{E52F301C-B90D-A949-AD1B-3993104C1A5E}" destId="{2FED728A-04BF-0C49-AB52-BB65A7A1851B}" srcOrd="0" destOrd="0" parTransId="{79FE0816-D61A-274D-8914-5282AE85163D}" sibTransId="{B4B5554F-BB50-824E-AAE8-40E02B68A48A}"/>
    <dgm:cxn modelId="{2E29CD7F-D925-304E-A0E0-D54F9827224D}" type="presParOf" srcId="{3E5D7A14-3161-4A4B-9B1D-7471657F493A}" destId="{E69FFFA4-B142-394D-8805-40C9E0F43A7F}" srcOrd="0" destOrd="0" presId="urn:microsoft.com/office/officeart/2008/layout/LinedList"/>
    <dgm:cxn modelId="{9330CD8F-E349-E04D-A1BC-EB613DD7FA99}" type="presParOf" srcId="{3E5D7A14-3161-4A4B-9B1D-7471657F493A}" destId="{4B5152A4-28DC-FA4B-9EB5-140633896964}" srcOrd="1" destOrd="0" presId="urn:microsoft.com/office/officeart/2008/layout/LinedList"/>
    <dgm:cxn modelId="{DCC9B02D-F146-9B45-89EB-A96EF6A55F29}" type="presParOf" srcId="{4B5152A4-28DC-FA4B-9EB5-140633896964}" destId="{FAFAFCA6-432B-3742-BECD-0E41190B285D}" srcOrd="0" destOrd="0" presId="urn:microsoft.com/office/officeart/2008/layout/LinedList"/>
    <dgm:cxn modelId="{0E1A16F2-74EA-914F-8304-FA8183577305}" type="presParOf" srcId="{4B5152A4-28DC-FA4B-9EB5-140633896964}" destId="{5FC2C81A-9FBC-0C48-A145-063BF09E44EA}" srcOrd="1" destOrd="0" presId="urn:microsoft.com/office/officeart/2008/layout/LinedList"/>
    <dgm:cxn modelId="{170D3E03-A7E5-8E49-A9E9-5169AF25D7D9}" type="presParOf" srcId="{3E5D7A14-3161-4A4B-9B1D-7471657F493A}" destId="{9437F8AF-507E-E94B-9217-2EBDE3525F1D}" srcOrd="2" destOrd="0" presId="urn:microsoft.com/office/officeart/2008/layout/LinedList"/>
    <dgm:cxn modelId="{9CB5538E-9AAF-7848-A445-3A128272C894}" type="presParOf" srcId="{3E5D7A14-3161-4A4B-9B1D-7471657F493A}" destId="{CB704779-26A6-5043-8EBA-7BE29B8BAF5B}" srcOrd="3" destOrd="0" presId="urn:microsoft.com/office/officeart/2008/layout/LinedList"/>
    <dgm:cxn modelId="{35666B17-1F9E-404F-90DF-53056E292741}" type="presParOf" srcId="{CB704779-26A6-5043-8EBA-7BE29B8BAF5B}" destId="{E2E2453B-BF1A-A348-B460-3601F7C82B83}" srcOrd="0" destOrd="0" presId="urn:microsoft.com/office/officeart/2008/layout/LinedList"/>
    <dgm:cxn modelId="{8AF22C8A-DD38-8446-BF8E-2B9CC116656B}" type="presParOf" srcId="{CB704779-26A6-5043-8EBA-7BE29B8BAF5B}" destId="{E30DD37F-B885-3D40-878F-34239EC07B83}" srcOrd="1" destOrd="0" presId="urn:microsoft.com/office/officeart/2008/layout/LinedList"/>
    <dgm:cxn modelId="{3E9DEEAE-F6D1-9846-97BA-AB687F84E5D2}" type="presParOf" srcId="{3E5D7A14-3161-4A4B-9B1D-7471657F493A}" destId="{B28609FC-0537-134F-8891-121162E70EB8}" srcOrd="4" destOrd="0" presId="urn:microsoft.com/office/officeart/2008/layout/LinedList"/>
    <dgm:cxn modelId="{FFB85296-7DAE-BB4E-BDFA-35A144D604FF}" type="presParOf" srcId="{3E5D7A14-3161-4A4B-9B1D-7471657F493A}" destId="{9262B89E-DAF3-D041-AB26-BE230DC24884}" srcOrd="5" destOrd="0" presId="urn:microsoft.com/office/officeart/2008/layout/LinedList"/>
    <dgm:cxn modelId="{593A33A5-EB0E-BD47-940A-1C5B22767420}" type="presParOf" srcId="{9262B89E-DAF3-D041-AB26-BE230DC24884}" destId="{ED8925DF-F5D6-1146-B10A-FF5D189B5949}" srcOrd="0" destOrd="0" presId="urn:microsoft.com/office/officeart/2008/layout/LinedList"/>
    <dgm:cxn modelId="{E21C673A-56C1-2642-AF4D-A5978796398F}" type="presParOf" srcId="{9262B89E-DAF3-D041-AB26-BE230DC24884}" destId="{FE68177E-54F0-4A4C-A058-E11E694F4BE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2F301C-B90D-A949-AD1B-3993104C1A5E}" type="doc">
      <dgm:prSet loTypeId="urn:microsoft.com/office/officeart/2008/layout/LinedList" loCatId="" qsTypeId="urn:microsoft.com/office/officeart/2005/8/quickstyle/simple4" qsCatId="simple" csTypeId="urn:microsoft.com/office/officeart/2005/8/colors/accent5_2" csCatId="accent5" phldr="1"/>
      <dgm:spPr/>
      <dgm:t>
        <a:bodyPr/>
        <a:lstStyle/>
        <a:p>
          <a:endParaRPr lang="en-US"/>
        </a:p>
      </dgm:t>
    </dgm:pt>
    <dgm:pt modelId="{2FED728A-04BF-0C49-AB52-BB65A7A1851B}">
      <dgm:prSet custT="1"/>
      <dgm:spPr/>
      <dgm:t>
        <a:bodyPr/>
        <a:lstStyle/>
        <a:p>
          <a:pPr rtl="0"/>
          <a:r>
            <a:rPr lang="en-US" sz="2200" b="1" dirty="0" smtClean="0">
              <a:latin typeface="Calibri"/>
              <a:cs typeface="Calibri"/>
            </a:rPr>
            <a:t>Have all relevant stakeholders been identified? </a:t>
          </a:r>
          <a:r>
            <a:rPr lang="en-US" sz="2200" b="0" dirty="0" smtClean="0">
              <a:latin typeface="Calibri"/>
              <a:cs typeface="Calibri"/>
            </a:rPr>
            <a:t>Perhaps a given option affects a specific interest group or isolated community that was not identified in during the project development phase. These would need to be contacted, and given means for providing inputs. </a:t>
          </a:r>
          <a:endParaRPr lang="en-US" sz="2200" b="0" dirty="0">
            <a:latin typeface="Calibri"/>
            <a:cs typeface="Calibri"/>
          </a:endParaRPr>
        </a:p>
      </dgm:t>
    </dgm:pt>
    <dgm:pt modelId="{79FE0816-D61A-274D-8914-5282AE85163D}" type="parTrans" cxnId="{6FF36AB3-0D56-4346-AEE7-85A5B40CCD8E}">
      <dgm:prSet/>
      <dgm:spPr/>
      <dgm:t>
        <a:bodyPr/>
        <a:lstStyle/>
        <a:p>
          <a:endParaRPr lang="en-US" sz="2400">
            <a:latin typeface="Calibri"/>
            <a:cs typeface="Calibri"/>
          </a:endParaRPr>
        </a:p>
      </dgm:t>
    </dgm:pt>
    <dgm:pt modelId="{B4B5554F-BB50-824E-AAE8-40E02B68A48A}" type="sibTrans" cxnId="{6FF36AB3-0D56-4346-AEE7-85A5B40CCD8E}">
      <dgm:prSet/>
      <dgm:spPr/>
      <dgm:t>
        <a:bodyPr/>
        <a:lstStyle/>
        <a:p>
          <a:endParaRPr lang="en-US" sz="2400">
            <a:latin typeface="Calibri"/>
            <a:cs typeface="Calibri"/>
          </a:endParaRPr>
        </a:p>
      </dgm:t>
    </dgm:pt>
    <dgm:pt modelId="{8AA5B483-F80C-E64A-B4DA-309CDF872AF6}">
      <dgm:prSet custT="1"/>
      <dgm:spPr/>
      <dgm:t>
        <a:bodyPr/>
        <a:lstStyle/>
        <a:p>
          <a:pPr rtl="0"/>
          <a:r>
            <a:rPr lang="en-GB" sz="2200" b="1" dirty="0" smtClean="0">
              <a:latin typeface="Calibri"/>
              <a:cs typeface="Calibri"/>
            </a:rPr>
            <a:t>What sectors are involved? </a:t>
          </a:r>
          <a:r>
            <a:rPr lang="en-GB" sz="2200" b="0" dirty="0" smtClean="0">
              <a:latin typeface="Calibri"/>
              <a:cs typeface="Calibri"/>
            </a:rPr>
            <a:t>Are there conflicting interests? Are there mechanisms to address them adequately? Should an inter-sectoral response/approach be negotiated within the SAP? </a:t>
          </a:r>
          <a:endParaRPr lang="en-US" sz="2200" b="0" dirty="0">
            <a:latin typeface="Calibri"/>
            <a:cs typeface="Calibri"/>
          </a:endParaRPr>
        </a:p>
      </dgm:t>
    </dgm:pt>
    <dgm:pt modelId="{7A165148-DA78-1C40-A8E4-131BE24A8674}" type="parTrans" cxnId="{4BE10A8B-D2BD-D041-A9C9-303DEAAEB760}">
      <dgm:prSet/>
      <dgm:spPr/>
      <dgm:t>
        <a:bodyPr/>
        <a:lstStyle/>
        <a:p>
          <a:endParaRPr lang="en-US" sz="2400">
            <a:latin typeface="Calibri"/>
            <a:cs typeface="Calibri"/>
          </a:endParaRPr>
        </a:p>
      </dgm:t>
    </dgm:pt>
    <dgm:pt modelId="{DDFB72A8-9514-3F45-A744-3B0BCD331903}" type="sibTrans" cxnId="{4BE10A8B-D2BD-D041-A9C9-303DEAAEB760}">
      <dgm:prSet/>
      <dgm:spPr/>
      <dgm:t>
        <a:bodyPr/>
        <a:lstStyle/>
        <a:p>
          <a:endParaRPr lang="en-US" sz="2400">
            <a:latin typeface="Calibri"/>
            <a:cs typeface="Calibri"/>
          </a:endParaRPr>
        </a:p>
      </dgm:t>
    </dgm:pt>
    <dgm:pt modelId="{4D2DF052-6BF4-2C4C-9C3D-265716DFAC8C}">
      <dgm:prSet custT="1"/>
      <dgm:spPr/>
      <dgm:t>
        <a:bodyPr/>
        <a:lstStyle/>
        <a:p>
          <a:pPr rtl="0"/>
          <a:r>
            <a:rPr lang="en-GB" sz="2200" b="1" dirty="0" smtClean="0">
              <a:latin typeface="Calibri"/>
              <a:cs typeface="Calibri"/>
            </a:rPr>
            <a:t>Is there a good understanding of gender roles?</a:t>
          </a:r>
          <a:r>
            <a:rPr lang="en-GB" sz="2200" dirty="0" smtClean="0">
              <a:latin typeface="Calibri"/>
              <a:cs typeface="Calibri"/>
            </a:rPr>
            <a:t> Understanding gender roles during the analysis of options and alternatives will lead to improved buy-in and will help focus the SAP.</a:t>
          </a:r>
          <a:endParaRPr lang="en-US" sz="2200" b="0" dirty="0">
            <a:latin typeface="Calibri"/>
            <a:cs typeface="Calibri"/>
          </a:endParaRPr>
        </a:p>
      </dgm:t>
    </dgm:pt>
    <dgm:pt modelId="{34B546A2-816F-E04A-8AAF-1463E13D63A9}" type="parTrans" cxnId="{B90FC0A0-AD05-A643-B2DD-9F9119733245}">
      <dgm:prSet/>
      <dgm:spPr/>
      <dgm:t>
        <a:bodyPr/>
        <a:lstStyle/>
        <a:p>
          <a:endParaRPr lang="en-US"/>
        </a:p>
      </dgm:t>
    </dgm:pt>
    <dgm:pt modelId="{944A2007-46B1-334A-9148-8A55C71EFD40}" type="sibTrans" cxnId="{B90FC0A0-AD05-A643-B2DD-9F9119733245}">
      <dgm:prSet/>
      <dgm:spPr/>
      <dgm:t>
        <a:bodyPr/>
        <a:lstStyle/>
        <a:p>
          <a:endParaRPr lang="en-US"/>
        </a:p>
      </dgm:t>
    </dgm:pt>
    <dgm:pt modelId="{3E5D7A14-3161-4A4B-9B1D-7471657F493A}" type="pres">
      <dgm:prSet presAssocID="{E52F301C-B90D-A949-AD1B-3993104C1A5E}" presName="vert0" presStyleCnt="0">
        <dgm:presLayoutVars>
          <dgm:dir/>
          <dgm:animOne val="branch"/>
          <dgm:animLvl val="lvl"/>
        </dgm:presLayoutVars>
      </dgm:prSet>
      <dgm:spPr/>
      <dgm:t>
        <a:bodyPr/>
        <a:lstStyle/>
        <a:p>
          <a:endParaRPr lang="en-US"/>
        </a:p>
      </dgm:t>
    </dgm:pt>
    <dgm:pt modelId="{E69FFFA4-B142-394D-8805-40C9E0F43A7F}" type="pres">
      <dgm:prSet presAssocID="{2FED728A-04BF-0C49-AB52-BB65A7A1851B}" presName="thickLine" presStyleLbl="alignNode1" presStyleIdx="0" presStyleCnt="3"/>
      <dgm:spPr/>
    </dgm:pt>
    <dgm:pt modelId="{4B5152A4-28DC-FA4B-9EB5-140633896964}" type="pres">
      <dgm:prSet presAssocID="{2FED728A-04BF-0C49-AB52-BB65A7A1851B}" presName="horz1" presStyleCnt="0"/>
      <dgm:spPr/>
    </dgm:pt>
    <dgm:pt modelId="{FAFAFCA6-432B-3742-BECD-0E41190B285D}" type="pres">
      <dgm:prSet presAssocID="{2FED728A-04BF-0C49-AB52-BB65A7A1851B}" presName="tx1" presStyleLbl="revTx" presStyleIdx="0" presStyleCnt="3" custLinFactNeighborX="-156" custLinFactNeighborY="-19609"/>
      <dgm:spPr/>
      <dgm:t>
        <a:bodyPr/>
        <a:lstStyle/>
        <a:p>
          <a:endParaRPr lang="en-US"/>
        </a:p>
      </dgm:t>
    </dgm:pt>
    <dgm:pt modelId="{5FC2C81A-9FBC-0C48-A145-063BF09E44EA}" type="pres">
      <dgm:prSet presAssocID="{2FED728A-04BF-0C49-AB52-BB65A7A1851B}" presName="vert1" presStyleCnt="0"/>
      <dgm:spPr/>
    </dgm:pt>
    <dgm:pt modelId="{9437F8AF-507E-E94B-9217-2EBDE3525F1D}" type="pres">
      <dgm:prSet presAssocID="{8AA5B483-F80C-E64A-B4DA-309CDF872AF6}" presName="thickLine" presStyleLbl="alignNode1" presStyleIdx="1" presStyleCnt="3" custLinFactNeighborY="7672"/>
      <dgm:spPr/>
    </dgm:pt>
    <dgm:pt modelId="{CB704779-26A6-5043-8EBA-7BE29B8BAF5B}" type="pres">
      <dgm:prSet presAssocID="{8AA5B483-F80C-E64A-B4DA-309CDF872AF6}" presName="horz1" presStyleCnt="0"/>
      <dgm:spPr/>
    </dgm:pt>
    <dgm:pt modelId="{E2E2453B-BF1A-A348-B460-3601F7C82B83}" type="pres">
      <dgm:prSet presAssocID="{8AA5B483-F80C-E64A-B4DA-309CDF872AF6}" presName="tx1" presStyleLbl="revTx" presStyleIdx="1" presStyleCnt="3" custLinFactNeighborY="11964"/>
      <dgm:spPr/>
      <dgm:t>
        <a:bodyPr/>
        <a:lstStyle/>
        <a:p>
          <a:endParaRPr lang="en-US"/>
        </a:p>
      </dgm:t>
    </dgm:pt>
    <dgm:pt modelId="{E30DD37F-B885-3D40-878F-34239EC07B83}" type="pres">
      <dgm:prSet presAssocID="{8AA5B483-F80C-E64A-B4DA-309CDF872AF6}" presName="vert1" presStyleCnt="0"/>
      <dgm:spPr/>
    </dgm:pt>
    <dgm:pt modelId="{B28609FC-0537-134F-8891-121162E70EB8}" type="pres">
      <dgm:prSet presAssocID="{4D2DF052-6BF4-2C4C-9C3D-265716DFAC8C}" presName="thickLine" presStyleLbl="alignNode1" presStyleIdx="2" presStyleCnt="3"/>
      <dgm:spPr/>
    </dgm:pt>
    <dgm:pt modelId="{9262B89E-DAF3-D041-AB26-BE230DC24884}" type="pres">
      <dgm:prSet presAssocID="{4D2DF052-6BF4-2C4C-9C3D-265716DFAC8C}" presName="horz1" presStyleCnt="0"/>
      <dgm:spPr/>
    </dgm:pt>
    <dgm:pt modelId="{ED8925DF-F5D6-1146-B10A-FF5D189B5949}" type="pres">
      <dgm:prSet presAssocID="{4D2DF052-6BF4-2C4C-9C3D-265716DFAC8C}" presName="tx1" presStyleLbl="revTx" presStyleIdx="2" presStyleCnt="3"/>
      <dgm:spPr/>
      <dgm:t>
        <a:bodyPr/>
        <a:lstStyle/>
        <a:p>
          <a:endParaRPr lang="en-US"/>
        </a:p>
      </dgm:t>
    </dgm:pt>
    <dgm:pt modelId="{FE68177E-54F0-4A4C-A058-E11E694F4BE0}" type="pres">
      <dgm:prSet presAssocID="{4D2DF052-6BF4-2C4C-9C3D-265716DFAC8C}" presName="vert1" presStyleCnt="0"/>
      <dgm:spPr/>
    </dgm:pt>
  </dgm:ptLst>
  <dgm:cxnLst>
    <dgm:cxn modelId="{6FF36AB3-0D56-4346-AEE7-85A5B40CCD8E}" srcId="{E52F301C-B90D-A949-AD1B-3993104C1A5E}" destId="{2FED728A-04BF-0C49-AB52-BB65A7A1851B}" srcOrd="0" destOrd="0" parTransId="{79FE0816-D61A-274D-8914-5282AE85163D}" sibTransId="{B4B5554F-BB50-824E-AAE8-40E02B68A48A}"/>
    <dgm:cxn modelId="{778352DA-C5B7-5749-84BC-C78CFED3D6A4}" type="presOf" srcId="{4D2DF052-6BF4-2C4C-9C3D-265716DFAC8C}" destId="{ED8925DF-F5D6-1146-B10A-FF5D189B5949}" srcOrd="0" destOrd="0" presId="urn:microsoft.com/office/officeart/2008/layout/LinedList"/>
    <dgm:cxn modelId="{6BBE56F7-ED8F-5B42-AB5A-4E11491B622F}" type="presOf" srcId="{E52F301C-B90D-A949-AD1B-3993104C1A5E}" destId="{3E5D7A14-3161-4A4B-9B1D-7471657F493A}" srcOrd="0" destOrd="0" presId="urn:microsoft.com/office/officeart/2008/layout/LinedList"/>
    <dgm:cxn modelId="{4BE10A8B-D2BD-D041-A9C9-303DEAAEB760}" srcId="{E52F301C-B90D-A949-AD1B-3993104C1A5E}" destId="{8AA5B483-F80C-E64A-B4DA-309CDF872AF6}" srcOrd="1" destOrd="0" parTransId="{7A165148-DA78-1C40-A8E4-131BE24A8674}" sibTransId="{DDFB72A8-9514-3F45-A744-3B0BCD331903}"/>
    <dgm:cxn modelId="{F69FC2A1-9638-5245-9588-887485665831}" type="presOf" srcId="{2FED728A-04BF-0C49-AB52-BB65A7A1851B}" destId="{FAFAFCA6-432B-3742-BECD-0E41190B285D}" srcOrd="0" destOrd="0" presId="urn:microsoft.com/office/officeart/2008/layout/LinedList"/>
    <dgm:cxn modelId="{B90FC0A0-AD05-A643-B2DD-9F9119733245}" srcId="{E52F301C-B90D-A949-AD1B-3993104C1A5E}" destId="{4D2DF052-6BF4-2C4C-9C3D-265716DFAC8C}" srcOrd="2" destOrd="0" parTransId="{34B546A2-816F-E04A-8AAF-1463E13D63A9}" sibTransId="{944A2007-46B1-334A-9148-8A55C71EFD40}"/>
    <dgm:cxn modelId="{D60D5644-8B02-A744-8DE6-C4526BC98112}" type="presOf" srcId="{8AA5B483-F80C-E64A-B4DA-309CDF872AF6}" destId="{E2E2453B-BF1A-A348-B460-3601F7C82B83}" srcOrd="0" destOrd="0" presId="urn:microsoft.com/office/officeart/2008/layout/LinedList"/>
    <dgm:cxn modelId="{EC325707-EE6A-644D-B11C-1539DFD11F7E}" type="presParOf" srcId="{3E5D7A14-3161-4A4B-9B1D-7471657F493A}" destId="{E69FFFA4-B142-394D-8805-40C9E0F43A7F}" srcOrd="0" destOrd="0" presId="urn:microsoft.com/office/officeart/2008/layout/LinedList"/>
    <dgm:cxn modelId="{A99340F3-FE79-4A48-ABAB-E6327DD120B8}" type="presParOf" srcId="{3E5D7A14-3161-4A4B-9B1D-7471657F493A}" destId="{4B5152A4-28DC-FA4B-9EB5-140633896964}" srcOrd="1" destOrd="0" presId="urn:microsoft.com/office/officeart/2008/layout/LinedList"/>
    <dgm:cxn modelId="{ABCB7B50-E52D-A546-84C5-2802C2BB6774}" type="presParOf" srcId="{4B5152A4-28DC-FA4B-9EB5-140633896964}" destId="{FAFAFCA6-432B-3742-BECD-0E41190B285D}" srcOrd="0" destOrd="0" presId="urn:microsoft.com/office/officeart/2008/layout/LinedList"/>
    <dgm:cxn modelId="{AAA6BE35-2003-284B-B204-BA09C2934125}" type="presParOf" srcId="{4B5152A4-28DC-FA4B-9EB5-140633896964}" destId="{5FC2C81A-9FBC-0C48-A145-063BF09E44EA}" srcOrd="1" destOrd="0" presId="urn:microsoft.com/office/officeart/2008/layout/LinedList"/>
    <dgm:cxn modelId="{52C28C56-C70D-5747-8613-741E6667B851}" type="presParOf" srcId="{3E5D7A14-3161-4A4B-9B1D-7471657F493A}" destId="{9437F8AF-507E-E94B-9217-2EBDE3525F1D}" srcOrd="2" destOrd="0" presId="urn:microsoft.com/office/officeart/2008/layout/LinedList"/>
    <dgm:cxn modelId="{8048D079-FAD8-7E47-974A-E8CEB04503C0}" type="presParOf" srcId="{3E5D7A14-3161-4A4B-9B1D-7471657F493A}" destId="{CB704779-26A6-5043-8EBA-7BE29B8BAF5B}" srcOrd="3" destOrd="0" presId="urn:microsoft.com/office/officeart/2008/layout/LinedList"/>
    <dgm:cxn modelId="{38B4A580-18E7-6044-B224-C898949BB8FC}" type="presParOf" srcId="{CB704779-26A6-5043-8EBA-7BE29B8BAF5B}" destId="{E2E2453B-BF1A-A348-B460-3601F7C82B83}" srcOrd="0" destOrd="0" presId="urn:microsoft.com/office/officeart/2008/layout/LinedList"/>
    <dgm:cxn modelId="{47C74A24-70EF-5144-81B7-43D2B8947B63}" type="presParOf" srcId="{CB704779-26A6-5043-8EBA-7BE29B8BAF5B}" destId="{E30DD37F-B885-3D40-878F-34239EC07B83}" srcOrd="1" destOrd="0" presId="urn:microsoft.com/office/officeart/2008/layout/LinedList"/>
    <dgm:cxn modelId="{98B44227-AF52-2B41-BC43-E1072A0EE60D}" type="presParOf" srcId="{3E5D7A14-3161-4A4B-9B1D-7471657F493A}" destId="{B28609FC-0537-134F-8891-121162E70EB8}" srcOrd="4" destOrd="0" presId="urn:microsoft.com/office/officeart/2008/layout/LinedList"/>
    <dgm:cxn modelId="{DE4BF282-0147-D143-A311-E7F123E645C5}" type="presParOf" srcId="{3E5D7A14-3161-4A4B-9B1D-7471657F493A}" destId="{9262B89E-DAF3-D041-AB26-BE230DC24884}" srcOrd="5" destOrd="0" presId="urn:microsoft.com/office/officeart/2008/layout/LinedList"/>
    <dgm:cxn modelId="{BEBB49C3-979B-6D46-9B94-273EA98809DD}" type="presParOf" srcId="{9262B89E-DAF3-D041-AB26-BE230DC24884}" destId="{ED8925DF-F5D6-1146-B10A-FF5D189B5949}" srcOrd="0" destOrd="0" presId="urn:microsoft.com/office/officeart/2008/layout/LinedList"/>
    <dgm:cxn modelId="{D883B01F-F8EF-664F-A4B8-6D2AF279675C}" type="presParOf" srcId="{9262B89E-DAF3-D041-AB26-BE230DC24884}" destId="{FE68177E-54F0-4A4C-A058-E11E694F4BE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9FFFA4-B142-394D-8805-40C9E0F43A7F}">
      <dsp:nvSpPr>
        <dsp:cNvPr id="0" name=""/>
        <dsp:cNvSpPr/>
      </dsp:nvSpPr>
      <dsp:spPr>
        <a:xfrm>
          <a:off x="0" y="2023"/>
          <a:ext cx="8162925" cy="0"/>
        </a:xfrm>
        <a:prstGeom prst="line">
          <a:avLst/>
        </a:prstGeom>
        <a:gradFill rotWithShape="0">
          <a:gsLst>
            <a:gs pos="0">
              <a:schemeClr val="accent5">
                <a:hueOff val="0"/>
                <a:satOff val="0"/>
                <a:lumOff val="0"/>
                <a:alphaOff val="0"/>
                <a:shade val="40000"/>
                <a:alpha val="100000"/>
                <a:satMod val="150000"/>
                <a:lumMod val="100000"/>
              </a:schemeClr>
            </a:gs>
            <a:gs pos="100000">
              <a:schemeClr val="accent5">
                <a:hueOff val="0"/>
                <a:satOff val="0"/>
                <a:lumOff val="0"/>
                <a:alphaOff val="0"/>
                <a:tint val="70000"/>
                <a:shade val="100000"/>
                <a:alpha val="100000"/>
                <a:satMod val="200000"/>
                <a:lumMod val="100000"/>
              </a:schemeClr>
            </a:gs>
          </a:gsLst>
          <a:lin ang="5400000" scaled="1"/>
        </a:gradFill>
        <a:ln w="12700" cap="flat" cmpd="sng" algn="ctr">
          <a:solidFill>
            <a:schemeClr val="accent5">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3">
          <a:scrgbClr r="0" g="0" b="0"/>
        </a:fillRef>
        <a:effectRef idx="2">
          <a:scrgbClr r="0" g="0" b="0"/>
        </a:effectRef>
        <a:fontRef idx="minor">
          <a:schemeClr val="lt1"/>
        </a:fontRef>
      </dsp:style>
    </dsp:sp>
    <dsp:sp modelId="{FAFAFCA6-432B-3742-BECD-0E41190B285D}">
      <dsp:nvSpPr>
        <dsp:cNvPr id="0" name=""/>
        <dsp:cNvSpPr/>
      </dsp:nvSpPr>
      <dsp:spPr>
        <a:xfrm>
          <a:off x="0" y="0"/>
          <a:ext cx="8162925" cy="1380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200" b="1" kern="1200" dirty="0" smtClean="0">
              <a:latin typeface="Calibri"/>
              <a:cs typeface="Calibri"/>
            </a:rPr>
            <a:t>Is there a risk that the SAP will be perceived as a ‘wish list’ </a:t>
          </a:r>
          <a:r>
            <a:rPr lang="en-US" sz="2200" kern="1200" dirty="0" smtClean="0">
              <a:latin typeface="Calibri"/>
              <a:cs typeface="Calibri"/>
            </a:rPr>
            <a:t>during the national/ regional consultation process? Make sure the focus is on priority issues and try not to present shopping lists. </a:t>
          </a:r>
          <a:endParaRPr lang="en-US" sz="2200" kern="1200" dirty="0">
            <a:latin typeface="Calibri"/>
            <a:cs typeface="Calibri"/>
          </a:endParaRPr>
        </a:p>
      </dsp:txBody>
      <dsp:txXfrm>
        <a:off x="0" y="0"/>
        <a:ext cx="8162925" cy="1380305"/>
      </dsp:txXfrm>
    </dsp:sp>
    <dsp:sp modelId="{4D05FABF-4685-4043-A9C5-16B58C895320}">
      <dsp:nvSpPr>
        <dsp:cNvPr id="0" name=""/>
        <dsp:cNvSpPr/>
      </dsp:nvSpPr>
      <dsp:spPr>
        <a:xfrm>
          <a:off x="0" y="1111568"/>
          <a:ext cx="8162925" cy="0"/>
        </a:xfrm>
        <a:prstGeom prst="line">
          <a:avLst/>
        </a:prstGeom>
        <a:gradFill rotWithShape="0">
          <a:gsLst>
            <a:gs pos="0">
              <a:schemeClr val="accent5">
                <a:hueOff val="0"/>
                <a:satOff val="0"/>
                <a:lumOff val="0"/>
                <a:alphaOff val="0"/>
                <a:shade val="40000"/>
                <a:alpha val="100000"/>
                <a:satMod val="150000"/>
                <a:lumMod val="100000"/>
              </a:schemeClr>
            </a:gs>
            <a:gs pos="100000">
              <a:schemeClr val="accent5">
                <a:hueOff val="0"/>
                <a:satOff val="0"/>
                <a:lumOff val="0"/>
                <a:alphaOff val="0"/>
                <a:tint val="70000"/>
                <a:shade val="100000"/>
                <a:alpha val="100000"/>
                <a:satMod val="200000"/>
                <a:lumMod val="100000"/>
              </a:schemeClr>
            </a:gs>
          </a:gsLst>
          <a:lin ang="5400000" scaled="1"/>
        </a:gradFill>
        <a:ln w="12700" cap="flat" cmpd="sng" algn="ctr">
          <a:solidFill>
            <a:schemeClr val="accent5">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3">
          <a:scrgbClr r="0" g="0" b="0"/>
        </a:fillRef>
        <a:effectRef idx="2">
          <a:scrgbClr r="0" g="0" b="0"/>
        </a:effectRef>
        <a:fontRef idx="minor">
          <a:schemeClr val="lt1"/>
        </a:fontRef>
      </dsp:style>
    </dsp:sp>
    <dsp:sp modelId="{B01EEACF-1506-9648-A927-C50E02E6D69D}">
      <dsp:nvSpPr>
        <dsp:cNvPr id="0" name=""/>
        <dsp:cNvSpPr/>
      </dsp:nvSpPr>
      <dsp:spPr>
        <a:xfrm>
          <a:off x="0" y="1077723"/>
          <a:ext cx="8162925" cy="1380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200" b="1" kern="1200" dirty="0" smtClean="0">
              <a:latin typeface="Calibri"/>
              <a:cs typeface="Calibri"/>
            </a:rPr>
            <a:t>How will the project convince finance, planning and development ministries to invest?</a:t>
          </a:r>
          <a:r>
            <a:rPr lang="en-US" sz="2200" kern="1200" dirty="0" smtClean="0">
              <a:latin typeface="Calibri"/>
              <a:cs typeface="Calibri"/>
            </a:rPr>
            <a:t> Prioritisation based on the economic valuation of environmental goods and services in particular can help convince these ministries, as they will see a return on their investment.</a:t>
          </a:r>
          <a:endParaRPr lang="en-US" sz="2200" kern="1200" dirty="0">
            <a:latin typeface="Calibri"/>
            <a:cs typeface="Calibri"/>
          </a:endParaRPr>
        </a:p>
      </dsp:txBody>
      <dsp:txXfrm>
        <a:off x="0" y="1077723"/>
        <a:ext cx="8162925" cy="1380305"/>
      </dsp:txXfrm>
    </dsp:sp>
    <dsp:sp modelId="{9437F8AF-507E-E94B-9217-2EBDE3525F1D}">
      <dsp:nvSpPr>
        <dsp:cNvPr id="0" name=""/>
        <dsp:cNvSpPr/>
      </dsp:nvSpPr>
      <dsp:spPr>
        <a:xfrm>
          <a:off x="0" y="2627253"/>
          <a:ext cx="8162925" cy="0"/>
        </a:xfrm>
        <a:prstGeom prst="line">
          <a:avLst/>
        </a:prstGeom>
        <a:gradFill rotWithShape="0">
          <a:gsLst>
            <a:gs pos="0">
              <a:schemeClr val="accent5">
                <a:hueOff val="0"/>
                <a:satOff val="0"/>
                <a:lumOff val="0"/>
                <a:alphaOff val="0"/>
                <a:shade val="40000"/>
                <a:alpha val="100000"/>
                <a:satMod val="150000"/>
                <a:lumMod val="100000"/>
              </a:schemeClr>
            </a:gs>
            <a:gs pos="100000">
              <a:schemeClr val="accent5">
                <a:hueOff val="0"/>
                <a:satOff val="0"/>
                <a:lumOff val="0"/>
                <a:alphaOff val="0"/>
                <a:tint val="70000"/>
                <a:shade val="100000"/>
                <a:alpha val="100000"/>
                <a:satMod val="200000"/>
                <a:lumMod val="100000"/>
              </a:schemeClr>
            </a:gs>
          </a:gsLst>
          <a:lin ang="5400000" scaled="1"/>
        </a:gradFill>
        <a:ln w="12700" cap="flat" cmpd="sng" algn="ctr">
          <a:solidFill>
            <a:schemeClr val="accent5">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3">
          <a:scrgbClr r="0" g="0" b="0"/>
        </a:fillRef>
        <a:effectRef idx="2">
          <a:scrgbClr r="0" g="0" b="0"/>
        </a:effectRef>
        <a:fontRef idx="minor">
          <a:schemeClr val="lt1"/>
        </a:fontRef>
      </dsp:style>
    </dsp:sp>
    <dsp:sp modelId="{E2E2453B-BF1A-A348-B460-3601F7C82B83}">
      <dsp:nvSpPr>
        <dsp:cNvPr id="0" name=""/>
        <dsp:cNvSpPr/>
      </dsp:nvSpPr>
      <dsp:spPr>
        <a:xfrm>
          <a:off x="0" y="2661098"/>
          <a:ext cx="8162925" cy="1380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GB" sz="2200" kern="1200" dirty="0" smtClean="0">
              <a:latin typeface="Calibri"/>
              <a:cs typeface="Calibri"/>
            </a:rPr>
            <a:t>How important is </a:t>
          </a:r>
          <a:r>
            <a:rPr lang="en-GB" sz="2200" b="1" kern="1200" dirty="0" smtClean="0">
              <a:latin typeface="Calibri"/>
              <a:cs typeface="Calibri"/>
            </a:rPr>
            <a:t>private sector/civil society commitment </a:t>
          </a:r>
          <a:r>
            <a:rPr lang="en-GB" sz="2200" kern="1200" dirty="0" smtClean="0">
              <a:latin typeface="Calibri"/>
              <a:cs typeface="Calibri"/>
            </a:rPr>
            <a:t>and acceptance for a given option? Without commitment, implementation will be difficult.</a:t>
          </a:r>
          <a:endParaRPr lang="en-US" sz="2200" kern="1200" dirty="0">
            <a:latin typeface="Calibri"/>
            <a:cs typeface="Calibri"/>
          </a:endParaRPr>
        </a:p>
      </dsp:txBody>
      <dsp:txXfrm>
        <a:off x="0" y="2661098"/>
        <a:ext cx="8162925" cy="13803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9FFFA4-B142-394D-8805-40C9E0F43A7F}">
      <dsp:nvSpPr>
        <dsp:cNvPr id="0" name=""/>
        <dsp:cNvSpPr/>
      </dsp:nvSpPr>
      <dsp:spPr>
        <a:xfrm>
          <a:off x="0" y="2023"/>
          <a:ext cx="8162925" cy="0"/>
        </a:xfrm>
        <a:prstGeom prst="line">
          <a:avLst/>
        </a:prstGeom>
        <a:gradFill rotWithShape="0">
          <a:gsLst>
            <a:gs pos="0">
              <a:schemeClr val="accent5">
                <a:hueOff val="0"/>
                <a:satOff val="0"/>
                <a:lumOff val="0"/>
                <a:alphaOff val="0"/>
                <a:shade val="40000"/>
                <a:alpha val="100000"/>
                <a:satMod val="150000"/>
                <a:lumMod val="100000"/>
              </a:schemeClr>
            </a:gs>
            <a:gs pos="100000">
              <a:schemeClr val="accent5">
                <a:hueOff val="0"/>
                <a:satOff val="0"/>
                <a:lumOff val="0"/>
                <a:alphaOff val="0"/>
                <a:tint val="70000"/>
                <a:shade val="100000"/>
                <a:alpha val="100000"/>
                <a:satMod val="200000"/>
                <a:lumMod val="100000"/>
              </a:schemeClr>
            </a:gs>
          </a:gsLst>
          <a:lin ang="5400000" scaled="1"/>
        </a:gradFill>
        <a:ln w="12700" cap="flat" cmpd="sng" algn="ctr">
          <a:solidFill>
            <a:schemeClr val="accent5">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3">
          <a:scrgbClr r="0" g="0" b="0"/>
        </a:fillRef>
        <a:effectRef idx="2">
          <a:scrgbClr r="0" g="0" b="0"/>
        </a:effectRef>
        <a:fontRef idx="minor">
          <a:schemeClr val="lt1"/>
        </a:fontRef>
      </dsp:style>
    </dsp:sp>
    <dsp:sp modelId="{FAFAFCA6-432B-3742-BECD-0E41190B285D}">
      <dsp:nvSpPr>
        <dsp:cNvPr id="0" name=""/>
        <dsp:cNvSpPr/>
      </dsp:nvSpPr>
      <dsp:spPr>
        <a:xfrm>
          <a:off x="0" y="0"/>
          <a:ext cx="8162925" cy="1380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200" b="0" kern="1200" dirty="0" smtClean="0">
              <a:latin typeface="Calibri"/>
              <a:cs typeface="Calibri"/>
            </a:rPr>
            <a:t>Do key stakeholder representatives have a </a:t>
          </a:r>
          <a:r>
            <a:rPr lang="en-US" sz="2200" b="1" kern="1200" dirty="0" smtClean="0">
              <a:latin typeface="Calibri"/>
              <a:cs typeface="Calibri"/>
            </a:rPr>
            <a:t>clear understanding</a:t>
          </a:r>
          <a:r>
            <a:rPr lang="en-US" sz="2200" b="0" kern="1200" dirty="0" smtClean="0">
              <a:latin typeface="Calibri"/>
              <a:cs typeface="Calibri"/>
            </a:rPr>
            <a:t> of the TDA/SAP process and in particular, of the given options developed during the strategic thinking phase? Do they know what they are letting themselves in for?</a:t>
          </a:r>
          <a:endParaRPr lang="en-US" sz="2200" b="0" kern="1200" dirty="0">
            <a:latin typeface="Calibri"/>
            <a:cs typeface="Calibri"/>
          </a:endParaRPr>
        </a:p>
      </dsp:txBody>
      <dsp:txXfrm>
        <a:off x="0" y="0"/>
        <a:ext cx="8162925" cy="1380305"/>
      </dsp:txXfrm>
    </dsp:sp>
    <dsp:sp modelId="{9437F8AF-507E-E94B-9217-2EBDE3525F1D}">
      <dsp:nvSpPr>
        <dsp:cNvPr id="0" name=""/>
        <dsp:cNvSpPr/>
      </dsp:nvSpPr>
      <dsp:spPr>
        <a:xfrm>
          <a:off x="0" y="1361237"/>
          <a:ext cx="8162925" cy="0"/>
        </a:xfrm>
        <a:prstGeom prst="line">
          <a:avLst/>
        </a:prstGeom>
        <a:gradFill rotWithShape="0">
          <a:gsLst>
            <a:gs pos="0">
              <a:schemeClr val="accent5">
                <a:hueOff val="0"/>
                <a:satOff val="0"/>
                <a:lumOff val="0"/>
                <a:alphaOff val="0"/>
                <a:shade val="40000"/>
                <a:alpha val="100000"/>
                <a:satMod val="150000"/>
                <a:lumMod val="100000"/>
              </a:schemeClr>
            </a:gs>
            <a:gs pos="100000">
              <a:schemeClr val="accent5">
                <a:hueOff val="0"/>
                <a:satOff val="0"/>
                <a:lumOff val="0"/>
                <a:alphaOff val="0"/>
                <a:tint val="70000"/>
                <a:shade val="100000"/>
                <a:alpha val="100000"/>
                <a:satMod val="200000"/>
                <a:lumMod val="100000"/>
              </a:schemeClr>
            </a:gs>
          </a:gsLst>
          <a:lin ang="5400000" scaled="1"/>
        </a:gradFill>
        <a:ln w="12700" cap="flat" cmpd="sng" algn="ctr">
          <a:solidFill>
            <a:schemeClr val="accent5">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3">
          <a:scrgbClr r="0" g="0" b="0"/>
        </a:fillRef>
        <a:effectRef idx="2">
          <a:scrgbClr r="0" g="0" b="0"/>
        </a:effectRef>
        <a:fontRef idx="minor">
          <a:schemeClr val="lt1"/>
        </a:fontRef>
      </dsp:style>
    </dsp:sp>
    <dsp:sp modelId="{E2E2453B-BF1A-A348-B460-3601F7C82B83}">
      <dsp:nvSpPr>
        <dsp:cNvPr id="0" name=""/>
        <dsp:cNvSpPr/>
      </dsp:nvSpPr>
      <dsp:spPr>
        <a:xfrm>
          <a:off x="0" y="1331588"/>
          <a:ext cx="8162925" cy="1380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GB" sz="2200" b="0" kern="1200" dirty="0" smtClean="0">
              <a:latin typeface="Calibri"/>
              <a:cs typeface="Calibri"/>
            </a:rPr>
            <a:t>Do stakeholder groups understand the </a:t>
          </a:r>
          <a:r>
            <a:rPr lang="en-GB" sz="2200" b="1" kern="1200" dirty="0" smtClean="0">
              <a:latin typeface="Calibri"/>
              <a:cs typeface="Calibri"/>
            </a:rPr>
            <a:t>potential benefits and/or costs </a:t>
          </a:r>
          <a:r>
            <a:rPr lang="en-GB" sz="2200" b="0" kern="1200" dirty="0" smtClean="0">
              <a:latin typeface="Calibri"/>
              <a:cs typeface="Calibri"/>
            </a:rPr>
            <a:t>of a specific option? Some stakeholders will benefit, others will lose out. Again, without full understanding and agreement from the stakeholders, it will make SAP implementation more difficult.</a:t>
          </a:r>
          <a:endParaRPr lang="en-US" sz="2200" b="0" kern="1200" dirty="0">
            <a:latin typeface="Calibri"/>
            <a:cs typeface="Calibri"/>
          </a:endParaRPr>
        </a:p>
      </dsp:txBody>
      <dsp:txXfrm>
        <a:off x="0" y="1331588"/>
        <a:ext cx="8162925" cy="1380305"/>
      </dsp:txXfrm>
    </dsp:sp>
    <dsp:sp modelId="{B28609FC-0537-134F-8891-121162E70EB8}">
      <dsp:nvSpPr>
        <dsp:cNvPr id="0" name=""/>
        <dsp:cNvSpPr/>
      </dsp:nvSpPr>
      <dsp:spPr>
        <a:xfrm>
          <a:off x="0" y="2762634"/>
          <a:ext cx="8162925" cy="0"/>
        </a:xfrm>
        <a:prstGeom prst="line">
          <a:avLst/>
        </a:prstGeom>
        <a:gradFill rotWithShape="0">
          <a:gsLst>
            <a:gs pos="0">
              <a:schemeClr val="accent5">
                <a:hueOff val="0"/>
                <a:satOff val="0"/>
                <a:lumOff val="0"/>
                <a:alphaOff val="0"/>
                <a:shade val="40000"/>
                <a:alpha val="100000"/>
                <a:satMod val="150000"/>
                <a:lumMod val="100000"/>
              </a:schemeClr>
            </a:gs>
            <a:gs pos="100000">
              <a:schemeClr val="accent5">
                <a:hueOff val="0"/>
                <a:satOff val="0"/>
                <a:lumOff val="0"/>
                <a:alphaOff val="0"/>
                <a:tint val="70000"/>
                <a:shade val="100000"/>
                <a:alpha val="100000"/>
                <a:satMod val="200000"/>
                <a:lumMod val="100000"/>
              </a:schemeClr>
            </a:gs>
          </a:gsLst>
          <a:lin ang="5400000" scaled="1"/>
        </a:gradFill>
        <a:ln w="12700" cap="flat" cmpd="sng" algn="ctr">
          <a:solidFill>
            <a:schemeClr val="accent5">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3">
          <a:scrgbClr r="0" g="0" b="0"/>
        </a:fillRef>
        <a:effectRef idx="2">
          <a:scrgbClr r="0" g="0" b="0"/>
        </a:effectRef>
        <a:fontRef idx="minor">
          <a:schemeClr val="lt1"/>
        </a:fontRef>
      </dsp:style>
    </dsp:sp>
    <dsp:sp modelId="{ED8925DF-F5D6-1146-B10A-FF5D189B5949}">
      <dsp:nvSpPr>
        <dsp:cNvPr id="0" name=""/>
        <dsp:cNvSpPr/>
      </dsp:nvSpPr>
      <dsp:spPr>
        <a:xfrm>
          <a:off x="0" y="2762634"/>
          <a:ext cx="8162925" cy="1380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GB" sz="2200" b="1" kern="1200" dirty="0" smtClean="0">
              <a:latin typeface="Calibri"/>
              <a:cs typeface="Calibri"/>
            </a:rPr>
            <a:t>Are there misconceptions </a:t>
          </a:r>
          <a:r>
            <a:rPr lang="en-GB" sz="2200" b="0" kern="1200" dirty="0" smtClean="0">
              <a:latin typeface="Calibri"/>
              <a:cs typeface="Calibri"/>
            </a:rPr>
            <a:t>based on imprecise or fragmented information or previous negative experiences regarding a proposed option? </a:t>
          </a:r>
          <a:endParaRPr lang="en-US" sz="2200" b="0" kern="1200" dirty="0">
            <a:latin typeface="Calibri"/>
            <a:cs typeface="Calibri"/>
          </a:endParaRPr>
        </a:p>
      </dsp:txBody>
      <dsp:txXfrm>
        <a:off x="0" y="2762634"/>
        <a:ext cx="8162925" cy="13803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9FFFA4-B142-394D-8805-40C9E0F43A7F}">
      <dsp:nvSpPr>
        <dsp:cNvPr id="0" name=""/>
        <dsp:cNvSpPr/>
      </dsp:nvSpPr>
      <dsp:spPr>
        <a:xfrm>
          <a:off x="0" y="2023"/>
          <a:ext cx="8162925" cy="0"/>
        </a:xfrm>
        <a:prstGeom prst="line">
          <a:avLst/>
        </a:prstGeom>
        <a:gradFill rotWithShape="0">
          <a:gsLst>
            <a:gs pos="0">
              <a:schemeClr val="accent5">
                <a:hueOff val="0"/>
                <a:satOff val="0"/>
                <a:lumOff val="0"/>
                <a:alphaOff val="0"/>
                <a:shade val="40000"/>
                <a:alpha val="100000"/>
                <a:satMod val="150000"/>
                <a:lumMod val="100000"/>
              </a:schemeClr>
            </a:gs>
            <a:gs pos="100000">
              <a:schemeClr val="accent5">
                <a:hueOff val="0"/>
                <a:satOff val="0"/>
                <a:lumOff val="0"/>
                <a:alphaOff val="0"/>
                <a:tint val="70000"/>
                <a:shade val="100000"/>
                <a:alpha val="100000"/>
                <a:satMod val="200000"/>
                <a:lumMod val="100000"/>
              </a:schemeClr>
            </a:gs>
          </a:gsLst>
          <a:lin ang="5400000" scaled="1"/>
        </a:gradFill>
        <a:ln w="12700" cap="flat" cmpd="sng" algn="ctr">
          <a:solidFill>
            <a:schemeClr val="accent5">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3">
          <a:scrgbClr r="0" g="0" b="0"/>
        </a:fillRef>
        <a:effectRef idx="2">
          <a:scrgbClr r="0" g="0" b="0"/>
        </a:effectRef>
        <a:fontRef idx="minor">
          <a:schemeClr val="lt1"/>
        </a:fontRef>
      </dsp:style>
    </dsp:sp>
    <dsp:sp modelId="{FAFAFCA6-432B-3742-BECD-0E41190B285D}">
      <dsp:nvSpPr>
        <dsp:cNvPr id="0" name=""/>
        <dsp:cNvSpPr/>
      </dsp:nvSpPr>
      <dsp:spPr>
        <a:xfrm>
          <a:off x="0" y="0"/>
          <a:ext cx="8162925" cy="1380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200" b="1" kern="1200" dirty="0" smtClean="0">
              <a:latin typeface="Calibri"/>
              <a:cs typeface="Calibri"/>
            </a:rPr>
            <a:t>Have all relevant stakeholders been identified? </a:t>
          </a:r>
          <a:r>
            <a:rPr lang="en-US" sz="2200" b="0" kern="1200" dirty="0" smtClean="0">
              <a:latin typeface="Calibri"/>
              <a:cs typeface="Calibri"/>
            </a:rPr>
            <a:t>Perhaps a given option affects a specific interest group or isolated community that was not identified in during the project development phase. These would need to be contacted, and given means for providing inputs. </a:t>
          </a:r>
          <a:endParaRPr lang="en-US" sz="2200" b="0" kern="1200" dirty="0">
            <a:latin typeface="Calibri"/>
            <a:cs typeface="Calibri"/>
          </a:endParaRPr>
        </a:p>
      </dsp:txBody>
      <dsp:txXfrm>
        <a:off x="0" y="0"/>
        <a:ext cx="8162925" cy="1380305"/>
      </dsp:txXfrm>
    </dsp:sp>
    <dsp:sp modelId="{9437F8AF-507E-E94B-9217-2EBDE3525F1D}">
      <dsp:nvSpPr>
        <dsp:cNvPr id="0" name=""/>
        <dsp:cNvSpPr/>
      </dsp:nvSpPr>
      <dsp:spPr>
        <a:xfrm>
          <a:off x="0" y="1488225"/>
          <a:ext cx="8162925" cy="0"/>
        </a:xfrm>
        <a:prstGeom prst="line">
          <a:avLst/>
        </a:prstGeom>
        <a:gradFill rotWithShape="0">
          <a:gsLst>
            <a:gs pos="0">
              <a:schemeClr val="accent5">
                <a:hueOff val="0"/>
                <a:satOff val="0"/>
                <a:lumOff val="0"/>
                <a:alphaOff val="0"/>
                <a:shade val="40000"/>
                <a:alpha val="100000"/>
                <a:satMod val="150000"/>
                <a:lumMod val="100000"/>
              </a:schemeClr>
            </a:gs>
            <a:gs pos="100000">
              <a:schemeClr val="accent5">
                <a:hueOff val="0"/>
                <a:satOff val="0"/>
                <a:lumOff val="0"/>
                <a:alphaOff val="0"/>
                <a:tint val="70000"/>
                <a:shade val="100000"/>
                <a:alpha val="100000"/>
                <a:satMod val="200000"/>
                <a:lumMod val="100000"/>
              </a:schemeClr>
            </a:gs>
          </a:gsLst>
          <a:lin ang="5400000" scaled="1"/>
        </a:gradFill>
        <a:ln w="12700" cap="flat" cmpd="sng" algn="ctr">
          <a:solidFill>
            <a:schemeClr val="accent5">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3">
          <a:scrgbClr r="0" g="0" b="0"/>
        </a:fillRef>
        <a:effectRef idx="2">
          <a:scrgbClr r="0" g="0" b="0"/>
        </a:effectRef>
        <a:fontRef idx="minor">
          <a:schemeClr val="lt1"/>
        </a:fontRef>
      </dsp:style>
    </dsp:sp>
    <dsp:sp modelId="{E2E2453B-BF1A-A348-B460-3601F7C82B83}">
      <dsp:nvSpPr>
        <dsp:cNvPr id="0" name=""/>
        <dsp:cNvSpPr/>
      </dsp:nvSpPr>
      <dsp:spPr>
        <a:xfrm>
          <a:off x="0" y="1547468"/>
          <a:ext cx="8162925" cy="1380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GB" sz="2200" b="1" kern="1200" dirty="0" smtClean="0">
              <a:latin typeface="Calibri"/>
              <a:cs typeface="Calibri"/>
            </a:rPr>
            <a:t>What sectors are involved? </a:t>
          </a:r>
          <a:r>
            <a:rPr lang="en-GB" sz="2200" b="0" kern="1200" dirty="0" smtClean="0">
              <a:latin typeface="Calibri"/>
              <a:cs typeface="Calibri"/>
            </a:rPr>
            <a:t>Are there conflicting interests? Are there mechanisms to address them adequately? Should an inter-sectoral response/approach be negotiated within the SAP? </a:t>
          </a:r>
          <a:endParaRPr lang="en-US" sz="2200" b="0" kern="1200" dirty="0">
            <a:latin typeface="Calibri"/>
            <a:cs typeface="Calibri"/>
          </a:endParaRPr>
        </a:p>
      </dsp:txBody>
      <dsp:txXfrm>
        <a:off x="0" y="1547468"/>
        <a:ext cx="8162925" cy="1380305"/>
      </dsp:txXfrm>
    </dsp:sp>
    <dsp:sp modelId="{B28609FC-0537-134F-8891-121162E70EB8}">
      <dsp:nvSpPr>
        <dsp:cNvPr id="0" name=""/>
        <dsp:cNvSpPr/>
      </dsp:nvSpPr>
      <dsp:spPr>
        <a:xfrm>
          <a:off x="0" y="2762634"/>
          <a:ext cx="8162925" cy="0"/>
        </a:xfrm>
        <a:prstGeom prst="line">
          <a:avLst/>
        </a:prstGeom>
        <a:gradFill rotWithShape="0">
          <a:gsLst>
            <a:gs pos="0">
              <a:schemeClr val="accent5">
                <a:hueOff val="0"/>
                <a:satOff val="0"/>
                <a:lumOff val="0"/>
                <a:alphaOff val="0"/>
                <a:shade val="40000"/>
                <a:alpha val="100000"/>
                <a:satMod val="150000"/>
                <a:lumMod val="100000"/>
              </a:schemeClr>
            </a:gs>
            <a:gs pos="100000">
              <a:schemeClr val="accent5">
                <a:hueOff val="0"/>
                <a:satOff val="0"/>
                <a:lumOff val="0"/>
                <a:alphaOff val="0"/>
                <a:tint val="70000"/>
                <a:shade val="100000"/>
                <a:alpha val="100000"/>
                <a:satMod val="200000"/>
                <a:lumMod val="100000"/>
              </a:schemeClr>
            </a:gs>
          </a:gsLst>
          <a:lin ang="5400000" scaled="1"/>
        </a:gradFill>
        <a:ln w="12700" cap="flat" cmpd="sng" algn="ctr">
          <a:solidFill>
            <a:schemeClr val="accent5">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3">
          <a:scrgbClr r="0" g="0" b="0"/>
        </a:fillRef>
        <a:effectRef idx="2">
          <a:scrgbClr r="0" g="0" b="0"/>
        </a:effectRef>
        <a:fontRef idx="minor">
          <a:schemeClr val="lt1"/>
        </a:fontRef>
      </dsp:style>
    </dsp:sp>
    <dsp:sp modelId="{ED8925DF-F5D6-1146-B10A-FF5D189B5949}">
      <dsp:nvSpPr>
        <dsp:cNvPr id="0" name=""/>
        <dsp:cNvSpPr/>
      </dsp:nvSpPr>
      <dsp:spPr>
        <a:xfrm>
          <a:off x="0" y="2762634"/>
          <a:ext cx="8162925" cy="1380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GB" sz="2200" b="1" kern="1200" dirty="0" smtClean="0">
              <a:latin typeface="Calibri"/>
              <a:cs typeface="Calibri"/>
            </a:rPr>
            <a:t>Is there a good understanding of gender roles?</a:t>
          </a:r>
          <a:r>
            <a:rPr lang="en-GB" sz="2200" kern="1200" dirty="0" smtClean="0">
              <a:latin typeface="Calibri"/>
              <a:cs typeface="Calibri"/>
            </a:rPr>
            <a:t> Understanding gender roles during the analysis of options and alternatives will lead to improved buy-in and will help focus the SAP.</a:t>
          </a:r>
          <a:endParaRPr lang="en-US" sz="2200" b="0" kern="1200" dirty="0">
            <a:latin typeface="Calibri"/>
            <a:cs typeface="Calibri"/>
          </a:endParaRPr>
        </a:p>
      </dsp:txBody>
      <dsp:txXfrm>
        <a:off x="0" y="2762634"/>
        <a:ext cx="8162925" cy="138030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667CFC1-58D9-5040-8EC7-A16E0318A14D}" type="datetimeFigureOut">
              <a:rPr lang="en-US" smtClean="0"/>
              <a:t>24/08/2012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3815C52-6EBD-954E-AD32-B3884FEE2B1B}" type="slidenum">
              <a:rPr lang="en-US" smtClean="0"/>
              <a:t>‹#›</a:t>
            </a:fld>
            <a:endParaRPr lang="en-US"/>
          </a:p>
        </p:txBody>
      </p:sp>
    </p:spTree>
    <p:extLst>
      <p:ext uri="{BB962C8B-B14F-4D97-AF65-F5344CB8AC3E}">
        <p14:creationId xmlns:p14="http://schemas.microsoft.com/office/powerpoint/2010/main" val="26061016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D07FF642-FE2B-5B46-AAB1-E2C5739D1372}" type="datetime1">
              <a:rPr lang="en-US"/>
              <a:pPr>
                <a:defRPr/>
              </a:pPr>
              <a:t>24/08/2012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26E40341-FEA8-7047-996E-223BBE8FE6BF}" type="slidenum">
              <a:rPr lang="en-US"/>
              <a:pPr>
                <a:defRPr/>
              </a:pPr>
              <a:t>‹#›</a:t>
            </a:fld>
            <a:endParaRPr lang="en-US"/>
          </a:p>
        </p:txBody>
      </p:sp>
    </p:spTree>
    <p:extLst>
      <p:ext uri="{BB962C8B-B14F-4D97-AF65-F5344CB8AC3E}">
        <p14:creationId xmlns:p14="http://schemas.microsoft.com/office/powerpoint/2010/main" val="233401266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6802438" y="228600"/>
            <a:ext cx="2057400" cy="203835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a typeface="ＭＳ Ｐゴシック" charset="-128"/>
              <a:cs typeface="ＭＳ Ｐゴシック" charset="-128"/>
            </a:endParaRPr>
          </a:p>
        </p:txBody>
      </p:sp>
      <p:sp>
        <p:nvSpPr>
          <p:cNvPr id="5" name="Rectangle 4"/>
          <p:cNvSpPr/>
          <p:nvPr/>
        </p:nvSpPr>
        <p:spPr>
          <a:xfrm>
            <a:off x="4624388" y="2378075"/>
            <a:ext cx="2057400" cy="203835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srgbClr val="FFFFFF"/>
              </a:solidFill>
              <a:ea typeface="ＭＳ Ｐゴシック" charset="-128"/>
              <a:cs typeface="ＭＳ Ｐゴシック" charset="-128"/>
            </a:endParaRPr>
          </a:p>
        </p:txBody>
      </p:sp>
      <p:sp>
        <p:nvSpPr>
          <p:cNvPr id="6" name="Rectangle 5"/>
          <p:cNvSpPr/>
          <p:nvPr/>
        </p:nvSpPr>
        <p:spPr>
          <a:xfrm>
            <a:off x="4624388" y="228600"/>
            <a:ext cx="2057400" cy="2038350"/>
          </a:xfrm>
          <a:prstGeom prst="rect">
            <a:avLst/>
          </a:prstGeom>
          <a:solidFill>
            <a:srgbClr val="65C4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a typeface="ＭＳ Ｐゴシック" charset="-128"/>
              <a:cs typeface="ＭＳ Ｐゴシック" charset="-128"/>
            </a:endParaRPr>
          </a:p>
        </p:txBody>
      </p:sp>
      <p:sp>
        <p:nvSpPr>
          <p:cNvPr id="7" name="Rectangle 6"/>
          <p:cNvSpPr/>
          <p:nvPr/>
        </p:nvSpPr>
        <p:spPr>
          <a:xfrm>
            <a:off x="6802438" y="2378075"/>
            <a:ext cx="2057400" cy="2038350"/>
          </a:xfrm>
          <a:prstGeom prst="rect">
            <a:avLst/>
          </a:prstGeom>
          <a:solidFill>
            <a:srgbClr val="14C5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a typeface="ＭＳ Ｐゴシック" charset="-128"/>
              <a:cs typeface="ＭＳ Ｐゴシック" charset="-128"/>
            </a:endParaRPr>
          </a:p>
        </p:txBody>
      </p:sp>
      <p:sp>
        <p:nvSpPr>
          <p:cNvPr id="2" name="Title 1"/>
          <p:cNvSpPr>
            <a:spLocks noGrp="1"/>
          </p:cNvSpPr>
          <p:nvPr>
            <p:ph type="ctrTitle"/>
          </p:nvPr>
        </p:nvSpPr>
        <p:spPr>
          <a:xfrm>
            <a:off x="301857" y="228600"/>
            <a:ext cx="4038600" cy="1346200"/>
          </a:xfrm>
        </p:spPr>
        <p:txBody>
          <a:bodyPr>
            <a:noAutofit/>
          </a:bodyPr>
          <a:lstStyle>
            <a:lvl1pPr>
              <a:defRPr sz="3600"/>
            </a:lvl1pPr>
          </a:lstStyle>
          <a:p>
            <a:r>
              <a:rPr lang="en-GB" dirty="0" smtClean="0"/>
              <a:t>Click to edit Master title style</a:t>
            </a:r>
            <a:endParaRPr dirty="0"/>
          </a:p>
        </p:txBody>
      </p:sp>
      <p:sp>
        <p:nvSpPr>
          <p:cNvPr id="3" name="Subtitle 2"/>
          <p:cNvSpPr>
            <a:spLocks noGrp="1"/>
          </p:cNvSpPr>
          <p:nvPr>
            <p:ph type="subTitle" idx="1"/>
          </p:nvPr>
        </p:nvSpPr>
        <p:spPr>
          <a:xfrm>
            <a:off x="301856" y="4635501"/>
            <a:ext cx="6467243" cy="1419784"/>
          </a:xfrm>
        </p:spPr>
        <p:txBody>
          <a:bodyPr anchor="ctr">
            <a:normAutofit/>
          </a:bodyPr>
          <a:lstStyle>
            <a:lvl1pPr marL="0" indent="0" algn="l">
              <a:spcBef>
                <a:spcPts val="300"/>
              </a:spcBef>
              <a:buNone/>
              <a:defRPr sz="3600">
                <a:solidFill>
                  <a:srgbClr val="0033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dirty="0"/>
          </a:p>
        </p:txBody>
      </p:sp>
    </p:spTree>
    <p:extLst>
      <p:ext uri="{BB962C8B-B14F-4D97-AF65-F5344CB8AC3E}">
        <p14:creationId xmlns:p14="http://schemas.microsoft.com/office/powerpoint/2010/main" val="1598684048"/>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90575" y="2795588"/>
            <a:ext cx="7556500" cy="1368000"/>
          </a:xfrm>
        </p:spPr>
        <p:txBody>
          <a:bodyPr/>
          <a:lstStyle/>
          <a:p>
            <a:r>
              <a:rPr lang="en-GB" smtClean="0"/>
              <a:t>Click to edit Master title style</a:t>
            </a:r>
            <a:endParaRPr lang="en-US"/>
          </a:p>
        </p:txBody>
      </p:sp>
      <p:sp>
        <p:nvSpPr>
          <p:cNvPr id="4" name="Rectangle 3"/>
          <p:cNvSpPr/>
          <p:nvPr/>
        </p:nvSpPr>
        <p:spPr>
          <a:xfrm>
            <a:off x="8502650" y="2792413"/>
            <a:ext cx="641350" cy="1343025"/>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defTabSz="914400"/>
            <a:endParaRPr lang="en-GB">
              <a:solidFill>
                <a:srgbClr val="FFFFFF"/>
              </a:solidFill>
              <a:ea typeface="ＭＳ Ｐゴシック" charset="-128"/>
              <a:cs typeface="ＭＳ Ｐゴシック" charset="-128"/>
            </a:endParaRPr>
          </a:p>
        </p:txBody>
      </p:sp>
      <p:sp>
        <p:nvSpPr>
          <p:cNvPr id="5" name="Rectangle 4"/>
          <p:cNvSpPr/>
          <p:nvPr/>
        </p:nvSpPr>
        <p:spPr>
          <a:xfrm>
            <a:off x="8359775" y="2792413"/>
            <a:ext cx="92075" cy="1343025"/>
          </a:xfrm>
          <a:prstGeom prst="rect">
            <a:avLst/>
          </a:prstGeom>
          <a:solidFill>
            <a:srgbClr val="65C4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endParaRPr lang="en-GB">
              <a:solidFill>
                <a:srgbClr val="FFFFFF"/>
              </a:solidFill>
              <a:ea typeface="ＭＳ Ｐゴシック" charset="-128"/>
              <a:cs typeface="ＭＳ Ｐゴシック" charset="-128"/>
            </a:endParaRPr>
          </a:p>
        </p:txBody>
      </p:sp>
      <p:sp>
        <p:nvSpPr>
          <p:cNvPr id="6" name="Rectangle 5"/>
          <p:cNvSpPr/>
          <p:nvPr/>
        </p:nvSpPr>
        <p:spPr>
          <a:xfrm>
            <a:off x="292100" y="2801937"/>
            <a:ext cx="498475" cy="1368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a typeface="ＭＳ Ｐゴシック" charset="-128"/>
              <a:cs typeface="ＭＳ Ｐゴシック" charset="-128"/>
            </a:endParaRPr>
          </a:p>
        </p:txBody>
      </p:sp>
    </p:spTree>
    <p:extLst>
      <p:ext uri="{BB962C8B-B14F-4D97-AF65-F5344CB8AC3E}">
        <p14:creationId xmlns:p14="http://schemas.microsoft.com/office/powerpoint/2010/main" val="1336503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3"/>
          <p:cNvSpPr/>
          <p:nvPr/>
        </p:nvSpPr>
        <p:spPr>
          <a:xfrm>
            <a:off x="8210550" y="290513"/>
            <a:ext cx="641350" cy="1343025"/>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defTabSz="914400"/>
            <a:endParaRPr lang="en-GB">
              <a:solidFill>
                <a:srgbClr val="FFFFFF"/>
              </a:solidFill>
              <a:ea typeface="ＭＳ Ｐゴシック" charset="-128"/>
              <a:cs typeface="ＭＳ Ｐゴシック" charset="-128"/>
            </a:endParaRPr>
          </a:p>
        </p:txBody>
      </p:sp>
      <p:sp>
        <p:nvSpPr>
          <p:cNvPr id="5" name="TextBox 4"/>
          <p:cNvSpPr txBox="1">
            <a:spLocks noChangeArrowheads="1"/>
          </p:cNvSpPr>
          <p:nvPr/>
        </p:nvSpPr>
        <p:spPr bwMode="auto">
          <a:xfrm>
            <a:off x="223838" y="228600"/>
            <a:ext cx="2603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GB" sz="3600" b="1" smtClean="0">
                <a:solidFill>
                  <a:srgbClr val="72AE00"/>
                </a:solidFill>
                <a:latin typeface="Rockwell" charset="0"/>
              </a:rPr>
              <a:t>+</a:t>
            </a:r>
          </a:p>
        </p:txBody>
      </p:sp>
      <p:sp>
        <p:nvSpPr>
          <p:cNvPr id="6" name="Rectangle 5"/>
          <p:cNvSpPr/>
          <p:nvPr/>
        </p:nvSpPr>
        <p:spPr>
          <a:xfrm>
            <a:off x="8067675" y="290513"/>
            <a:ext cx="92075" cy="1343025"/>
          </a:xfrm>
          <a:prstGeom prst="rect">
            <a:avLst/>
          </a:prstGeom>
          <a:solidFill>
            <a:srgbClr val="65C4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endParaRPr lang="en-GB">
              <a:solidFill>
                <a:srgbClr val="FFFFFF"/>
              </a:solidFill>
              <a:ea typeface="ＭＳ Ｐゴシック" charset="-128"/>
              <a:cs typeface="ＭＳ Ｐゴシック" charset="-128"/>
            </a:endParaRPr>
          </a:p>
        </p:txBody>
      </p:sp>
      <p:sp>
        <p:nvSpPr>
          <p:cNvPr id="7" name="Rectangle 2"/>
          <p:cNvSpPr txBox="1">
            <a:spLocks noChangeArrowheads="1"/>
          </p:cNvSpPr>
          <p:nvPr/>
        </p:nvSpPr>
        <p:spPr bwMode="auto">
          <a:xfrm>
            <a:off x="558800" y="296863"/>
            <a:ext cx="7429500" cy="1052512"/>
          </a:xfrm>
          <a:prstGeom prst="rect">
            <a:avLst/>
          </a:prstGeom>
          <a:solidFill>
            <a:srgbClr val="14C5D0">
              <a:alpha val="7000"/>
            </a:srgbClr>
          </a:solidFill>
          <a:ln>
            <a:noFill/>
          </a:ln>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3600" b="1" smtClean="0">
              <a:latin typeface="Rockwell" charset="0"/>
            </a:endParaRPr>
          </a:p>
        </p:txBody>
      </p:sp>
      <p:sp>
        <p:nvSpPr>
          <p:cNvPr id="8" name="Rectangle 7"/>
          <p:cNvSpPr/>
          <p:nvPr/>
        </p:nvSpPr>
        <p:spPr>
          <a:xfrm>
            <a:off x="0" y="300038"/>
            <a:ext cx="498475" cy="1050925"/>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a typeface="ＭＳ Ｐゴシック" charset="-128"/>
              <a:cs typeface="ＭＳ Ｐゴシック" charset="-128"/>
            </a:endParaRPr>
          </a:p>
        </p:txBody>
      </p:sp>
      <p:sp>
        <p:nvSpPr>
          <p:cNvPr id="2" name="Title 1"/>
          <p:cNvSpPr>
            <a:spLocks noGrp="1"/>
          </p:cNvSpPr>
          <p:nvPr>
            <p:ph type="title"/>
          </p:nvPr>
        </p:nvSpPr>
        <p:spPr>
          <a:xfrm>
            <a:off x="495300" y="311294"/>
            <a:ext cx="7559487" cy="1025302"/>
          </a:xfrm>
        </p:spPr>
        <p:txBody>
          <a:bodyPr/>
          <a:lstStyle/>
          <a:p>
            <a:r>
              <a:rPr lang="en-GB" dirty="0" smtClean="0"/>
              <a:t>Click to edit Master title style</a:t>
            </a:r>
            <a:endParaRPr dirty="0"/>
          </a:p>
        </p:txBody>
      </p:sp>
      <p:sp>
        <p:nvSpPr>
          <p:cNvPr id="3" name="Content Placeholder 2"/>
          <p:cNvSpPr>
            <a:spLocks noGrp="1"/>
          </p:cNvSpPr>
          <p:nvPr>
            <p:ph idx="1"/>
          </p:nvPr>
        </p:nvSpPr>
        <p:spPr/>
        <p:txBody>
          <a:bodyPr/>
          <a:lstStyle>
            <a:lvl1pPr marL="355600" indent="-355600">
              <a:buClr>
                <a:srgbClr val="003399"/>
              </a:buClr>
              <a:defRPr>
                <a:solidFill>
                  <a:srgbClr val="000000"/>
                </a:solidFill>
              </a:defRPr>
            </a:lvl1pPr>
            <a:lvl2pPr marL="533400" indent="-304800">
              <a:buClr>
                <a:srgbClr val="65C4D2"/>
              </a:buClr>
              <a:defRPr>
                <a:solidFill>
                  <a:srgbClr val="000000"/>
                </a:solidFill>
              </a:defRPr>
            </a:lvl2pPr>
            <a:lvl3pPr marL="723900" indent="-266700">
              <a:buClr>
                <a:srgbClr val="66CCFF"/>
              </a:buClr>
              <a:defRPr>
                <a:solidFill>
                  <a:srgbClr val="000000"/>
                </a:solidFill>
              </a:defRPr>
            </a:lvl3pPr>
            <a:lvl4pPr marL="901700" indent="-228600">
              <a:buClr>
                <a:srgbClr val="0000FF"/>
              </a:buClr>
              <a:defRPr>
                <a:solidFill>
                  <a:srgbClr val="000000"/>
                </a:solidFill>
              </a:defRPr>
            </a:lvl4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p:txBody>
      </p:sp>
    </p:spTree>
    <p:extLst>
      <p:ext uri="{BB962C8B-B14F-4D97-AF65-F5344CB8AC3E}">
        <p14:creationId xmlns:p14="http://schemas.microsoft.com/office/powerpoint/2010/main" val="3433440098"/>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8475" y="484188"/>
            <a:ext cx="7556500"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98475" y="1981200"/>
            <a:ext cx="7556500"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marL="228600" marR="0" lvl="0" indent="-228600" algn="l" defTabSz="914400" rtl="0" eaLnBrk="0" fontAlgn="base" latinLnBrk="0" hangingPunct="0">
              <a:lnSpc>
                <a:spcPct val="100000"/>
              </a:lnSpc>
              <a:spcBef>
                <a:spcPts val="2000"/>
              </a:spcBef>
              <a:spcAft>
                <a:spcPct val="0"/>
              </a:spcAft>
              <a:buClr>
                <a:srgbClr val="008000"/>
              </a:buClr>
              <a:buSzPct val="75000"/>
              <a:buFont typeface="Wingdings" charset="0"/>
              <a:buChar char="n"/>
              <a:tabLst/>
              <a:defRPr/>
            </a:pPr>
            <a:r>
              <a:rPr kumimoji="0" lang="en-GB" sz="2800" b="0" i="0" u="none" strike="noStrike" kern="1200" cap="none" spc="0" normalizeH="0" baseline="0" noProof="0" dirty="0" smtClean="0">
                <a:ln>
                  <a:noFill/>
                </a:ln>
                <a:solidFill>
                  <a:srgbClr val="595959"/>
                </a:solidFill>
                <a:effectLst/>
                <a:uLnTx/>
                <a:uFillTx/>
                <a:latin typeface="Calibri"/>
                <a:ea typeface="ＭＳ Ｐゴシック" charset="-128"/>
                <a:cs typeface="Calibri"/>
              </a:rPr>
              <a:t>Click to edit Master text styles</a:t>
            </a:r>
          </a:p>
          <a:p>
            <a:pPr marL="457200" marR="0" lvl="1" indent="-228600" algn="l" defTabSz="914400" rtl="0" eaLnBrk="0" fontAlgn="base" latinLnBrk="0" hangingPunct="0">
              <a:lnSpc>
                <a:spcPct val="100000"/>
              </a:lnSpc>
              <a:spcBef>
                <a:spcPts val="600"/>
              </a:spcBef>
              <a:spcAft>
                <a:spcPct val="0"/>
              </a:spcAft>
              <a:buClr>
                <a:srgbClr val="003399"/>
              </a:buClr>
              <a:buSzPct val="75000"/>
              <a:buFont typeface="Wingdings" charset="0"/>
              <a:buChar char="n"/>
              <a:tabLst/>
              <a:defRPr/>
            </a:pPr>
            <a:r>
              <a:rPr kumimoji="0" lang="en-GB" sz="2400" b="0" i="0" u="none" strike="noStrike" kern="1200" cap="none" spc="0" normalizeH="0" baseline="0" noProof="0" dirty="0" smtClean="0">
                <a:ln>
                  <a:noFill/>
                </a:ln>
                <a:solidFill>
                  <a:srgbClr val="595959"/>
                </a:solidFill>
                <a:effectLst/>
                <a:uLnTx/>
                <a:uFillTx/>
                <a:latin typeface="Calibri"/>
                <a:ea typeface="ＭＳ Ｐゴシック" charset="-128"/>
                <a:cs typeface="Calibri"/>
              </a:rPr>
              <a:t> Second level</a:t>
            </a:r>
          </a:p>
          <a:p>
            <a:pPr marL="685800" marR="0" lvl="2" indent="-228600" algn="l" defTabSz="914400" rtl="0" eaLnBrk="0" fontAlgn="base" latinLnBrk="0" hangingPunct="0">
              <a:lnSpc>
                <a:spcPct val="100000"/>
              </a:lnSpc>
              <a:spcBef>
                <a:spcPts val="600"/>
              </a:spcBef>
              <a:spcAft>
                <a:spcPct val="0"/>
              </a:spcAft>
              <a:buClr>
                <a:srgbClr val="72F300"/>
              </a:buClr>
              <a:buSzPct val="75000"/>
              <a:buFont typeface="Wingdings" charset="0"/>
              <a:buChar char="n"/>
              <a:tabLst/>
              <a:defRPr/>
            </a:pPr>
            <a:r>
              <a:rPr kumimoji="0" lang="en-GB" sz="2000" b="0" i="0" u="none" strike="noStrike" kern="1200" cap="none" spc="0" normalizeH="0" baseline="0" noProof="0" dirty="0" smtClean="0">
                <a:ln>
                  <a:noFill/>
                </a:ln>
                <a:solidFill>
                  <a:srgbClr val="595959"/>
                </a:solidFill>
                <a:effectLst/>
                <a:uLnTx/>
                <a:uFillTx/>
                <a:latin typeface="Calibri"/>
                <a:ea typeface="ＭＳ Ｐゴシック" charset="-128"/>
                <a:cs typeface="Calibri"/>
              </a:rPr>
              <a:t> Third level</a:t>
            </a:r>
          </a:p>
          <a:p>
            <a:pPr marL="914400" marR="0" lvl="3" indent="-228600" algn="l" defTabSz="914400" rtl="0" eaLnBrk="0" fontAlgn="base" latinLnBrk="0" hangingPunct="0">
              <a:lnSpc>
                <a:spcPct val="100000"/>
              </a:lnSpc>
              <a:spcBef>
                <a:spcPts val="600"/>
              </a:spcBef>
              <a:spcAft>
                <a:spcPct val="0"/>
              </a:spcAft>
              <a:buClr>
                <a:srgbClr val="0000FF"/>
              </a:buClr>
              <a:buSzPct val="75000"/>
              <a:buFont typeface="Wingdings" charset="0"/>
              <a:buChar char="n"/>
              <a:tabLst/>
              <a:defRPr/>
            </a:pPr>
            <a:r>
              <a:rPr kumimoji="0" lang="en-GB" sz="1800" b="0" i="0" u="none" strike="noStrike" kern="1200" cap="none" spc="0" normalizeH="0" baseline="0" noProof="0" dirty="0" smtClean="0">
                <a:ln>
                  <a:noFill/>
                </a:ln>
                <a:solidFill>
                  <a:srgbClr val="595959"/>
                </a:solidFill>
                <a:effectLst/>
                <a:uLnTx/>
                <a:uFillTx/>
                <a:latin typeface="Calibri"/>
                <a:ea typeface="ＭＳ Ｐゴシック" charset="-128"/>
                <a:cs typeface="Calibri"/>
              </a:rPr>
              <a:t> Fourth level</a:t>
            </a:r>
          </a:p>
        </p:txBody>
      </p:sp>
      <p:sp>
        <p:nvSpPr>
          <p:cNvPr id="6" name="Slide Number Placeholder 5"/>
          <p:cNvSpPr>
            <a:spLocks noGrp="1"/>
          </p:cNvSpPr>
          <p:nvPr>
            <p:ph type="sldNum" sz="quarter" idx="4"/>
          </p:nvPr>
        </p:nvSpPr>
        <p:spPr>
          <a:xfrm>
            <a:off x="8305800" y="242888"/>
            <a:ext cx="554038" cy="365125"/>
          </a:xfrm>
          <a:prstGeom prst="rect">
            <a:avLst/>
          </a:prstGeom>
        </p:spPr>
        <p:txBody>
          <a:bodyPr vert="horz" wrap="square" lIns="91440" tIns="45720" rIns="91440" bIns="45720" numCol="1" anchor="ctr" anchorCtr="0" compatLnSpc="1">
            <a:prstTxWarp prst="textNoShape">
              <a:avLst/>
            </a:prstTxWarp>
          </a:bodyPr>
          <a:lstStyle>
            <a:lvl1pPr algn="r">
              <a:defRPr sz="1400">
                <a:solidFill>
                  <a:schemeClr val="bg1"/>
                </a:solidFill>
                <a:latin typeface="Rockwell" charset="0"/>
              </a:defRPr>
            </a:lvl1pPr>
          </a:lstStyle>
          <a:p>
            <a:pPr>
              <a:defRPr/>
            </a:pPr>
            <a:fld id="{3504349E-0B1A-9F4C-979F-AE934510903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7" r:id="rId1"/>
    <p:sldLayoutId id="2147483719" r:id="rId2"/>
    <p:sldLayoutId id="2147483718" r:id="rId3"/>
  </p:sldLayoutIdLst>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4000" b="1" kern="1200">
          <a:solidFill>
            <a:srgbClr val="000000"/>
          </a:solidFill>
          <a:latin typeface="Calibri"/>
          <a:ea typeface="ＭＳ Ｐゴシック" charset="-128"/>
          <a:cs typeface="Calibri"/>
        </a:defRPr>
      </a:lvl1pPr>
      <a:lvl2pPr algn="l" rtl="0" eaLnBrk="0" fontAlgn="base" hangingPunct="0">
        <a:spcBef>
          <a:spcPct val="0"/>
        </a:spcBef>
        <a:spcAft>
          <a:spcPct val="0"/>
        </a:spcAft>
        <a:defRPr sz="4000" b="1">
          <a:solidFill>
            <a:srgbClr val="000000"/>
          </a:solidFill>
          <a:latin typeface="Calibri" charset="0"/>
          <a:ea typeface="ＭＳ Ｐゴシック" charset="-128"/>
          <a:cs typeface="Calibri" charset="0"/>
        </a:defRPr>
      </a:lvl2pPr>
      <a:lvl3pPr algn="l" rtl="0" eaLnBrk="0" fontAlgn="base" hangingPunct="0">
        <a:spcBef>
          <a:spcPct val="0"/>
        </a:spcBef>
        <a:spcAft>
          <a:spcPct val="0"/>
        </a:spcAft>
        <a:defRPr sz="4000" b="1">
          <a:solidFill>
            <a:srgbClr val="000000"/>
          </a:solidFill>
          <a:latin typeface="Calibri" charset="0"/>
          <a:ea typeface="ＭＳ Ｐゴシック" charset="-128"/>
          <a:cs typeface="Calibri" charset="0"/>
        </a:defRPr>
      </a:lvl3pPr>
      <a:lvl4pPr algn="l" rtl="0" eaLnBrk="0" fontAlgn="base" hangingPunct="0">
        <a:spcBef>
          <a:spcPct val="0"/>
        </a:spcBef>
        <a:spcAft>
          <a:spcPct val="0"/>
        </a:spcAft>
        <a:defRPr sz="4000" b="1">
          <a:solidFill>
            <a:srgbClr val="000000"/>
          </a:solidFill>
          <a:latin typeface="Calibri" charset="0"/>
          <a:ea typeface="ＭＳ Ｐゴシック" charset="-128"/>
          <a:cs typeface="Calibri" charset="0"/>
        </a:defRPr>
      </a:lvl4pPr>
      <a:lvl5pPr algn="l" rtl="0" eaLnBrk="0" fontAlgn="base" hangingPunct="0">
        <a:spcBef>
          <a:spcPct val="0"/>
        </a:spcBef>
        <a:spcAft>
          <a:spcPct val="0"/>
        </a:spcAft>
        <a:defRPr sz="4000" b="1">
          <a:solidFill>
            <a:srgbClr val="000000"/>
          </a:solidFill>
          <a:latin typeface="Calibri" charset="0"/>
          <a:ea typeface="ＭＳ Ｐゴシック" charset="-128"/>
          <a:cs typeface="Calibri" charset="0"/>
        </a:defRPr>
      </a:lvl5pPr>
      <a:lvl6pPr marL="457200" algn="l" rtl="0" fontAlgn="base">
        <a:spcBef>
          <a:spcPct val="0"/>
        </a:spcBef>
        <a:spcAft>
          <a:spcPct val="0"/>
        </a:spcAft>
        <a:defRPr sz="3600" b="1">
          <a:solidFill>
            <a:srgbClr val="000000"/>
          </a:solidFill>
          <a:latin typeface="Calibri" charset="0"/>
          <a:ea typeface="ＭＳ Ｐゴシック" charset="-128"/>
        </a:defRPr>
      </a:lvl6pPr>
      <a:lvl7pPr marL="914400" algn="l" rtl="0" fontAlgn="base">
        <a:spcBef>
          <a:spcPct val="0"/>
        </a:spcBef>
        <a:spcAft>
          <a:spcPct val="0"/>
        </a:spcAft>
        <a:defRPr sz="3600" b="1">
          <a:solidFill>
            <a:srgbClr val="000000"/>
          </a:solidFill>
          <a:latin typeface="Calibri" charset="0"/>
          <a:ea typeface="ＭＳ Ｐゴシック" charset="-128"/>
        </a:defRPr>
      </a:lvl7pPr>
      <a:lvl8pPr marL="1371600" algn="l" rtl="0" fontAlgn="base">
        <a:spcBef>
          <a:spcPct val="0"/>
        </a:spcBef>
        <a:spcAft>
          <a:spcPct val="0"/>
        </a:spcAft>
        <a:defRPr sz="3600" b="1">
          <a:solidFill>
            <a:srgbClr val="000000"/>
          </a:solidFill>
          <a:latin typeface="Calibri" charset="0"/>
          <a:ea typeface="ＭＳ Ｐゴシック" charset="-128"/>
        </a:defRPr>
      </a:lvl8pPr>
      <a:lvl9pPr marL="1828800" algn="l" rtl="0" fontAlgn="base">
        <a:spcBef>
          <a:spcPct val="0"/>
        </a:spcBef>
        <a:spcAft>
          <a:spcPct val="0"/>
        </a:spcAft>
        <a:defRPr sz="3600" b="1">
          <a:solidFill>
            <a:srgbClr val="000000"/>
          </a:solidFill>
          <a:latin typeface="Calibri" charset="0"/>
          <a:ea typeface="ＭＳ Ｐゴシック" charset="-128"/>
        </a:defRPr>
      </a:lvl9pPr>
    </p:titleStyle>
    <p:bodyStyle>
      <a:lvl1pPr marL="228600" marR="0" indent="-228600" algn="l" defTabSz="914400" rtl="0" eaLnBrk="0" fontAlgn="base" latinLnBrk="0" hangingPunct="0">
        <a:lnSpc>
          <a:spcPct val="100000"/>
        </a:lnSpc>
        <a:spcBef>
          <a:spcPts val="2000"/>
        </a:spcBef>
        <a:spcAft>
          <a:spcPct val="0"/>
        </a:spcAft>
        <a:buClr>
          <a:srgbClr val="008000"/>
        </a:buClr>
        <a:buSzPct val="75000"/>
        <a:buFont typeface="Wingdings" charset="0"/>
        <a:buChar char="n"/>
        <a:tabLst/>
        <a:defRPr sz="2800" kern="1200">
          <a:solidFill>
            <a:srgbClr val="595959"/>
          </a:solidFill>
          <a:latin typeface="Calibri"/>
          <a:ea typeface="ＭＳ Ｐゴシック" charset="-128"/>
          <a:cs typeface="Calibri"/>
        </a:defRPr>
      </a:lvl1pPr>
      <a:lvl2pPr marL="457200" marR="0" indent="-228600" algn="l" defTabSz="914400" rtl="0" eaLnBrk="0" fontAlgn="base" latinLnBrk="0" hangingPunct="0">
        <a:lnSpc>
          <a:spcPct val="100000"/>
        </a:lnSpc>
        <a:spcBef>
          <a:spcPts val="600"/>
        </a:spcBef>
        <a:spcAft>
          <a:spcPct val="0"/>
        </a:spcAft>
        <a:buClr>
          <a:srgbClr val="003399"/>
        </a:buClr>
        <a:buSzPct val="75000"/>
        <a:buFont typeface="Wingdings" charset="0"/>
        <a:buChar char="n"/>
        <a:tabLst/>
        <a:defRPr sz="2400" kern="1200">
          <a:solidFill>
            <a:srgbClr val="595959"/>
          </a:solidFill>
          <a:latin typeface="Calibri"/>
          <a:ea typeface="ＭＳ Ｐゴシック" charset="-128"/>
          <a:cs typeface="Calibri"/>
        </a:defRPr>
      </a:lvl2pPr>
      <a:lvl3pPr marL="685800" marR="0" indent="-228600" algn="l" defTabSz="914400" rtl="0" eaLnBrk="0" fontAlgn="base" latinLnBrk="0" hangingPunct="0">
        <a:lnSpc>
          <a:spcPct val="100000"/>
        </a:lnSpc>
        <a:spcBef>
          <a:spcPts val="600"/>
        </a:spcBef>
        <a:spcAft>
          <a:spcPct val="0"/>
        </a:spcAft>
        <a:buClr>
          <a:srgbClr val="72F300"/>
        </a:buClr>
        <a:buSzPct val="75000"/>
        <a:buFont typeface="Wingdings" charset="0"/>
        <a:buChar char="n"/>
        <a:tabLst/>
        <a:defRPr sz="2000" kern="1200">
          <a:solidFill>
            <a:srgbClr val="595959"/>
          </a:solidFill>
          <a:latin typeface="Calibri"/>
          <a:ea typeface="ＭＳ Ｐゴシック" charset="-128"/>
          <a:cs typeface="Calibri"/>
        </a:defRPr>
      </a:lvl3pPr>
      <a:lvl4pPr marL="914400" marR="0" indent="-228600" algn="l" defTabSz="914400" rtl="0" eaLnBrk="0" fontAlgn="base" latinLnBrk="0" hangingPunct="0">
        <a:lnSpc>
          <a:spcPct val="100000"/>
        </a:lnSpc>
        <a:spcBef>
          <a:spcPts val="600"/>
        </a:spcBef>
        <a:spcAft>
          <a:spcPct val="0"/>
        </a:spcAft>
        <a:buClr>
          <a:srgbClr val="0000FF"/>
        </a:buClr>
        <a:buSzPct val="75000"/>
        <a:buFont typeface="Wingdings" charset="0"/>
        <a:buChar char="n"/>
        <a:tabLst/>
        <a:defRPr kern="1200">
          <a:solidFill>
            <a:srgbClr val="595959"/>
          </a:solidFill>
          <a:latin typeface="Calibri"/>
          <a:ea typeface="ＭＳ Ｐゴシック" charset="-128"/>
          <a:cs typeface="Calibri"/>
        </a:defRPr>
      </a:lvl4pPr>
      <a:lvl5pPr marL="914400" indent="914400" algn="l" rtl="0" eaLnBrk="0" fontAlgn="base" hangingPunct="0">
        <a:spcBef>
          <a:spcPts val="600"/>
        </a:spcBef>
        <a:spcAft>
          <a:spcPct val="0"/>
        </a:spcAft>
        <a:buClr>
          <a:srgbClr val="008000"/>
        </a:buClr>
        <a:buSzPct val="75000"/>
        <a:buFont typeface="Wingdings" charset="0"/>
        <a:defRPr kern="1200">
          <a:solidFill>
            <a:srgbClr val="595959"/>
          </a:solidFill>
          <a:latin typeface="Calibri"/>
          <a:ea typeface="ＭＳ Ｐゴシック" charset="-128"/>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3.xml"/><Relationship Id="rId2" Type="http://schemas.openxmlformats.org/officeDocument/2006/relationships/diagramData" Target="../diagrams/data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3.xml"/><Relationship Id="rId2" Type="http://schemas.openxmlformats.org/officeDocument/2006/relationships/diagramData" Target="../diagrams/data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3.xml"/><Relationship Id="rId2" Type="http://schemas.openxmlformats.org/officeDocument/2006/relationships/diagramData" Target="../diagrams/data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community.iwlearn.net/communities/tda-sap-methodology/wiki/the-key-integration-implementation-strategies/***" TargetMode="External"/><Relationship Id="rId3" Type="http://schemas.openxmlformats.org/officeDocument/2006/relationships/image" Target="../media/image9.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community.iwlearn.net/communities/tda-sap-methodology/wiki/the-key-integration-implementation-strategies/***" TargetMode="External"/><Relationship Id="rId3" Type="http://schemas.openxmlformats.org/officeDocument/2006/relationships/image" Target="../media/image10.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community.iwlearn.net/communities/tda-sap-methodology/wiki/the-key-integration-implementation-strategies/***" TargetMode="Externa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community.iwlearn.net/communities/tda-sap-methodology/wiki/the-key-integration-implementation-strategies/***" TargetMode="External"/><Relationship Id="rId3" Type="http://schemas.openxmlformats.org/officeDocument/2006/relationships/image" Target="../media/image1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community.iwlearn.net/communities/tda-sap-methodology/wiki/the-key-integration-implementation-strategies/***" TargetMode="Externa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1857" y="228600"/>
            <a:ext cx="4038600" cy="2108200"/>
          </a:xfrm>
        </p:spPr>
        <p:txBody>
          <a:bodyPr/>
          <a:lstStyle/>
          <a:p>
            <a:r>
              <a:rPr lang="en-US" sz="4400" dirty="0" smtClean="0"/>
              <a:t>IW:LEARN</a:t>
            </a:r>
            <a:br>
              <a:rPr lang="en-US" sz="4400" dirty="0" smtClean="0"/>
            </a:br>
            <a:r>
              <a:rPr lang="en-US" sz="4400" dirty="0" smtClean="0"/>
              <a:t>TDA/SAP Training Course</a:t>
            </a:r>
            <a:endParaRPr lang="en-US" sz="4400" dirty="0"/>
          </a:p>
        </p:txBody>
      </p:sp>
      <p:sp>
        <p:nvSpPr>
          <p:cNvPr id="3" name="Subtitle 2"/>
          <p:cNvSpPr>
            <a:spLocks noGrp="1"/>
          </p:cNvSpPr>
          <p:nvPr>
            <p:ph type="subTitle" idx="1"/>
          </p:nvPr>
        </p:nvSpPr>
        <p:spPr/>
        <p:txBody>
          <a:bodyPr>
            <a:noAutofit/>
          </a:bodyPr>
          <a:lstStyle/>
          <a:p>
            <a:pPr lvl="0"/>
            <a:r>
              <a:rPr lang="en-US" dirty="0"/>
              <a:t>Module </a:t>
            </a:r>
            <a:r>
              <a:rPr lang="en-US" dirty="0" smtClean="0"/>
              <a:t>3: </a:t>
            </a:r>
            <a:r>
              <a:rPr lang="en-US" dirty="0"/>
              <a:t>Developing the </a:t>
            </a:r>
            <a:r>
              <a:rPr lang="en-US" dirty="0" smtClean="0"/>
              <a:t>SAP</a:t>
            </a:r>
            <a:endParaRPr lang="en-GB" sz="2400" dirty="0"/>
          </a:p>
        </p:txBody>
      </p:sp>
      <p:pic>
        <p:nvPicPr>
          <p:cNvPr id="4" name="Picture 3"/>
          <p:cNvPicPr>
            <a:picLocks noChangeAspect="1"/>
          </p:cNvPicPr>
          <p:nvPr/>
        </p:nvPicPr>
        <p:blipFill>
          <a:blip r:embed="rId2"/>
          <a:stretch>
            <a:fillRect/>
          </a:stretch>
        </p:blipFill>
        <p:spPr>
          <a:xfrm>
            <a:off x="7429500" y="4845326"/>
            <a:ext cx="1714500" cy="2012674"/>
          </a:xfrm>
          <a:prstGeom prst="rect">
            <a:avLst/>
          </a:prstGeom>
        </p:spPr>
      </p:pic>
      <p:sp>
        <p:nvSpPr>
          <p:cNvPr id="8" name="Title 1"/>
          <p:cNvSpPr txBox="1">
            <a:spLocks/>
          </p:cNvSpPr>
          <p:nvPr/>
        </p:nvSpPr>
        <p:spPr bwMode="auto">
          <a:xfrm>
            <a:off x="301857" y="2844800"/>
            <a:ext cx="40386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600" b="1" kern="1200">
                <a:solidFill>
                  <a:srgbClr val="000000"/>
                </a:solidFill>
                <a:latin typeface="Calibri"/>
                <a:ea typeface="ＭＳ Ｐゴシック" charset="-128"/>
                <a:cs typeface="Calibri"/>
              </a:defRPr>
            </a:lvl1pPr>
            <a:lvl2pPr algn="l" rtl="0" eaLnBrk="0" fontAlgn="base" hangingPunct="0">
              <a:spcBef>
                <a:spcPct val="0"/>
              </a:spcBef>
              <a:spcAft>
                <a:spcPct val="0"/>
              </a:spcAft>
              <a:defRPr sz="4000" b="1">
                <a:solidFill>
                  <a:srgbClr val="000000"/>
                </a:solidFill>
                <a:latin typeface="Calibri" charset="0"/>
                <a:ea typeface="ＭＳ Ｐゴシック" charset="-128"/>
                <a:cs typeface="Calibri" charset="0"/>
              </a:defRPr>
            </a:lvl2pPr>
            <a:lvl3pPr algn="l" rtl="0" eaLnBrk="0" fontAlgn="base" hangingPunct="0">
              <a:spcBef>
                <a:spcPct val="0"/>
              </a:spcBef>
              <a:spcAft>
                <a:spcPct val="0"/>
              </a:spcAft>
              <a:defRPr sz="4000" b="1">
                <a:solidFill>
                  <a:srgbClr val="000000"/>
                </a:solidFill>
                <a:latin typeface="Calibri" charset="0"/>
                <a:ea typeface="ＭＳ Ｐゴシック" charset="-128"/>
                <a:cs typeface="Calibri" charset="0"/>
              </a:defRPr>
            </a:lvl3pPr>
            <a:lvl4pPr algn="l" rtl="0" eaLnBrk="0" fontAlgn="base" hangingPunct="0">
              <a:spcBef>
                <a:spcPct val="0"/>
              </a:spcBef>
              <a:spcAft>
                <a:spcPct val="0"/>
              </a:spcAft>
              <a:defRPr sz="4000" b="1">
                <a:solidFill>
                  <a:srgbClr val="000000"/>
                </a:solidFill>
                <a:latin typeface="Calibri" charset="0"/>
                <a:ea typeface="ＭＳ Ｐゴシック" charset="-128"/>
                <a:cs typeface="Calibri" charset="0"/>
              </a:defRPr>
            </a:lvl4pPr>
            <a:lvl5pPr algn="l" rtl="0" eaLnBrk="0" fontAlgn="base" hangingPunct="0">
              <a:spcBef>
                <a:spcPct val="0"/>
              </a:spcBef>
              <a:spcAft>
                <a:spcPct val="0"/>
              </a:spcAft>
              <a:defRPr sz="4000" b="1">
                <a:solidFill>
                  <a:srgbClr val="000000"/>
                </a:solidFill>
                <a:latin typeface="Calibri" charset="0"/>
                <a:ea typeface="ＭＳ Ｐゴシック" charset="-128"/>
                <a:cs typeface="Calibri" charset="0"/>
              </a:defRPr>
            </a:lvl5pPr>
            <a:lvl6pPr marL="457200" algn="l" rtl="0" fontAlgn="base">
              <a:spcBef>
                <a:spcPct val="0"/>
              </a:spcBef>
              <a:spcAft>
                <a:spcPct val="0"/>
              </a:spcAft>
              <a:defRPr sz="3600" b="1">
                <a:solidFill>
                  <a:srgbClr val="000000"/>
                </a:solidFill>
                <a:latin typeface="Calibri" charset="0"/>
                <a:ea typeface="ＭＳ Ｐゴシック" charset="-128"/>
              </a:defRPr>
            </a:lvl6pPr>
            <a:lvl7pPr marL="914400" algn="l" rtl="0" fontAlgn="base">
              <a:spcBef>
                <a:spcPct val="0"/>
              </a:spcBef>
              <a:spcAft>
                <a:spcPct val="0"/>
              </a:spcAft>
              <a:defRPr sz="3600" b="1">
                <a:solidFill>
                  <a:srgbClr val="000000"/>
                </a:solidFill>
                <a:latin typeface="Calibri" charset="0"/>
                <a:ea typeface="ＭＳ Ｐゴシック" charset="-128"/>
              </a:defRPr>
            </a:lvl7pPr>
            <a:lvl8pPr marL="1371600" algn="l" rtl="0" fontAlgn="base">
              <a:spcBef>
                <a:spcPct val="0"/>
              </a:spcBef>
              <a:spcAft>
                <a:spcPct val="0"/>
              </a:spcAft>
              <a:defRPr sz="3600" b="1">
                <a:solidFill>
                  <a:srgbClr val="000000"/>
                </a:solidFill>
                <a:latin typeface="Calibri" charset="0"/>
                <a:ea typeface="ＭＳ Ｐゴシック" charset="-128"/>
              </a:defRPr>
            </a:lvl8pPr>
            <a:lvl9pPr marL="1828800" algn="l" rtl="0" fontAlgn="base">
              <a:spcBef>
                <a:spcPct val="0"/>
              </a:spcBef>
              <a:spcAft>
                <a:spcPct val="0"/>
              </a:spcAft>
              <a:defRPr sz="3600" b="1">
                <a:solidFill>
                  <a:srgbClr val="000000"/>
                </a:solidFill>
                <a:latin typeface="Calibri" charset="0"/>
                <a:ea typeface="ＭＳ Ｐゴシック" charset="-128"/>
              </a:defRPr>
            </a:lvl9pPr>
          </a:lstStyle>
          <a:p>
            <a:endParaRPr lang="en-US" dirty="0"/>
          </a:p>
        </p:txBody>
      </p:sp>
    </p:spTree>
    <p:extLst>
      <p:ext uri="{BB962C8B-B14F-4D97-AF65-F5344CB8AC3E}">
        <p14:creationId xmlns:p14="http://schemas.microsoft.com/office/powerpoint/2010/main" val="100692856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What is the purpose of the consultation process?</a:t>
            </a:r>
            <a:endParaRPr lang="en-US" sz="3600" dirty="0"/>
          </a:p>
        </p:txBody>
      </p:sp>
      <p:sp>
        <p:nvSpPr>
          <p:cNvPr id="3" name="Content Placeholder 2"/>
          <p:cNvSpPr>
            <a:spLocks noGrp="1"/>
          </p:cNvSpPr>
          <p:nvPr>
            <p:ph idx="1"/>
          </p:nvPr>
        </p:nvSpPr>
        <p:spPr/>
        <p:txBody>
          <a:bodyPr/>
          <a:lstStyle/>
          <a:p>
            <a:r>
              <a:rPr lang="en-GB" dirty="0"/>
              <a:t>The previous </a:t>
            </a:r>
            <a:r>
              <a:rPr lang="en-GB" dirty="0" smtClean="0"/>
              <a:t>steps </a:t>
            </a:r>
            <a:r>
              <a:rPr lang="en-GB" dirty="0"/>
              <a:t>in the SAP development process </a:t>
            </a:r>
            <a:r>
              <a:rPr lang="en-GB" dirty="0" smtClean="0"/>
              <a:t>have focussed </a:t>
            </a:r>
            <a:r>
              <a:rPr lang="en-GB" dirty="0"/>
              <a:t>on selecting </a:t>
            </a:r>
            <a:r>
              <a:rPr lang="en-GB" dirty="0" smtClean="0"/>
              <a:t>ideas</a:t>
            </a:r>
            <a:r>
              <a:rPr lang="en-GB" dirty="0"/>
              <a:t> </a:t>
            </a:r>
            <a:r>
              <a:rPr lang="en-GB" dirty="0" smtClean="0"/>
              <a:t>and prioritising them</a:t>
            </a:r>
          </a:p>
          <a:p>
            <a:r>
              <a:rPr lang="en-GB" dirty="0"/>
              <a:t>These were purposely described as options or alternatives and not decisions - all countries involved in the process are at liberty to propose additional solutions or to discount those coming from the SAP development teams.</a:t>
            </a:r>
          </a:p>
          <a:p>
            <a:endParaRPr lang="en-US" dirty="0"/>
          </a:p>
        </p:txBody>
      </p:sp>
    </p:spTree>
    <p:extLst>
      <p:ext uri="{BB962C8B-B14F-4D97-AF65-F5344CB8AC3E}">
        <p14:creationId xmlns:p14="http://schemas.microsoft.com/office/powerpoint/2010/main" val="33940028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What is the purpose of the consultation process?</a:t>
            </a:r>
            <a:endParaRPr lang="en-US" dirty="0"/>
          </a:p>
        </p:txBody>
      </p:sp>
      <p:grpSp>
        <p:nvGrpSpPr>
          <p:cNvPr id="5" name="Group 4"/>
          <p:cNvGrpSpPr/>
          <p:nvPr/>
        </p:nvGrpSpPr>
        <p:grpSpPr>
          <a:xfrm>
            <a:off x="901700" y="2070100"/>
            <a:ext cx="7200900" cy="4051300"/>
            <a:chOff x="0" y="2009"/>
            <a:chExt cx="7785100" cy="4110781"/>
          </a:xfrm>
          <a:solidFill>
            <a:schemeClr val="accent6">
              <a:lumMod val="60000"/>
              <a:lumOff val="40000"/>
            </a:schemeClr>
          </a:solidFill>
        </p:grpSpPr>
        <p:sp>
          <p:nvSpPr>
            <p:cNvPr id="6" name="Rounded Rectangle 5"/>
            <p:cNvSpPr/>
            <p:nvPr/>
          </p:nvSpPr>
          <p:spPr>
            <a:xfrm>
              <a:off x="0" y="2009"/>
              <a:ext cx="7785100" cy="4110781"/>
            </a:xfrm>
            <a:prstGeom prst="roundRect">
              <a:avLst>
                <a:gd name="adj" fmla="val 10000"/>
              </a:avLst>
            </a:prstGeom>
            <a:grpFill/>
            <a:effectLst/>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7" name="Rounded Rectangle 4"/>
            <p:cNvSpPr/>
            <p:nvPr/>
          </p:nvSpPr>
          <p:spPr>
            <a:xfrm>
              <a:off x="120401" y="122410"/>
              <a:ext cx="7544298" cy="386997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33350" tIns="133350" rIns="133350" bIns="133350" numCol="1" spcCol="1270" anchor="ctr" anchorCtr="0">
              <a:noAutofit/>
            </a:bodyPr>
            <a:lstStyle/>
            <a:p>
              <a:pPr lvl="0" algn="ctr" defTabSz="1555750">
                <a:lnSpc>
                  <a:spcPct val="90000"/>
                </a:lnSpc>
                <a:spcAft>
                  <a:spcPct val="35000"/>
                </a:spcAft>
              </a:pPr>
              <a:r>
                <a:rPr lang="en-US" sz="2800" dirty="0">
                  <a:solidFill>
                    <a:schemeClr val="tx1"/>
                  </a:solidFill>
                  <a:latin typeface="Calibri"/>
                  <a:cs typeface="Calibri"/>
                </a:rPr>
                <a:t>This step involves each country reviewing the outputs of the strategic thinking </a:t>
              </a:r>
              <a:r>
                <a:rPr lang="en-US" sz="2800" dirty="0" smtClean="0">
                  <a:solidFill>
                    <a:schemeClr val="tx1"/>
                  </a:solidFill>
                  <a:latin typeface="Calibri"/>
                  <a:cs typeface="Calibri"/>
                </a:rPr>
                <a:t>process and conducting </a:t>
              </a:r>
              <a:r>
                <a:rPr lang="en-US" sz="2800" dirty="0">
                  <a:solidFill>
                    <a:schemeClr val="tx1"/>
                  </a:solidFill>
                  <a:latin typeface="Calibri"/>
                  <a:cs typeface="Calibri"/>
                </a:rPr>
                <a:t>a thorough evaluation of the </a:t>
              </a:r>
              <a:r>
                <a:rPr lang="en-US" sz="2800" dirty="0">
                  <a:solidFill>
                    <a:srgbClr val="0033CC"/>
                  </a:solidFill>
                  <a:latin typeface="Calibri"/>
                  <a:cs typeface="Calibri"/>
                </a:rPr>
                <a:t>feasibility of the alternatives </a:t>
              </a:r>
              <a:r>
                <a:rPr lang="en-US" sz="2800" dirty="0">
                  <a:solidFill>
                    <a:schemeClr val="tx1"/>
                  </a:solidFill>
                  <a:latin typeface="Calibri"/>
                  <a:cs typeface="Calibri"/>
                </a:rPr>
                <a:t>from a </a:t>
              </a:r>
              <a:r>
                <a:rPr lang="en-US" sz="2800" dirty="0">
                  <a:solidFill>
                    <a:srgbClr val="0033CC"/>
                  </a:solidFill>
                  <a:latin typeface="Calibri"/>
                  <a:cs typeface="Calibri"/>
                </a:rPr>
                <a:t>national </a:t>
              </a:r>
              <a:r>
                <a:rPr lang="en-US" sz="2800" dirty="0" smtClean="0">
                  <a:solidFill>
                    <a:srgbClr val="0033CC"/>
                  </a:solidFill>
                  <a:latin typeface="Calibri"/>
                  <a:cs typeface="Calibri"/>
                </a:rPr>
                <a:t>perspective</a:t>
              </a:r>
            </a:p>
            <a:p>
              <a:pPr lvl="0" algn="ctr" defTabSz="1555750">
                <a:lnSpc>
                  <a:spcPct val="90000"/>
                </a:lnSpc>
                <a:spcAft>
                  <a:spcPct val="35000"/>
                </a:spcAft>
              </a:pPr>
              <a:r>
                <a:rPr lang="en-US" sz="2800" dirty="0" smtClean="0">
                  <a:solidFill>
                    <a:schemeClr val="tx1"/>
                  </a:solidFill>
                  <a:latin typeface="Calibri"/>
                  <a:cs typeface="Calibri"/>
                </a:rPr>
                <a:t>In </a:t>
              </a:r>
              <a:r>
                <a:rPr lang="en-US" sz="2800" dirty="0">
                  <a:solidFill>
                    <a:schemeClr val="tx1"/>
                  </a:solidFill>
                  <a:latin typeface="Calibri"/>
                  <a:cs typeface="Calibri"/>
                </a:rPr>
                <a:t>particular, the countries should examine how feasible the options/alternatives are from an </a:t>
              </a:r>
              <a:r>
                <a:rPr lang="en-US" sz="2800" dirty="0">
                  <a:solidFill>
                    <a:schemeClr val="bg2"/>
                  </a:solidFill>
                  <a:latin typeface="Calibri"/>
                  <a:cs typeface="Calibri"/>
                </a:rPr>
                <a:t>economic</a:t>
              </a:r>
              <a:r>
                <a:rPr lang="en-US" sz="2800" dirty="0">
                  <a:solidFill>
                    <a:schemeClr val="tx1"/>
                  </a:solidFill>
                  <a:latin typeface="Calibri"/>
                  <a:cs typeface="Calibri"/>
                </a:rPr>
                <a:t>, </a:t>
              </a:r>
              <a:r>
                <a:rPr lang="en-US" sz="2800" dirty="0">
                  <a:solidFill>
                    <a:srgbClr val="0033CC"/>
                  </a:solidFill>
                  <a:latin typeface="Calibri"/>
                  <a:cs typeface="Calibri"/>
                </a:rPr>
                <a:t>political</a:t>
              </a:r>
              <a:r>
                <a:rPr lang="en-US" sz="2800" dirty="0">
                  <a:solidFill>
                    <a:schemeClr val="tx1"/>
                  </a:solidFill>
                  <a:latin typeface="Calibri"/>
                  <a:cs typeface="Calibri"/>
                </a:rPr>
                <a:t> and </a:t>
              </a:r>
              <a:r>
                <a:rPr lang="en-US" sz="2800" dirty="0">
                  <a:solidFill>
                    <a:srgbClr val="0033CC"/>
                  </a:solidFill>
                  <a:latin typeface="Calibri"/>
                  <a:cs typeface="Calibri"/>
                </a:rPr>
                <a:t>social</a:t>
              </a:r>
              <a:r>
                <a:rPr lang="en-US" sz="2800" dirty="0">
                  <a:solidFill>
                    <a:schemeClr val="tx1"/>
                  </a:solidFill>
                  <a:latin typeface="Calibri"/>
                  <a:cs typeface="Calibri"/>
                </a:rPr>
                <a:t> </a:t>
              </a:r>
              <a:r>
                <a:rPr lang="en-US" sz="2800" dirty="0" smtClean="0">
                  <a:solidFill>
                    <a:schemeClr val="tx1"/>
                  </a:solidFill>
                  <a:latin typeface="Calibri"/>
                  <a:cs typeface="Calibri"/>
                </a:rPr>
                <a:t>perspective</a:t>
              </a:r>
              <a:endParaRPr lang="en-US" sz="2800" dirty="0">
                <a:solidFill>
                  <a:schemeClr val="tx1"/>
                </a:solidFill>
                <a:latin typeface="Calibri"/>
                <a:cs typeface="Calibri"/>
              </a:endParaRPr>
            </a:p>
          </p:txBody>
        </p:sp>
      </p:grpSp>
    </p:spTree>
    <p:extLst>
      <p:ext uri="{BB962C8B-B14F-4D97-AF65-F5344CB8AC3E}">
        <p14:creationId xmlns:p14="http://schemas.microsoft.com/office/powerpoint/2010/main" val="41049040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Economic </a:t>
            </a:r>
            <a:r>
              <a:rPr lang="en-GB" sz="3600" dirty="0"/>
              <a:t>analysis of options and </a:t>
            </a:r>
            <a:r>
              <a:rPr lang="en-GB" sz="3600" dirty="0" smtClean="0"/>
              <a:t>alternatives</a:t>
            </a:r>
            <a:endParaRPr lang="en-US" sz="3600" dirty="0"/>
          </a:p>
        </p:txBody>
      </p:sp>
      <p:sp>
        <p:nvSpPr>
          <p:cNvPr id="3" name="Content Placeholder 2"/>
          <p:cNvSpPr>
            <a:spLocks noGrp="1"/>
          </p:cNvSpPr>
          <p:nvPr>
            <p:ph idx="1"/>
          </p:nvPr>
        </p:nvSpPr>
        <p:spPr/>
        <p:txBody>
          <a:bodyPr/>
          <a:lstStyle/>
          <a:p>
            <a:r>
              <a:rPr lang="en-GB" dirty="0"/>
              <a:t>The economic analysis of the options/alternatives should be based on objective information and widely used </a:t>
            </a:r>
            <a:r>
              <a:rPr lang="en-GB" dirty="0" smtClean="0"/>
              <a:t>techniques</a:t>
            </a:r>
          </a:p>
          <a:p>
            <a:r>
              <a:rPr lang="en-GB" dirty="0" smtClean="0"/>
              <a:t>However</a:t>
            </a:r>
            <a:r>
              <a:rPr lang="en-GB" dirty="0"/>
              <a:t>, its results should not be seen as constituting “the decision” – economic analysis provides only one form of input to the policymaker’s final </a:t>
            </a:r>
            <a:r>
              <a:rPr lang="en-GB" dirty="0" smtClean="0"/>
              <a:t>decision</a:t>
            </a:r>
            <a:endParaRPr lang="en-GB" dirty="0"/>
          </a:p>
          <a:p>
            <a:endParaRPr lang="en-US" dirty="0"/>
          </a:p>
        </p:txBody>
      </p:sp>
    </p:spTree>
    <p:extLst>
      <p:ext uri="{BB962C8B-B14F-4D97-AF65-F5344CB8AC3E}">
        <p14:creationId xmlns:p14="http://schemas.microsoft.com/office/powerpoint/2010/main" val="1976360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Three </a:t>
            </a:r>
            <a:r>
              <a:rPr lang="en-GB" dirty="0"/>
              <a:t>general approaches that can be </a:t>
            </a:r>
            <a:r>
              <a:rPr lang="en-GB" dirty="0" smtClean="0"/>
              <a:t>used</a:t>
            </a:r>
            <a:r>
              <a:rPr lang="en-US" dirty="0" smtClean="0"/>
              <a:t>….</a:t>
            </a:r>
            <a:r>
              <a:rPr lang="en-GB" dirty="0" smtClean="0"/>
              <a:t> </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77800" y="1854200"/>
            <a:ext cx="8470899" cy="4597399"/>
          </a:xfrm>
          <a:prstGeom prst="rect">
            <a:avLst/>
          </a:prstGeom>
          <a:noFill/>
          <a:ln>
            <a:noFill/>
          </a:ln>
        </p:spPr>
      </p:pic>
    </p:spTree>
    <p:extLst>
      <p:ext uri="{BB962C8B-B14F-4D97-AF65-F5344CB8AC3E}">
        <p14:creationId xmlns:p14="http://schemas.microsoft.com/office/powerpoint/2010/main" val="367519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good practice</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571500" y="1562101"/>
            <a:ext cx="4076700" cy="5143499"/>
          </a:xfrm>
          <a:prstGeom prst="rect">
            <a:avLst/>
          </a:prstGeom>
          <a:noFill/>
          <a:ln w="19050">
            <a:solidFill>
              <a:schemeClr val="tx1"/>
            </a:solidFill>
          </a:ln>
        </p:spPr>
      </p:pic>
      <p:sp>
        <p:nvSpPr>
          <p:cNvPr id="5" name="Rectangle 4"/>
          <p:cNvSpPr/>
          <p:nvPr/>
        </p:nvSpPr>
        <p:spPr>
          <a:xfrm>
            <a:off x="4889500" y="2625636"/>
            <a:ext cx="3949700" cy="2677656"/>
          </a:xfrm>
          <a:prstGeom prst="rect">
            <a:avLst/>
          </a:prstGeom>
        </p:spPr>
        <p:txBody>
          <a:bodyPr wrap="square">
            <a:spAutoFit/>
          </a:bodyPr>
          <a:lstStyle/>
          <a:p>
            <a:r>
              <a:rPr lang="en-US" sz="2400" b="1" dirty="0">
                <a:latin typeface="Calibri"/>
                <a:cs typeface="Calibri"/>
              </a:rPr>
              <a:t>Strategic Action Programme for the South China Sea (2008</a:t>
            </a:r>
            <a:r>
              <a:rPr lang="en-US" sz="2400" b="1" dirty="0" smtClean="0">
                <a:latin typeface="Calibri"/>
                <a:cs typeface="Calibri"/>
              </a:rPr>
              <a:t>)</a:t>
            </a:r>
          </a:p>
          <a:p>
            <a:endParaRPr lang="en-US" sz="2400" dirty="0">
              <a:latin typeface="Calibri"/>
              <a:cs typeface="Calibri"/>
            </a:endParaRPr>
          </a:p>
          <a:p>
            <a:r>
              <a:rPr lang="en-US" sz="2400" dirty="0" smtClean="0">
                <a:latin typeface="Calibri"/>
                <a:cs typeface="Calibri"/>
              </a:rPr>
              <a:t>Regional </a:t>
            </a:r>
            <a:r>
              <a:rPr lang="en-US" sz="2400" dirty="0">
                <a:latin typeface="Calibri"/>
                <a:cs typeface="Calibri"/>
              </a:rPr>
              <a:t>Economic Values and Cost/Benefit Analysis of SAP Actions </a:t>
            </a:r>
            <a:r>
              <a:rPr lang="en-US" sz="2400" dirty="0" err="1">
                <a:latin typeface="Calibri"/>
                <a:cs typeface="Calibri"/>
              </a:rPr>
              <a:t>pp</a:t>
            </a:r>
            <a:r>
              <a:rPr lang="en-US" sz="2400" dirty="0">
                <a:latin typeface="Calibri"/>
                <a:cs typeface="Calibri"/>
              </a:rPr>
              <a:t> 51 – 61</a:t>
            </a:r>
          </a:p>
        </p:txBody>
      </p:sp>
    </p:spTree>
    <p:extLst>
      <p:ext uri="{BB962C8B-B14F-4D97-AF65-F5344CB8AC3E}">
        <p14:creationId xmlns:p14="http://schemas.microsoft.com/office/powerpoint/2010/main" val="10463048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Political </a:t>
            </a:r>
            <a:r>
              <a:rPr lang="en-GB" sz="3600" dirty="0"/>
              <a:t>and social analysis of options and </a:t>
            </a:r>
            <a:r>
              <a:rPr lang="en-GB" sz="3600" dirty="0" smtClean="0"/>
              <a:t>alternatives</a:t>
            </a:r>
            <a:endParaRPr lang="en-US" sz="3600" dirty="0"/>
          </a:p>
        </p:txBody>
      </p:sp>
      <p:sp>
        <p:nvSpPr>
          <p:cNvPr id="3" name="Content Placeholder 2"/>
          <p:cNvSpPr>
            <a:spLocks noGrp="1"/>
          </p:cNvSpPr>
          <p:nvPr>
            <p:ph idx="1"/>
          </p:nvPr>
        </p:nvSpPr>
        <p:spPr>
          <a:xfrm>
            <a:off x="523875" y="2374901"/>
            <a:ext cx="7556500" cy="3594100"/>
          </a:xfrm>
        </p:spPr>
        <p:txBody>
          <a:bodyPr/>
          <a:lstStyle/>
          <a:p>
            <a:r>
              <a:rPr lang="en-GB" dirty="0" smtClean="0"/>
              <a:t>In </a:t>
            </a:r>
            <a:r>
              <a:rPr lang="en-GB" dirty="0"/>
              <a:t>parallel to the economic feasibility analysis, it is necessary to ensure social and political acceptability of each </a:t>
            </a:r>
            <a:r>
              <a:rPr lang="en-GB" dirty="0" smtClean="0"/>
              <a:t>option </a:t>
            </a:r>
          </a:p>
          <a:p>
            <a:r>
              <a:rPr lang="en-GB" dirty="0" smtClean="0"/>
              <a:t>This </a:t>
            </a:r>
            <a:r>
              <a:rPr lang="en-GB" dirty="0"/>
              <a:t>is necessary at both the regional and national </a:t>
            </a:r>
            <a:r>
              <a:rPr lang="en-GB" dirty="0" smtClean="0"/>
              <a:t>levels</a:t>
            </a:r>
          </a:p>
          <a:p>
            <a:pPr marL="0" indent="0">
              <a:buNone/>
            </a:pPr>
            <a:endParaRPr lang="en-GB" dirty="0" smtClean="0"/>
          </a:p>
        </p:txBody>
      </p:sp>
    </p:spTree>
    <p:extLst>
      <p:ext uri="{BB962C8B-B14F-4D97-AF65-F5344CB8AC3E}">
        <p14:creationId xmlns:p14="http://schemas.microsoft.com/office/powerpoint/2010/main" val="38878476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a:t>
            </a:r>
            <a:endParaRPr lang="en-US" dirty="0"/>
          </a:p>
        </p:txBody>
      </p:sp>
      <p:grpSp>
        <p:nvGrpSpPr>
          <p:cNvPr id="4" name="Group 3"/>
          <p:cNvGrpSpPr/>
          <p:nvPr/>
        </p:nvGrpSpPr>
        <p:grpSpPr>
          <a:xfrm>
            <a:off x="901700" y="2070100"/>
            <a:ext cx="7200900" cy="4051300"/>
            <a:chOff x="0" y="2009"/>
            <a:chExt cx="7785100" cy="4110781"/>
          </a:xfrm>
          <a:solidFill>
            <a:schemeClr val="accent6">
              <a:lumMod val="60000"/>
              <a:lumOff val="40000"/>
            </a:schemeClr>
          </a:solidFill>
        </p:grpSpPr>
        <p:sp>
          <p:nvSpPr>
            <p:cNvPr id="5" name="Rounded Rectangle 4"/>
            <p:cNvSpPr/>
            <p:nvPr/>
          </p:nvSpPr>
          <p:spPr>
            <a:xfrm>
              <a:off x="0" y="2009"/>
              <a:ext cx="7785100" cy="4110781"/>
            </a:xfrm>
            <a:prstGeom prst="roundRect">
              <a:avLst>
                <a:gd name="adj" fmla="val 10000"/>
              </a:avLst>
            </a:prstGeom>
            <a:grpFill/>
            <a:effectLst/>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6" name="Rounded Rectangle 4"/>
            <p:cNvSpPr/>
            <p:nvPr/>
          </p:nvSpPr>
          <p:spPr>
            <a:xfrm>
              <a:off x="120401" y="122410"/>
              <a:ext cx="7544298" cy="386997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33350" tIns="133350" rIns="133350" bIns="133350" numCol="1" spcCol="1270" anchor="ctr" anchorCtr="0">
              <a:noAutofit/>
            </a:bodyPr>
            <a:lstStyle/>
            <a:p>
              <a:pPr lvl="0" algn="ctr" defTabSz="1555750">
                <a:lnSpc>
                  <a:spcPct val="90000"/>
                </a:lnSpc>
                <a:spcAft>
                  <a:spcPct val="35000"/>
                </a:spcAft>
              </a:pPr>
              <a:r>
                <a:rPr lang="en-US" sz="2800" dirty="0">
                  <a:solidFill>
                    <a:schemeClr val="tx1"/>
                  </a:solidFill>
                  <a:latin typeface="Calibri"/>
                  <a:cs typeface="Calibri"/>
                </a:rPr>
                <a:t>At the regional level a given option might not be particularly attractive to a specific country </a:t>
              </a:r>
            </a:p>
            <a:p>
              <a:pPr lvl="0" algn="ctr" defTabSz="1555750">
                <a:lnSpc>
                  <a:spcPct val="90000"/>
                </a:lnSpc>
                <a:spcAft>
                  <a:spcPct val="35000"/>
                </a:spcAft>
              </a:pPr>
              <a:r>
                <a:rPr lang="en-US" sz="2800" dirty="0" smtClean="0">
                  <a:solidFill>
                    <a:schemeClr val="tx1"/>
                  </a:solidFill>
                  <a:latin typeface="Calibri"/>
                  <a:cs typeface="Calibri"/>
                </a:rPr>
                <a:t>But when </a:t>
              </a:r>
              <a:r>
                <a:rPr lang="en-US" sz="2800" dirty="0">
                  <a:solidFill>
                    <a:schemeClr val="tx1"/>
                  </a:solidFill>
                  <a:latin typeface="Calibri"/>
                  <a:cs typeface="Calibri"/>
                </a:rPr>
                <a:t>weighed in against the complex political agenda that characterizes bilateral or multilateral relations, may constitute an important bargaining </a:t>
              </a:r>
              <a:r>
                <a:rPr lang="en-US" sz="2800" dirty="0" smtClean="0">
                  <a:solidFill>
                    <a:schemeClr val="tx1"/>
                  </a:solidFill>
                  <a:latin typeface="Calibri"/>
                  <a:cs typeface="Calibri"/>
                </a:rPr>
                <a:t>chip</a:t>
              </a:r>
            </a:p>
            <a:p>
              <a:pPr lvl="0" algn="ctr" defTabSz="1555750">
                <a:lnSpc>
                  <a:spcPct val="90000"/>
                </a:lnSpc>
                <a:spcAft>
                  <a:spcPct val="35000"/>
                </a:spcAft>
              </a:pPr>
              <a:r>
                <a:rPr lang="en-US" sz="2800" dirty="0" smtClean="0">
                  <a:solidFill>
                    <a:schemeClr val="tx1"/>
                  </a:solidFill>
                  <a:latin typeface="Calibri"/>
                  <a:cs typeface="Calibri"/>
                </a:rPr>
                <a:t> </a:t>
              </a:r>
              <a:r>
                <a:rPr lang="en-US" sz="2800" dirty="0">
                  <a:solidFill>
                    <a:schemeClr val="tx1"/>
                  </a:solidFill>
                  <a:latin typeface="Calibri"/>
                  <a:cs typeface="Calibri"/>
                </a:rPr>
                <a:t>An understanding of regional relations is therefore important. </a:t>
              </a:r>
            </a:p>
          </p:txBody>
        </p:sp>
      </p:grpSp>
    </p:spTree>
    <p:extLst>
      <p:ext uri="{BB962C8B-B14F-4D97-AF65-F5344CB8AC3E}">
        <p14:creationId xmlns:p14="http://schemas.microsoft.com/office/powerpoint/2010/main" val="21066962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a:t>
            </a:r>
            <a:endParaRPr lang="en-US" dirty="0"/>
          </a:p>
        </p:txBody>
      </p:sp>
      <p:grpSp>
        <p:nvGrpSpPr>
          <p:cNvPr id="4" name="Group 3"/>
          <p:cNvGrpSpPr/>
          <p:nvPr/>
        </p:nvGrpSpPr>
        <p:grpSpPr>
          <a:xfrm>
            <a:off x="901700" y="2070100"/>
            <a:ext cx="7200900" cy="4051300"/>
            <a:chOff x="0" y="2009"/>
            <a:chExt cx="7785100" cy="4110781"/>
          </a:xfrm>
          <a:solidFill>
            <a:schemeClr val="accent5">
              <a:lumMod val="40000"/>
              <a:lumOff val="60000"/>
            </a:schemeClr>
          </a:solidFill>
        </p:grpSpPr>
        <p:sp>
          <p:nvSpPr>
            <p:cNvPr id="5" name="Rounded Rectangle 4"/>
            <p:cNvSpPr/>
            <p:nvPr/>
          </p:nvSpPr>
          <p:spPr>
            <a:xfrm>
              <a:off x="0" y="2009"/>
              <a:ext cx="7785100" cy="4110781"/>
            </a:xfrm>
            <a:prstGeom prst="roundRect">
              <a:avLst>
                <a:gd name="adj" fmla="val 10000"/>
              </a:avLst>
            </a:prstGeom>
            <a:grpFill/>
            <a:effectLst/>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6" name="Rounded Rectangle 4"/>
            <p:cNvSpPr/>
            <p:nvPr/>
          </p:nvSpPr>
          <p:spPr>
            <a:xfrm>
              <a:off x="120401" y="122410"/>
              <a:ext cx="7544298" cy="386997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33350" tIns="133350" rIns="133350" bIns="133350" numCol="1" spcCol="1270" anchor="ctr" anchorCtr="0">
              <a:noAutofit/>
            </a:bodyPr>
            <a:lstStyle/>
            <a:p>
              <a:pPr lvl="0" algn="ctr" defTabSz="1555750">
                <a:lnSpc>
                  <a:spcPct val="90000"/>
                </a:lnSpc>
                <a:spcAft>
                  <a:spcPct val="35000"/>
                </a:spcAft>
              </a:pPr>
              <a:r>
                <a:rPr lang="en-US" sz="2800" dirty="0" smtClean="0">
                  <a:solidFill>
                    <a:schemeClr val="tx1"/>
                  </a:solidFill>
                  <a:latin typeface="Calibri"/>
                  <a:cs typeface="Calibri"/>
                </a:rPr>
                <a:t>At </a:t>
              </a:r>
              <a:r>
                <a:rPr lang="en-US" sz="2800" dirty="0">
                  <a:solidFill>
                    <a:schemeClr val="tx1"/>
                  </a:solidFill>
                  <a:latin typeface="Calibri"/>
                  <a:cs typeface="Calibri"/>
                </a:rPr>
                <a:t>the national level, options may directly affect a specific sector or community, or may entail added responsibilities for certain government </a:t>
              </a:r>
              <a:r>
                <a:rPr lang="en-US" sz="2800" dirty="0" smtClean="0">
                  <a:solidFill>
                    <a:schemeClr val="tx1"/>
                  </a:solidFill>
                  <a:latin typeface="Calibri"/>
                  <a:cs typeface="Calibri"/>
                </a:rPr>
                <a:t>agencies</a:t>
              </a:r>
            </a:p>
            <a:p>
              <a:pPr lvl="0" algn="ctr" defTabSz="1555750">
                <a:lnSpc>
                  <a:spcPct val="90000"/>
                </a:lnSpc>
                <a:spcAft>
                  <a:spcPct val="35000"/>
                </a:spcAft>
              </a:pPr>
              <a:r>
                <a:rPr lang="en-US" sz="2800" dirty="0" smtClean="0">
                  <a:solidFill>
                    <a:schemeClr val="tx1"/>
                  </a:solidFill>
                  <a:latin typeface="Calibri"/>
                  <a:cs typeface="Calibri"/>
                </a:rPr>
                <a:t>Stakeholders </a:t>
              </a:r>
              <a:r>
                <a:rPr lang="en-US" sz="2800" dirty="0">
                  <a:solidFill>
                    <a:schemeClr val="tx1"/>
                  </a:solidFill>
                  <a:latin typeface="Calibri"/>
                  <a:cs typeface="Calibri"/>
                </a:rPr>
                <a:t>that may be directly impacted by an option or that will play a role in its implementation will need to be </a:t>
              </a:r>
              <a:r>
                <a:rPr lang="en-US" sz="2800" dirty="0" smtClean="0">
                  <a:solidFill>
                    <a:schemeClr val="tx1"/>
                  </a:solidFill>
                  <a:latin typeface="Calibri"/>
                  <a:cs typeface="Calibri"/>
                </a:rPr>
                <a:t>consulted</a:t>
              </a:r>
              <a:endParaRPr lang="en-US" sz="2800" dirty="0">
                <a:solidFill>
                  <a:schemeClr val="tx1"/>
                </a:solidFill>
                <a:latin typeface="Calibri"/>
                <a:cs typeface="Calibri"/>
              </a:endParaRPr>
            </a:p>
            <a:p>
              <a:pPr lvl="0" algn="ctr" defTabSz="1555750">
                <a:lnSpc>
                  <a:spcPct val="90000"/>
                </a:lnSpc>
                <a:spcAft>
                  <a:spcPct val="35000"/>
                </a:spcAft>
              </a:pPr>
              <a:endParaRPr lang="en-US" sz="2800" dirty="0">
                <a:solidFill>
                  <a:schemeClr val="tx1"/>
                </a:solidFill>
                <a:latin typeface="Calibri"/>
                <a:cs typeface="Calibri"/>
              </a:endParaRPr>
            </a:p>
          </p:txBody>
        </p:sp>
      </p:grpSp>
    </p:spTree>
    <p:extLst>
      <p:ext uri="{BB962C8B-B14F-4D97-AF65-F5344CB8AC3E}">
        <p14:creationId xmlns:p14="http://schemas.microsoft.com/office/powerpoint/2010/main" val="13587896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Advice from the Field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25658063"/>
              </p:ext>
            </p:extLst>
          </p:nvPr>
        </p:nvGraphicFramePr>
        <p:xfrm>
          <a:off x="371474" y="1981200"/>
          <a:ext cx="8162925" cy="4144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5920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E69FFFA4-B142-394D-8805-40C9E0F43A7F}"/>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FAFAFCA6-432B-3742-BECD-0E41190B285D}"/>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4D05FABF-4685-4043-A9C5-16B58C895320}"/>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B01EEACF-1506-9648-A927-C50E02E6D69D}"/>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9437F8AF-507E-E94B-9217-2EBDE3525F1D}"/>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graphicEl>
                                              <a:dgm id="{E2E2453B-BF1A-A348-B460-3601F7C82B8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Advice from the Field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84979464"/>
              </p:ext>
            </p:extLst>
          </p:nvPr>
        </p:nvGraphicFramePr>
        <p:xfrm>
          <a:off x="371474" y="1981200"/>
          <a:ext cx="8162925" cy="4144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94279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E69FFFA4-B142-394D-8805-40C9E0F43A7F}"/>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FAFAFCA6-432B-3742-BECD-0E41190B285D}"/>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9437F8AF-507E-E94B-9217-2EBDE3525F1D}"/>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E2E2453B-BF1A-A348-B460-3601F7C82B83}"/>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B28609FC-0537-134F-8891-121162E70EB8}"/>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graphicEl>
                                              <a:dgm id="{ED8925DF-F5D6-1146-B10A-FF5D189B594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575" y="2616200"/>
            <a:ext cx="7451726" cy="1828800"/>
          </a:xfrm>
        </p:spPr>
        <p:txBody>
          <a:bodyPr/>
          <a:lstStyle/>
          <a:p>
            <a:r>
              <a:rPr lang="en-US" dirty="0" smtClean="0">
                <a:solidFill>
                  <a:schemeClr val="tx1"/>
                </a:solidFill>
              </a:rPr>
              <a:t>Section </a:t>
            </a:r>
            <a:r>
              <a:rPr lang="en-US" dirty="0">
                <a:solidFill>
                  <a:schemeClr val="tx1"/>
                </a:solidFill>
              </a:rPr>
              <a:t>7</a:t>
            </a:r>
            <a:r>
              <a:rPr lang="en-US" dirty="0" smtClean="0">
                <a:solidFill>
                  <a:schemeClr val="tx1"/>
                </a:solidFill>
              </a:rPr>
              <a:t>:</a:t>
            </a:r>
            <a:r>
              <a:rPr lang="en-GB" dirty="0" smtClean="0">
                <a:solidFill>
                  <a:schemeClr val="tx1"/>
                </a:solidFill>
              </a:rPr>
              <a:t> Strategic Planning</a:t>
            </a:r>
            <a:endParaRPr lang="en-GB" dirty="0">
              <a:solidFill>
                <a:schemeClr val="tx1"/>
              </a:solidFill>
            </a:endParaRPr>
          </a:p>
        </p:txBody>
      </p:sp>
    </p:spTree>
    <p:extLst>
      <p:ext uri="{BB962C8B-B14F-4D97-AF65-F5344CB8AC3E}">
        <p14:creationId xmlns:p14="http://schemas.microsoft.com/office/powerpoint/2010/main" val="424060399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Advice from the Field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89700066"/>
              </p:ext>
            </p:extLst>
          </p:nvPr>
        </p:nvGraphicFramePr>
        <p:xfrm>
          <a:off x="371474" y="1981200"/>
          <a:ext cx="8162925" cy="4144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31365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E69FFFA4-B142-394D-8805-40C9E0F43A7F}"/>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FAFAFCA6-432B-3742-BECD-0E41190B285D}"/>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9437F8AF-507E-E94B-9217-2EBDE3525F1D}"/>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E2E2453B-BF1A-A348-B460-3601F7C82B83}"/>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B28609FC-0537-134F-8891-121162E70EB8}"/>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graphicEl>
                                              <a:dgm id="{ED8925DF-F5D6-1146-B10A-FF5D189B594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Whole Group Discussion</a:t>
            </a:r>
            <a:endParaRPr lang="en-US" dirty="0">
              <a:solidFill>
                <a:schemeClr val="tx1"/>
              </a:solidFill>
            </a:endParaRPr>
          </a:p>
        </p:txBody>
      </p:sp>
      <p:sp>
        <p:nvSpPr>
          <p:cNvPr id="3" name="Content Placeholder 2"/>
          <p:cNvSpPr>
            <a:spLocks noGrp="1"/>
          </p:cNvSpPr>
          <p:nvPr>
            <p:ph idx="1"/>
          </p:nvPr>
        </p:nvSpPr>
        <p:spPr>
          <a:xfrm>
            <a:off x="663575" y="2108200"/>
            <a:ext cx="7556500" cy="4025900"/>
          </a:xfrm>
        </p:spPr>
        <p:txBody>
          <a:bodyPr/>
          <a:lstStyle/>
          <a:p>
            <a:pPr marL="0" indent="0">
              <a:buNone/>
            </a:pPr>
            <a:endParaRPr lang="en-GB" dirty="0" smtClean="0"/>
          </a:p>
          <a:p>
            <a:pPr marL="0" indent="0">
              <a:buNone/>
            </a:pPr>
            <a:r>
              <a:rPr lang="en-GB" dirty="0" smtClean="0"/>
              <a:t>What are the main challenges in ensuring an effective national consultation exercise in this region?</a:t>
            </a:r>
            <a:endParaRPr lang="en-GB" dirty="0"/>
          </a:p>
          <a:p>
            <a:pPr marL="0" lvl="0" indent="0">
              <a:buNone/>
            </a:pPr>
            <a:endParaRPr lang="en-GB" b="1" dirty="0" smtClean="0"/>
          </a:p>
        </p:txBody>
      </p:sp>
    </p:spTree>
    <p:extLst>
      <p:ext uri="{BB962C8B-B14F-4D97-AF65-F5344CB8AC3E}">
        <p14:creationId xmlns:p14="http://schemas.microsoft.com/office/powerpoint/2010/main" val="12470501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9: </a:t>
            </a:r>
            <a:r>
              <a:rPr lang="en-GB" dirty="0" smtClean="0"/>
              <a:t>Implementation Strategies</a:t>
            </a:r>
            <a:endParaRPr lang="en-US" dirty="0"/>
          </a:p>
        </p:txBody>
      </p:sp>
    </p:spTree>
    <p:extLst>
      <p:ext uri="{BB962C8B-B14F-4D97-AF65-F5344CB8AC3E}">
        <p14:creationId xmlns:p14="http://schemas.microsoft.com/office/powerpoint/2010/main" val="174959286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we?</a:t>
            </a:r>
            <a:endParaRPr lang="en-US" dirty="0"/>
          </a:p>
        </p:txBody>
      </p:sp>
      <p:grpSp>
        <p:nvGrpSpPr>
          <p:cNvPr id="33" name="Group 32"/>
          <p:cNvGrpSpPr/>
          <p:nvPr/>
        </p:nvGrpSpPr>
        <p:grpSpPr>
          <a:xfrm>
            <a:off x="2976670" y="3268035"/>
            <a:ext cx="216000" cy="290164"/>
            <a:chOff x="1254232" y="2169499"/>
            <a:chExt cx="216000" cy="360000"/>
          </a:xfrm>
        </p:grpSpPr>
        <p:sp>
          <p:nvSpPr>
            <p:cNvPr id="34" name="Right Arrow 33"/>
            <p:cNvSpPr/>
            <p:nvPr/>
          </p:nvSpPr>
          <p:spPr>
            <a:xfrm>
              <a:off x="1254232" y="2169499"/>
              <a:ext cx="216000" cy="360000"/>
            </a:xfrm>
            <a:prstGeom prst="rightArrow">
              <a:avLst>
                <a:gd name="adj1" fmla="val 60000"/>
                <a:gd name="adj2" fmla="val 50000"/>
              </a:avLst>
            </a:prstGeom>
            <a:solidFill>
              <a:srgbClr val="FF0000"/>
            </a:solidFill>
          </p:spPr>
          <p:style>
            <a:lnRef idx="0">
              <a:schemeClr val="accent2">
                <a:tint val="60000"/>
                <a:hueOff val="0"/>
                <a:satOff val="0"/>
                <a:lumOff val="0"/>
                <a:alphaOff val="0"/>
              </a:schemeClr>
            </a:lnRef>
            <a:fillRef idx="1">
              <a:scrgbClr r="0" g="0" b="0"/>
            </a:fillRef>
            <a:effectRef idx="0">
              <a:schemeClr val="accent2">
                <a:tint val="60000"/>
                <a:hueOff val="0"/>
                <a:satOff val="0"/>
                <a:lumOff val="0"/>
                <a:alphaOff val="0"/>
              </a:schemeClr>
            </a:effectRef>
            <a:fontRef idx="minor">
              <a:schemeClr val="lt1"/>
            </a:fontRef>
          </p:style>
        </p:sp>
        <p:sp>
          <p:nvSpPr>
            <p:cNvPr id="35" name="Right Arrow 6"/>
            <p:cNvSpPr/>
            <p:nvPr/>
          </p:nvSpPr>
          <p:spPr>
            <a:xfrm>
              <a:off x="1254232" y="2241499"/>
              <a:ext cx="151200" cy="216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666750" fontAlgn="base">
                <a:lnSpc>
                  <a:spcPct val="90000"/>
                </a:lnSpc>
                <a:spcBef>
                  <a:spcPct val="0"/>
                </a:spcBef>
                <a:spcAft>
                  <a:spcPct val="35000"/>
                </a:spcAft>
              </a:pPr>
              <a:endParaRPr lang="en-US" sz="1500">
                <a:solidFill>
                  <a:prstClr val="white"/>
                </a:solidFill>
                <a:latin typeface="Calibri"/>
                <a:cs typeface="Calibri"/>
              </a:endParaRPr>
            </a:p>
          </p:txBody>
        </p:sp>
      </p:grpSp>
      <p:grpSp>
        <p:nvGrpSpPr>
          <p:cNvPr id="36" name="Group 35"/>
          <p:cNvGrpSpPr/>
          <p:nvPr/>
        </p:nvGrpSpPr>
        <p:grpSpPr>
          <a:xfrm>
            <a:off x="3202504" y="2311400"/>
            <a:ext cx="1258770" cy="2007055"/>
            <a:chOff x="1480066" y="1104444"/>
            <a:chExt cx="1258770" cy="2490111"/>
          </a:xfrm>
          <a:solidFill>
            <a:srgbClr val="FF0000"/>
          </a:solidFill>
        </p:grpSpPr>
        <p:sp>
          <p:nvSpPr>
            <p:cNvPr id="37" name="Rounded Rectangle 36"/>
            <p:cNvSpPr/>
            <p:nvPr/>
          </p:nvSpPr>
          <p:spPr>
            <a:xfrm>
              <a:off x="1480066" y="1104444"/>
              <a:ext cx="1258770" cy="2490111"/>
            </a:xfrm>
            <a:prstGeom prst="roundRect">
              <a:avLst>
                <a:gd name="adj" fmla="val 10000"/>
              </a:avLst>
            </a:prstGeom>
            <a:grpFill/>
            <a:ln>
              <a:noFill/>
            </a:ln>
          </p:spPr>
          <p:style>
            <a:lnRef idx="1">
              <a:schemeClr val="accent3"/>
            </a:lnRef>
            <a:fillRef idx="3">
              <a:schemeClr val="accent3"/>
            </a:fillRef>
            <a:effectRef idx="2">
              <a:schemeClr val="accent3"/>
            </a:effectRef>
            <a:fontRef idx="minor">
              <a:schemeClr val="lt1"/>
            </a:fontRef>
          </p:style>
        </p:sp>
        <p:sp>
          <p:nvSpPr>
            <p:cNvPr id="38" name="Rounded Rectangle 8"/>
            <p:cNvSpPr/>
            <p:nvPr/>
          </p:nvSpPr>
          <p:spPr>
            <a:xfrm>
              <a:off x="1516934" y="1141312"/>
              <a:ext cx="1185034" cy="2416375"/>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spcFirstLastPara="0" vert="horz" wrap="square" lIns="0" tIns="0" rIns="0" bIns="0" numCol="1" spcCol="1270" anchor="ctr" anchorCtr="0">
              <a:noAutofit/>
            </a:bodyPr>
            <a:lstStyle/>
            <a:p>
              <a:pPr algn="ctr" defTabSz="889000" fontAlgn="base">
                <a:lnSpc>
                  <a:spcPct val="90000"/>
                </a:lnSpc>
                <a:spcBef>
                  <a:spcPct val="0"/>
                </a:spcBef>
                <a:spcAft>
                  <a:spcPct val="35000"/>
                </a:spcAft>
              </a:pPr>
              <a:r>
                <a:rPr lang="en-US" sz="1600" dirty="0" smtClean="0">
                  <a:solidFill>
                    <a:prstClr val="white"/>
                  </a:solidFill>
                  <a:latin typeface="Calibri"/>
                  <a:cs typeface="Calibri"/>
                </a:rPr>
                <a:t>Implementing strategies</a:t>
              </a:r>
              <a:endParaRPr lang="en-US" sz="1600" dirty="0">
                <a:solidFill>
                  <a:prstClr val="white"/>
                </a:solidFill>
                <a:latin typeface="Calibri"/>
                <a:cs typeface="Calibri"/>
              </a:endParaRPr>
            </a:p>
          </p:txBody>
        </p:sp>
      </p:grpSp>
      <p:grpSp>
        <p:nvGrpSpPr>
          <p:cNvPr id="39" name="Group 38"/>
          <p:cNvGrpSpPr/>
          <p:nvPr/>
        </p:nvGrpSpPr>
        <p:grpSpPr>
          <a:xfrm>
            <a:off x="4452211" y="3268035"/>
            <a:ext cx="216000" cy="290164"/>
            <a:chOff x="2729773" y="2169499"/>
            <a:chExt cx="216000" cy="360000"/>
          </a:xfrm>
        </p:grpSpPr>
        <p:sp>
          <p:nvSpPr>
            <p:cNvPr id="40" name="Right Arrow 39"/>
            <p:cNvSpPr/>
            <p:nvPr/>
          </p:nvSpPr>
          <p:spPr>
            <a:xfrm>
              <a:off x="2729773" y="2169499"/>
              <a:ext cx="216000" cy="360000"/>
            </a:xfrm>
            <a:prstGeom prst="rightArrow">
              <a:avLst>
                <a:gd name="adj1" fmla="val 60000"/>
                <a:gd name="adj2" fmla="val 50000"/>
              </a:avLst>
            </a:prstGeom>
            <a:solidFill>
              <a:srgbClr val="FF0000"/>
            </a:solidFill>
          </p:spPr>
          <p:style>
            <a:lnRef idx="0">
              <a:schemeClr val="accent2">
                <a:tint val="60000"/>
                <a:hueOff val="0"/>
                <a:satOff val="0"/>
                <a:lumOff val="0"/>
                <a:alphaOff val="0"/>
              </a:schemeClr>
            </a:lnRef>
            <a:fillRef idx="1">
              <a:scrgbClr r="0" g="0" b="0"/>
            </a:fillRef>
            <a:effectRef idx="0">
              <a:schemeClr val="accent2">
                <a:tint val="60000"/>
                <a:hueOff val="0"/>
                <a:satOff val="0"/>
                <a:lumOff val="0"/>
                <a:alphaOff val="0"/>
              </a:schemeClr>
            </a:effectRef>
            <a:fontRef idx="minor">
              <a:schemeClr val="lt1"/>
            </a:fontRef>
          </p:style>
        </p:sp>
        <p:sp>
          <p:nvSpPr>
            <p:cNvPr id="41" name="Right Arrow 10"/>
            <p:cNvSpPr/>
            <p:nvPr/>
          </p:nvSpPr>
          <p:spPr>
            <a:xfrm>
              <a:off x="2729773" y="2241499"/>
              <a:ext cx="151200" cy="216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666750" fontAlgn="base">
                <a:lnSpc>
                  <a:spcPct val="90000"/>
                </a:lnSpc>
                <a:spcBef>
                  <a:spcPct val="0"/>
                </a:spcBef>
                <a:spcAft>
                  <a:spcPct val="35000"/>
                </a:spcAft>
              </a:pPr>
              <a:endParaRPr lang="en-US" sz="1500">
                <a:solidFill>
                  <a:prstClr val="white"/>
                </a:solidFill>
                <a:latin typeface="Calibri"/>
                <a:cs typeface="Calibri"/>
              </a:endParaRPr>
            </a:p>
          </p:txBody>
        </p:sp>
      </p:grpSp>
      <p:grpSp>
        <p:nvGrpSpPr>
          <p:cNvPr id="42" name="Group 41"/>
          <p:cNvGrpSpPr/>
          <p:nvPr/>
        </p:nvGrpSpPr>
        <p:grpSpPr>
          <a:xfrm>
            <a:off x="4678045" y="2311400"/>
            <a:ext cx="1329902" cy="2007055"/>
            <a:chOff x="2955607" y="1104444"/>
            <a:chExt cx="1293902" cy="2490111"/>
          </a:xfrm>
          <a:solidFill>
            <a:srgbClr val="0033CC"/>
          </a:solidFill>
        </p:grpSpPr>
        <p:sp>
          <p:nvSpPr>
            <p:cNvPr id="43" name="Rounded Rectangle 42"/>
            <p:cNvSpPr/>
            <p:nvPr/>
          </p:nvSpPr>
          <p:spPr>
            <a:xfrm>
              <a:off x="2955607" y="1104444"/>
              <a:ext cx="1258770" cy="2490111"/>
            </a:xfrm>
            <a:prstGeom prst="roundRect">
              <a:avLst>
                <a:gd name="adj" fmla="val 10000"/>
              </a:avLst>
            </a:prstGeom>
            <a:grpFill/>
            <a:ln>
              <a:noFill/>
            </a:ln>
          </p:spPr>
          <p:style>
            <a:lnRef idx="1">
              <a:schemeClr val="accent3"/>
            </a:lnRef>
            <a:fillRef idx="3">
              <a:schemeClr val="accent3"/>
            </a:fillRef>
            <a:effectRef idx="2">
              <a:schemeClr val="accent3"/>
            </a:effectRef>
            <a:fontRef idx="minor">
              <a:schemeClr val="lt1"/>
            </a:fontRef>
          </p:style>
        </p:sp>
        <p:sp>
          <p:nvSpPr>
            <p:cNvPr id="44" name="Rounded Rectangle 12"/>
            <p:cNvSpPr/>
            <p:nvPr/>
          </p:nvSpPr>
          <p:spPr>
            <a:xfrm>
              <a:off x="2992475" y="1141312"/>
              <a:ext cx="1257034" cy="2416375"/>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spcFirstLastPara="0" vert="horz" wrap="square" lIns="0" tIns="0" rIns="0" bIns="0" numCol="1" spcCol="1270" anchor="ctr" anchorCtr="0">
              <a:noAutofit/>
            </a:bodyPr>
            <a:lstStyle/>
            <a:p>
              <a:pPr algn="ctr" defTabSz="622300" fontAlgn="base">
                <a:lnSpc>
                  <a:spcPct val="90000"/>
                </a:lnSpc>
                <a:spcBef>
                  <a:spcPct val="0"/>
                </a:spcBef>
                <a:spcAft>
                  <a:spcPct val="35000"/>
                </a:spcAft>
              </a:pPr>
              <a:r>
                <a:rPr lang="en-US" sz="1600" dirty="0" smtClean="0">
                  <a:solidFill>
                    <a:prstClr val="white"/>
                  </a:solidFill>
                  <a:latin typeface="Calibri"/>
                  <a:cs typeface="Calibri"/>
                </a:rPr>
                <a:t>Setting strategic actions</a:t>
              </a:r>
              <a:endParaRPr lang="en-US" sz="1600" dirty="0">
                <a:solidFill>
                  <a:prstClr val="white"/>
                </a:solidFill>
                <a:latin typeface="Calibri"/>
                <a:cs typeface="Calibri"/>
              </a:endParaRPr>
            </a:p>
          </p:txBody>
        </p:sp>
      </p:grpSp>
      <p:grpSp>
        <p:nvGrpSpPr>
          <p:cNvPr id="45" name="Group 44"/>
          <p:cNvGrpSpPr/>
          <p:nvPr/>
        </p:nvGrpSpPr>
        <p:grpSpPr>
          <a:xfrm>
            <a:off x="5965852" y="3268035"/>
            <a:ext cx="216000" cy="290164"/>
            <a:chOff x="4205314" y="2169499"/>
            <a:chExt cx="216000" cy="360000"/>
          </a:xfrm>
        </p:grpSpPr>
        <p:sp>
          <p:nvSpPr>
            <p:cNvPr id="46" name="Right Arrow 45"/>
            <p:cNvSpPr/>
            <p:nvPr/>
          </p:nvSpPr>
          <p:spPr>
            <a:xfrm>
              <a:off x="4205314" y="2169499"/>
              <a:ext cx="216000" cy="360000"/>
            </a:xfrm>
            <a:prstGeom prst="rightArrow">
              <a:avLst>
                <a:gd name="adj1" fmla="val 60000"/>
                <a:gd name="adj2" fmla="val 50000"/>
              </a:avLst>
            </a:prstGeom>
            <a:solidFill>
              <a:srgbClr val="FF0000"/>
            </a:solidFill>
          </p:spPr>
          <p:style>
            <a:lnRef idx="0">
              <a:schemeClr val="accent2">
                <a:tint val="60000"/>
                <a:hueOff val="0"/>
                <a:satOff val="0"/>
                <a:lumOff val="0"/>
                <a:alphaOff val="0"/>
              </a:schemeClr>
            </a:lnRef>
            <a:fillRef idx="1">
              <a:scrgbClr r="0" g="0" b="0"/>
            </a:fillRef>
            <a:effectRef idx="0">
              <a:schemeClr val="accent2">
                <a:tint val="60000"/>
                <a:hueOff val="0"/>
                <a:satOff val="0"/>
                <a:lumOff val="0"/>
                <a:alphaOff val="0"/>
              </a:schemeClr>
            </a:effectRef>
            <a:fontRef idx="minor">
              <a:schemeClr val="lt1"/>
            </a:fontRef>
          </p:style>
        </p:sp>
        <p:sp>
          <p:nvSpPr>
            <p:cNvPr id="47" name="Right Arrow 14"/>
            <p:cNvSpPr/>
            <p:nvPr/>
          </p:nvSpPr>
          <p:spPr>
            <a:xfrm>
              <a:off x="4205314" y="2241499"/>
              <a:ext cx="151200" cy="216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666750" fontAlgn="base">
                <a:lnSpc>
                  <a:spcPct val="90000"/>
                </a:lnSpc>
                <a:spcBef>
                  <a:spcPct val="0"/>
                </a:spcBef>
                <a:spcAft>
                  <a:spcPct val="35000"/>
                </a:spcAft>
              </a:pPr>
              <a:endParaRPr lang="en-US" sz="1500">
                <a:solidFill>
                  <a:prstClr val="white"/>
                </a:solidFill>
                <a:latin typeface="Calibri"/>
                <a:cs typeface="Calibri"/>
              </a:endParaRPr>
            </a:p>
          </p:txBody>
        </p:sp>
      </p:grpSp>
      <p:grpSp>
        <p:nvGrpSpPr>
          <p:cNvPr id="48" name="Group 47"/>
          <p:cNvGrpSpPr/>
          <p:nvPr/>
        </p:nvGrpSpPr>
        <p:grpSpPr>
          <a:xfrm>
            <a:off x="6178985" y="2311400"/>
            <a:ext cx="1294769" cy="2007055"/>
            <a:chOff x="4431147" y="1104444"/>
            <a:chExt cx="1258770" cy="2490111"/>
          </a:xfrm>
          <a:solidFill>
            <a:srgbClr val="0033CC"/>
          </a:solidFill>
        </p:grpSpPr>
        <p:sp>
          <p:nvSpPr>
            <p:cNvPr id="49" name="Rounded Rectangle 48"/>
            <p:cNvSpPr/>
            <p:nvPr/>
          </p:nvSpPr>
          <p:spPr>
            <a:xfrm>
              <a:off x="4431147" y="1104444"/>
              <a:ext cx="1258770" cy="2490111"/>
            </a:xfrm>
            <a:prstGeom prst="roundRect">
              <a:avLst>
                <a:gd name="adj" fmla="val 10000"/>
              </a:avLst>
            </a:prstGeom>
            <a:grpFill/>
            <a:ln>
              <a:noFill/>
            </a:ln>
          </p:spPr>
          <p:style>
            <a:lnRef idx="1">
              <a:schemeClr val="accent3"/>
            </a:lnRef>
            <a:fillRef idx="3">
              <a:schemeClr val="accent3"/>
            </a:fillRef>
            <a:effectRef idx="2">
              <a:schemeClr val="accent3"/>
            </a:effectRef>
            <a:fontRef idx="minor">
              <a:schemeClr val="lt1"/>
            </a:fontRef>
          </p:style>
        </p:sp>
        <p:sp>
          <p:nvSpPr>
            <p:cNvPr id="50" name="Rounded Rectangle 16"/>
            <p:cNvSpPr/>
            <p:nvPr/>
          </p:nvSpPr>
          <p:spPr>
            <a:xfrm>
              <a:off x="4468015" y="1141312"/>
              <a:ext cx="1185034" cy="2416375"/>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spcFirstLastPara="0" vert="horz" wrap="square" lIns="0" tIns="0" rIns="0" bIns="0" numCol="1" spcCol="1270" anchor="ctr" anchorCtr="0">
              <a:noAutofit/>
            </a:bodyPr>
            <a:lstStyle/>
            <a:p>
              <a:pPr algn="ctr" defTabSz="622300" fontAlgn="base">
                <a:lnSpc>
                  <a:spcPct val="90000"/>
                </a:lnSpc>
                <a:spcBef>
                  <a:spcPct val="0"/>
                </a:spcBef>
                <a:spcAft>
                  <a:spcPct val="35000"/>
                </a:spcAft>
              </a:pPr>
              <a:r>
                <a:rPr lang="en-US" sz="1600" dirty="0" smtClean="0">
                  <a:solidFill>
                    <a:prstClr val="white"/>
                  </a:solidFill>
                  <a:latin typeface="Calibri"/>
                  <a:cs typeface="Calibri"/>
                </a:rPr>
                <a:t>Drafting the SAP</a:t>
              </a:r>
              <a:endParaRPr lang="en-US" sz="1600" dirty="0">
                <a:solidFill>
                  <a:prstClr val="white"/>
                </a:solidFill>
                <a:latin typeface="Calibri"/>
                <a:cs typeface="Calibri"/>
              </a:endParaRPr>
            </a:p>
          </p:txBody>
        </p:sp>
      </p:grpSp>
      <p:pic>
        <p:nvPicPr>
          <p:cNvPr id="51" name="Picture 50"/>
          <p:cNvPicPr>
            <a:picLocks/>
          </p:cNvPicPr>
          <p:nvPr/>
        </p:nvPicPr>
        <p:blipFill>
          <a:blip r:embed="rId2"/>
          <a:stretch>
            <a:fillRect/>
          </a:stretch>
        </p:blipFill>
        <p:spPr>
          <a:xfrm>
            <a:off x="3340100" y="4165600"/>
            <a:ext cx="1260000" cy="12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3" name="Picture 52"/>
          <p:cNvPicPr>
            <a:picLocks/>
          </p:cNvPicPr>
          <p:nvPr/>
        </p:nvPicPr>
        <p:blipFill>
          <a:blip r:embed="rId3"/>
          <a:stretch>
            <a:fillRect/>
          </a:stretch>
        </p:blipFill>
        <p:spPr>
          <a:xfrm>
            <a:off x="4844352" y="4178301"/>
            <a:ext cx="1260000" cy="12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4" name="Picture 53"/>
          <p:cNvPicPr>
            <a:picLocks/>
          </p:cNvPicPr>
          <p:nvPr/>
        </p:nvPicPr>
        <p:blipFill>
          <a:blip r:embed="rId4"/>
          <a:stretch>
            <a:fillRect/>
          </a:stretch>
        </p:blipFill>
        <p:spPr>
          <a:xfrm>
            <a:off x="6375400" y="4178301"/>
            <a:ext cx="1260000" cy="12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28" name="Group 27"/>
          <p:cNvGrpSpPr/>
          <p:nvPr/>
        </p:nvGrpSpPr>
        <p:grpSpPr>
          <a:xfrm>
            <a:off x="1729304" y="2311400"/>
            <a:ext cx="1258770" cy="2007055"/>
            <a:chOff x="1480066" y="1104444"/>
            <a:chExt cx="1258770" cy="2490111"/>
          </a:xfrm>
          <a:solidFill>
            <a:schemeClr val="bg2"/>
          </a:solidFill>
        </p:grpSpPr>
        <p:sp>
          <p:nvSpPr>
            <p:cNvPr id="32" name="Rounded Rectangle 31"/>
            <p:cNvSpPr/>
            <p:nvPr/>
          </p:nvSpPr>
          <p:spPr>
            <a:xfrm>
              <a:off x="1480066" y="1104444"/>
              <a:ext cx="1258770" cy="2490111"/>
            </a:xfrm>
            <a:prstGeom prst="roundRect">
              <a:avLst>
                <a:gd name="adj" fmla="val 10000"/>
              </a:avLst>
            </a:prstGeom>
            <a:grpFill/>
            <a:ln>
              <a:noFill/>
            </a:ln>
          </p:spPr>
          <p:style>
            <a:lnRef idx="1">
              <a:schemeClr val="accent3"/>
            </a:lnRef>
            <a:fillRef idx="3">
              <a:schemeClr val="accent3"/>
            </a:fillRef>
            <a:effectRef idx="2">
              <a:schemeClr val="accent3"/>
            </a:effectRef>
            <a:fontRef idx="minor">
              <a:schemeClr val="lt1"/>
            </a:fontRef>
          </p:style>
        </p:sp>
        <p:sp>
          <p:nvSpPr>
            <p:cNvPr id="55" name="Rounded Rectangle 8"/>
            <p:cNvSpPr/>
            <p:nvPr/>
          </p:nvSpPr>
          <p:spPr>
            <a:xfrm>
              <a:off x="1516934" y="1141312"/>
              <a:ext cx="1185034" cy="2416375"/>
            </a:xfrm>
            <a:prstGeom prst="rect">
              <a:avLst/>
            </a:prstGeom>
            <a:grpFill/>
            <a:ln>
              <a:noFill/>
            </a:ln>
          </p:spPr>
          <p:style>
            <a:lnRef idx="1">
              <a:schemeClr val="accent3"/>
            </a:lnRef>
            <a:fillRef idx="3">
              <a:schemeClr val="accent3"/>
            </a:fillRef>
            <a:effectRef idx="2">
              <a:schemeClr val="accent3"/>
            </a:effectRef>
            <a:fontRef idx="minor">
              <a:schemeClr val="lt1"/>
            </a:fontRef>
          </p:style>
          <p:txBody>
            <a:bodyPr spcFirstLastPara="0" vert="horz" wrap="square" lIns="0" tIns="0" rIns="0" bIns="0" numCol="1" spcCol="1270" anchor="ctr" anchorCtr="0">
              <a:noAutofit/>
            </a:bodyPr>
            <a:lstStyle/>
            <a:p>
              <a:pPr algn="ctr" defTabSz="889000" fontAlgn="base">
                <a:lnSpc>
                  <a:spcPct val="90000"/>
                </a:lnSpc>
                <a:spcBef>
                  <a:spcPct val="0"/>
                </a:spcBef>
                <a:spcAft>
                  <a:spcPct val="35000"/>
                </a:spcAft>
              </a:pPr>
              <a:r>
                <a:rPr lang="en-US" sz="1600" dirty="0" smtClean="0">
                  <a:solidFill>
                    <a:prstClr val="white"/>
                  </a:solidFill>
                  <a:latin typeface="Calibri"/>
                  <a:cs typeface="Calibri"/>
                </a:rPr>
                <a:t>National and Regional consultation</a:t>
              </a:r>
              <a:endParaRPr lang="en-US" sz="1600" dirty="0">
                <a:solidFill>
                  <a:prstClr val="white"/>
                </a:solidFill>
                <a:latin typeface="Calibri"/>
                <a:cs typeface="Calibri"/>
              </a:endParaRPr>
            </a:p>
          </p:txBody>
        </p:sp>
      </p:grpSp>
      <p:pic>
        <p:nvPicPr>
          <p:cNvPr id="52" name="Picture 51"/>
          <p:cNvPicPr>
            <a:picLocks noChangeAspect="1"/>
          </p:cNvPicPr>
          <p:nvPr/>
        </p:nvPicPr>
        <p:blipFill>
          <a:blip r:embed="rId5"/>
          <a:stretch>
            <a:fillRect/>
          </a:stretch>
        </p:blipFill>
        <p:spPr>
          <a:xfrm>
            <a:off x="1877772" y="4165600"/>
            <a:ext cx="1260000" cy="12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7289995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In this Section you will learn about….</a:t>
            </a:r>
            <a:endParaRPr lang="en-US" sz="3600" dirty="0"/>
          </a:p>
        </p:txBody>
      </p:sp>
      <p:sp>
        <p:nvSpPr>
          <p:cNvPr id="3" name="Content Placeholder 2"/>
          <p:cNvSpPr>
            <a:spLocks noGrp="1"/>
          </p:cNvSpPr>
          <p:nvPr>
            <p:ph idx="1"/>
          </p:nvPr>
        </p:nvSpPr>
        <p:spPr>
          <a:xfrm>
            <a:off x="511175" y="2540001"/>
            <a:ext cx="7556500" cy="3403600"/>
          </a:xfrm>
        </p:spPr>
        <p:txBody>
          <a:bodyPr/>
          <a:lstStyle/>
          <a:p>
            <a:r>
              <a:rPr lang="en-US" dirty="0" smtClean="0"/>
              <a:t>What </a:t>
            </a:r>
            <a:r>
              <a:rPr lang="en-US" dirty="0"/>
              <a:t>are the key </a:t>
            </a:r>
            <a:r>
              <a:rPr lang="en-US" dirty="0" smtClean="0"/>
              <a:t>integration and implementation </a:t>
            </a:r>
            <a:r>
              <a:rPr lang="en-US" dirty="0"/>
              <a:t>strategies</a:t>
            </a:r>
            <a:r>
              <a:rPr lang="en-US" dirty="0" smtClean="0"/>
              <a:t>?</a:t>
            </a:r>
          </a:p>
          <a:p>
            <a:r>
              <a:rPr lang="en-US" dirty="0" smtClean="0"/>
              <a:t>Examples of different implementation strategies</a:t>
            </a:r>
          </a:p>
          <a:p>
            <a:endParaRPr lang="en-US" dirty="0"/>
          </a:p>
          <a:p>
            <a:endParaRPr lang="en-GB" dirty="0"/>
          </a:p>
          <a:p>
            <a:endParaRPr lang="en-US" dirty="0"/>
          </a:p>
          <a:p>
            <a:endParaRPr lang="en-US" dirty="0"/>
          </a:p>
        </p:txBody>
      </p:sp>
    </p:spTree>
    <p:extLst>
      <p:ext uri="{BB962C8B-B14F-4D97-AF65-F5344CB8AC3E}">
        <p14:creationId xmlns:p14="http://schemas.microsoft.com/office/powerpoint/2010/main" val="23567461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a:t>
            </a:r>
            <a:endParaRPr lang="en-US" dirty="0"/>
          </a:p>
        </p:txBody>
      </p:sp>
      <p:grpSp>
        <p:nvGrpSpPr>
          <p:cNvPr id="4" name="Group 3"/>
          <p:cNvGrpSpPr/>
          <p:nvPr/>
        </p:nvGrpSpPr>
        <p:grpSpPr>
          <a:xfrm>
            <a:off x="952500" y="2211809"/>
            <a:ext cx="7321550" cy="3541291"/>
            <a:chOff x="0" y="2009"/>
            <a:chExt cx="7785100" cy="4110781"/>
          </a:xfrm>
          <a:solidFill>
            <a:schemeClr val="accent6">
              <a:lumMod val="60000"/>
              <a:lumOff val="40000"/>
            </a:schemeClr>
          </a:solidFill>
        </p:grpSpPr>
        <p:sp>
          <p:nvSpPr>
            <p:cNvPr id="5" name="Rounded Rectangle 4"/>
            <p:cNvSpPr/>
            <p:nvPr/>
          </p:nvSpPr>
          <p:spPr>
            <a:xfrm>
              <a:off x="0" y="2009"/>
              <a:ext cx="7785100" cy="4110781"/>
            </a:xfrm>
            <a:prstGeom prst="roundRect">
              <a:avLst>
                <a:gd name="adj" fmla="val 10000"/>
              </a:avLst>
            </a:prstGeom>
            <a:grpFill/>
            <a:effectLst/>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6" name="Rounded Rectangle 4"/>
            <p:cNvSpPr/>
            <p:nvPr/>
          </p:nvSpPr>
          <p:spPr>
            <a:xfrm>
              <a:off x="120401" y="122410"/>
              <a:ext cx="7544298" cy="386997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33350" tIns="133350" rIns="133350" bIns="133350" numCol="1" spcCol="1270" anchor="ctr" anchorCtr="0">
              <a:noAutofit/>
            </a:bodyPr>
            <a:lstStyle/>
            <a:p>
              <a:pPr algn="ctr" defTabSz="1555750">
                <a:lnSpc>
                  <a:spcPct val="90000"/>
                </a:lnSpc>
                <a:spcAft>
                  <a:spcPct val="35000"/>
                </a:spcAft>
              </a:pPr>
              <a:r>
                <a:rPr lang="en-US" sz="2800" dirty="0" smtClean="0">
                  <a:solidFill>
                    <a:schemeClr val="tx1"/>
                  </a:solidFill>
                  <a:latin typeface="Calibri"/>
                  <a:cs typeface="Calibri"/>
                </a:rPr>
                <a:t>We need to ensure </a:t>
              </a:r>
              <a:r>
                <a:rPr lang="en-US" sz="2800" dirty="0">
                  <a:solidFill>
                    <a:schemeClr val="tx1"/>
                  </a:solidFill>
                  <a:latin typeface="Calibri"/>
                  <a:cs typeface="Calibri"/>
                </a:rPr>
                <a:t>the SAP is fully integrated into national development plans and vice versa</a:t>
              </a:r>
            </a:p>
            <a:p>
              <a:pPr lvl="0" algn="ctr" defTabSz="1555750">
                <a:lnSpc>
                  <a:spcPct val="90000"/>
                </a:lnSpc>
                <a:spcAft>
                  <a:spcPct val="35000"/>
                </a:spcAft>
              </a:pPr>
              <a:r>
                <a:rPr lang="en-US" sz="2800" dirty="0" smtClean="0">
                  <a:solidFill>
                    <a:schemeClr val="tx1"/>
                  </a:solidFill>
                  <a:latin typeface="Calibri"/>
                  <a:cs typeface="Calibri"/>
                </a:rPr>
                <a:t>Consequently, the SAP </a:t>
              </a:r>
              <a:r>
                <a:rPr lang="en-US" sz="2800" dirty="0">
                  <a:solidFill>
                    <a:schemeClr val="tx1"/>
                  </a:solidFill>
                  <a:latin typeface="Calibri"/>
                  <a:cs typeface="Calibri"/>
                </a:rPr>
                <a:t>development process </a:t>
              </a:r>
              <a:r>
                <a:rPr lang="en-US" sz="2800" dirty="0" smtClean="0">
                  <a:solidFill>
                    <a:schemeClr val="tx1"/>
                  </a:solidFill>
                  <a:latin typeface="Calibri"/>
                  <a:cs typeface="Calibri"/>
                </a:rPr>
                <a:t>will require direct </a:t>
              </a:r>
              <a:r>
                <a:rPr lang="en-US" sz="2800" dirty="0">
                  <a:solidFill>
                    <a:schemeClr val="tx1"/>
                  </a:solidFill>
                  <a:latin typeface="Calibri"/>
                  <a:cs typeface="Calibri"/>
                </a:rPr>
                <a:t>engagement with </a:t>
              </a:r>
              <a:r>
                <a:rPr lang="en-US" sz="2800" dirty="0" smtClean="0">
                  <a:solidFill>
                    <a:schemeClr val="tx1"/>
                  </a:solidFill>
                  <a:latin typeface="Calibri"/>
                  <a:cs typeface="Calibri"/>
                </a:rPr>
                <a:t>national </a:t>
              </a:r>
              <a:r>
                <a:rPr lang="en-US" sz="2800" dirty="0">
                  <a:solidFill>
                    <a:schemeClr val="tx1"/>
                  </a:solidFill>
                  <a:latin typeface="Calibri"/>
                  <a:cs typeface="Calibri"/>
                </a:rPr>
                <a:t>development planning processes in each </a:t>
              </a:r>
              <a:r>
                <a:rPr lang="en-US" sz="2800" dirty="0" smtClean="0">
                  <a:solidFill>
                    <a:schemeClr val="tx1"/>
                  </a:solidFill>
                  <a:latin typeface="Calibri"/>
                  <a:cs typeface="Calibri"/>
                </a:rPr>
                <a:t>country</a:t>
              </a:r>
              <a:endParaRPr lang="en-US" sz="2800" dirty="0">
                <a:solidFill>
                  <a:schemeClr val="tx1"/>
                </a:solidFill>
                <a:latin typeface="Calibri"/>
                <a:cs typeface="Calibri"/>
              </a:endParaRPr>
            </a:p>
          </p:txBody>
        </p:sp>
      </p:grpSp>
    </p:spTree>
    <p:extLst>
      <p:ext uri="{BB962C8B-B14F-4D97-AF65-F5344CB8AC3E}">
        <p14:creationId xmlns:p14="http://schemas.microsoft.com/office/powerpoint/2010/main" val="17273402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What are the key integration and implementation strategies</a:t>
            </a:r>
            <a:r>
              <a:rPr lang="en-US" sz="3600" dirty="0" smtClean="0"/>
              <a:t>?</a:t>
            </a:r>
            <a:endParaRPr lang="en-US" sz="3600" dirty="0"/>
          </a:p>
        </p:txBody>
      </p:sp>
      <p:sp>
        <p:nvSpPr>
          <p:cNvPr id="3" name="Content Placeholder 2"/>
          <p:cNvSpPr>
            <a:spLocks noGrp="1"/>
          </p:cNvSpPr>
          <p:nvPr>
            <p:ph idx="1"/>
          </p:nvPr>
        </p:nvSpPr>
        <p:spPr/>
        <p:txBody>
          <a:bodyPr/>
          <a:lstStyle/>
          <a:p>
            <a:r>
              <a:rPr lang="en-US" sz="2400" dirty="0"/>
              <a:t>There is no </a:t>
            </a:r>
            <a:r>
              <a:rPr lang="en-US" sz="2400" dirty="0" smtClean="0"/>
              <a:t>single blueprint </a:t>
            </a:r>
            <a:r>
              <a:rPr lang="en-US" sz="2400" dirty="0"/>
              <a:t>for the integration of the SAP into </a:t>
            </a:r>
            <a:r>
              <a:rPr lang="en-GB" sz="2400" dirty="0"/>
              <a:t>national and regional development planning </a:t>
            </a:r>
            <a:r>
              <a:rPr lang="en-GB" sz="2400" dirty="0" smtClean="0"/>
              <a:t>processes</a:t>
            </a:r>
            <a:endParaRPr lang="en-US" sz="2400" dirty="0" smtClean="0"/>
          </a:p>
          <a:p>
            <a:r>
              <a:rPr lang="en-US" sz="2400" dirty="0" smtClean="0"/>
              <a:t>A </a:t>
            </a:r>
            <a:r>
              <a:rPr lang="en-US" sz="2400" dirty="0"/>
              <a:t>number of approaches have been used over the last decade and tend to reflect the economic, political, institutional and regulatory frameworks of the countries where the integration is being carried </a:t>
            </a:r>
            <a:r>
              <a:rPr lang="en-US" sz="2400" dirty="0" smtClean="0"/>
              <a:t>out</a:t>
            </a:r>
          </a:p>
          <a:p>
            <a:r>
              <a:rPr lang="en-US" sz="2400" dirty="0" smtClean="0"/>
              <a:t>Often</a:t>
            </a:r>
            <a:r>
              <a:rPr lang="en-US" sz="2400" dirty="0"/>
              <a:t>, the SAP will use more than one approach to ensure that the it is fully integrated with both national and regional </a:t>
            </a:r>
            <a:r>
              <a:rPr lang="en-US" sz="2400" dirty="0" smtClean="0"/>
              <a:t>processes</a:t>
            </a:r>
            <a:endParaRPr lang="en-GB" sz="2400" dirty="0"/>
          </a:p>
        </p:txBody>
      </p:sp>
    </p:spTree>
    <p:extLst>
      <p:ext uri="{BB962C8B-B14F-4D97-AF65-F5344CB8AC3E}">
        <p14:creationId xmlns:p14="http://schemas.microsoft.com/office/powerpoint/2010/main" val="18708111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Embedding into existing National Action Plans </a:t>
            </a:r>
          </a:p>
        </p:txBody>
      </p:sp>
      <p:sp>
        <p:nvSpPr>
          <p:cNvPr id="3" name="Content Placeholder 2"/>
          <p:cNvSpPr>
            <a:spLocks noGrp="1"/>
          </p:cNvSpPr>
          <p:nvPr>
            <p:ph idx="1"/>
          </p:nvPr>
        </p:nvSpPr>
        <p:spPr>
          <a:xfrm>
            <a:off x="3289300" y="1981200"/>
            <a:ext cx="5156199" cy="4144963"/>
          </a:xfrm>
        </p:spPr>
        <p:txBody>
          <a:bodyPr/>
          <a:lstStyle/>
          <a:p>
            <a:pPr marL="0" indent="0">
              <a:buNone/>
            </a:pPr>
            <a:r>
              <a:rPr lang="en-US" sz="2400" u="sng" dirty="0" smtClean="0">
                <a:hlinkClick r:id="rId2"/>
              </a:rPr>
              <a:t>e.g. Lake Victoria Basin SAP</a:t>
            </a:r>
          </a:p>
          <a:p>
            <a:pPr marL="0" indent="0">
              <a:buNone/>
            </a:pPr>
            <a:r>
              <a:rPr lang="en-US" sz="2400" dirty="0" smtClean="0"/>
              <a:t>To </a:t>
            </a:r>
            <a:r>
              <a:rPr lang="en-US" sz="2400" dirty="0"/>
              <a:t>ensure sustainability of SAP activities, it may be necessary to mainstream them into national priorities and relevant regional initiatives. Mainstreaming will pave the way for respective institutions to eventually capture SAP activities in their annual budgets, especially for purposes of leveraging external funding.</a:t>
            </a:r>
          </a:p>
        </p:txBody>
      </p:sp>
      <p:pic>
        <p:nvPicPr>
          <p:cNvPr id="4" name="Picture 3" descr="victoria logo.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00" y="2686050"/>
            <a:ext cx="2590800" cy="2400300"/>
          </a:xfrm>
          <a:prstGeom prst="rect">
            <a:avLst/>
          </a:prstGeom>
        </p:spPr>
      </p:pic>
    </p:spTree>
    <p:extLst>
      <p:ext uri="{BB962C8B-B14F-4D97-AF65-F5344CB8AC3E}">
        <p14:creationId xmlns:p14="http://schemas.microsoft.com/office/powerpoint/2010/main" val="25600791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Strategic partnerships with other regional initiatives </a:t>
            </a:r>
          </a:p>
        </p:txBody>
      </p:sp>
      <p:sp>
        <p:nvSpPr>
          <p:cNvPr id="3" name="Content Placeholder 2"/>
          <p:cNvSpPr>
            <a:spLocks noGrp="1"/>
          </p:cNvSpPr>
          <p:nvPr>
            <p:ph idx="1"/>
          </p:nvPr>
        </p:nvSpPr>
        <p:spPr>
          <a:xfrm>
            <a:off x="3289300" y="1981200"/>
            <a:ext cx="5676900" cy="4144963"/>
          </a:xfrm>
        </p:spPr>
        <p:txBody>
          <a:bodyPr/>
          <a:lstStyle/>
          <a:p>
            <a:pPr marL="0" indent="0">
              <a:buNone/>
            </a:pPr>
            <a:r>
              <a:rPr lang="en-US" sz="2400" u="sng" dirty="0" smtClean="0">
                <a:hlinkClick r:id="rId2"/>
              </a:rPr>
              <a:t>e.g. Mekong River Basin SAP</a:t>
            </a:r>
          </a:p>
          <a:p>
            <a:pPr marL="0" indent="0">
              <a:buNone/>
            </a:pPr>
            <a:r>
              <a:rPr lang="en-US" sz="2400" dirty="0" smtClean="0"/>
              <a:t>In </a:t>
            </a:r>
            <a:r>
              <a:rPr lang="en-US" sz="2400" dirty="0"/>
              <a:t>order to reduce the replication of effort; waste of resources (financial, time and knowledge); and conflict between approaches, the SAP process </a:t>
            </a:r>
            <a:r>
              <a:rPr lang="en-US" sz="2400" dirty="0" smtClean="0"/>
              <a:t>can fully </a:t>
            </a:r>
            <a:r>
              <a:rPr lang="en-US" sz="2400" dirty="0"/>
              <a:t>collaborate and integrate with other strategic partnerships and national and regional initiatives. Examples could include engaging and collaborating with on-going national </a:t>
            </a:r>
            <a:r>
              <a:rPr lang="en-US" sz="2400" dirty="0" smtClean="0"/>
              <a:t>IWRM Plans</a:t>
            </a:r>
            <a:r>
              <a:rPr lang="en-US" sz="2400" dirty="0"/>
              <a:t>, </a:t>
            </a:r>
            <a:r>
              <a:rPr lang="en-US" sz="2400" dirty="0" smtClean="0"/>
              <a:t>RBM </a:t>
            </a:r>
            <a:r>
              <a:rPr lang="en-US" sz="2400" dirty="0"/>
              <a:t>Plans </a:t>
            </a:r>
            <a:r>
              <a:rPr lang="en-US" sz="2400" dirty="0" smtClean="0"/>
              <a:t>or ICZM Plans</a:t>
            </a:r>
            <a:r>
              <a:rPr lang="en-US" sz="2400" dirty="0"/>
              <a:t>, amongst others.</a:t>
            </a:r>
          </a:p>
        </p:txBody>
      </p:sp>
      <p:pic>
        <p:nvPicPr>
          <p:cNvPr id="5" name="Picture 4" descr="mekong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870" y="2527300"/>
            <a:ext cx="2712339" cy="2870200"/>
          </a:xfrm>
          <a:prstGeom prst="rect">
            <a:avLst/>
          </a:prstGeom>
        </p:spPr>
      </p:pic>
    </p:spTree>
    <p:extLst>
      <p:ext uri="{BB962C8B-B14F-4D97-AF65-F5344CB8AC3E}">
        <p14:creationId xmlns:p14="http://schemas.microsoft.com/office/powerpoint/2010/main" val="36640776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Sub-regional and </a:t>
            </a:r>
            <a:r>
              <a:rPr lang="en-US" sz="3600" dirty="0" smtClean="0"/>
              <a:t>Bi</a:t>
            </a:r>
            <a:r>
              <a:rPr lang="en-US" sz="3600" dirty="0"/>
              <a:t>-lateral Agreements </a:t>
            </a:r>
          </a:p>
        </p:txBody>
      </p:sp>
      <p:sp>
        <p:nvSpPr>
          <p:cNvPr id="3" name="Content Placeholder 2"/>
          <p:cNvSpPr>
            <a:spLocks noGrp="1"/>
          </p:cNvSpPr>
          <p:nvPr>
            <p:ph idx="1"/>
          </p:nvPr>
        </p:nvSpPr>
        <p:spPr>
          <a:xfrm>
            <a:off x="3289300" y="1981200"/>
            <a:ext cx="5676900" cy="4144963"/>
          </a:xfrm>
        </p:spPr>
        <p:txBody>
          <a:bodyPr/>
          <a:lstStyle/>
          <a:p>
            <a:pPr marL="0" indent="0">
              <a:buNone/>
            </a:pPr>
            <a:r>
              <a:rPr lang="en-US" sz="2400" u="sng" dirty="0" smtClean="0">
                <a:hlinkClick r:id="rId2"/>
              </a:rPr>
              <a:t>e.g. South </a:t>
            </a:r>
            <a:r>
              <a:rPr lang="en-US" sz="2400" u="sng" dirty="0">
                <a:hlinkClick r:id="rId2"/>
              </a:rPr>
              <a:t>China Sea </a:t>
            </a:r>
            <a:r>
              <a:rPr lang="en-US" sz="2400" u="sng" dirty="0" smtClean="0">
                <a:hlinkClick r:id="rId2"/>
              </a:rPr>
              <a:t>SAP</a:t>
            </a:r>
            <a:endParaRPr lang="en-US" sz="2400" u="sng" dirty="0">
              <a:hlinkClick r:id="rId2"/>
            </a:endParaRPr>
          </a:p>
          <a:p>
            <a:pPr marL="0" indent="0">
              <a:buNone/>
            </a:pPr>
            <a:r>
              <a:rPr lang="en-US" sz="2400" dirty="0"/>
              <a:t>Countries could be encouraged to enter into sub-regional and bi-lateral agreements to address issues relating to the implementation of the SAP. </a:t>
            </a:r>
            <a:endParaRPr lang="en-US" sz="2400" dirty="0" smtClean="0"/>
          </a:p>
          <a:p>
            <a:pPr marL="0" indent="0">
              <a:buNone/>
            </a:pPr>
            <a:r>
              <a:rPr lang="en-US" sz="2400" dirty="0" smtClean="0"/>
              <a:t>A </a:t>
            </a:r>
            <a:r>
              <a:rPr lang="en-US" sz="2400" dirty="0" smtClean="0"/>
              <a:t>Memorandum </a:t>
            </a:r>
            <a:r>
              <a:rPr lang="en-US" sz="2400" dirty="0"/>
              <a:t>of Understanding signed by all participating countries in the SAP can form the umbrella under which these sub-regional and bilateral agreements are negotiated and implemented.</a:t>
            </a:r>
          </a:p>
        </p:txBody>
      </p:sp>
      <p:pic>
        <p:nvPicPr>
          <p:cNvPr id="6" name="Picture 5"/>
          <p:cNvPicPr>
            <a:picLocks noChangeAspect="1"/>
          </p:cNvPicPr>
          <p:nvPr/>
        </p:nvPicPr>
        <p:blipFill>
          <a:blip r:embed="rId3"/>
          <a:stretch>
            <a:fillRect/>
          </a:stretch>
        </p:blipFill>
        <p:spPr>
          <a:xfrm>
            <a:off x="177799" y="2832100"/>
            <a:ext cx="2892403" cy="2336800"/>
          </a:xfrm>
          <a:prstGeom prst="rect">
            <a:avLst/>
          </a:prstGeom>
        </p:spPr>
      </p:pic>
    </p:spTree>
    <p:extLst>
      <p:ext uri="{BB962C8B-B14F-4D97-AF65-F5344CB8AC3E}">
        <p14:creationId xmlns:p14="http://schemas.microsoft.com/office/powerpoint/2010/main" val="15346125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In this Section you will learn about….</a:t>
            </a:r>
            <a:endParaRPr lang="en-US" sz="3600" dirty="0"/>
          </a:p>
        </p:txBody>
      </p:sp>
      <p:sp>
        <p:nvSpPr>
          <p:cNvPr id="3" name="Content Placeholder 2"/>
          <p:cNvSpPr>
            <a:spLocks noGrp="1"/>
          </p:cNvSpPr>
          <p:nvPr>
            <p:ph idx="1"/>
          </p:nvPr>
        </p:nvSpPr>
        <p:spPr>
          <a:xfrm>
            <a:off x="511175" y="2540001"/>
            <a:ext cx="7556500" cy="3403600"/>
          </a:xfrm>
        </p:spPr>
        <p:txBody>
          <a:bodyPr/>
          <a:lstStyle/>
          <a:p>
            <a:r>
              <a:rPr lang="en-GB" dirty="0" smtClean="0"/>
              <a:t>What </a:t>
            </a:r>
            <a:r>
              <a:rPr lang="en-GB" dirty="0"/>
              <a:t>is Strategic Planning?</a:t>
            </a:r>
          </a:p>
          <a:p>
            <a:r>
              <a:rPr lang="en-GB" dirty="0" smtClean="0"/>
              <a:t>Key Steps in the strategic planning process</a:t>
            </a:r>
            <a:endParaRPr lang="en-GB" dirty="0"/>
          </a:p>
          <a:p>
            <a:endParaRPr lang="en-GB" dirty="0"/>
          </a:p>
          <a:p>
            <a:endParaRPr lang="en-US" dirty="0"/>
          </a:p>
          <a:p>
            <a:endParaRPr lang="en-US" dirty="0"/>
          </a:p>
        </p:txBody>
      </p:sp>
    </p:spTree>
    <p:extLst>
      <p:ext uri="{BB962C8B-B14F-4D97-AF65-F5344CB8AC3E}">
        <p14:creationId xmlns:p14="http://schemas.microsoft.com/office/powerpoint/2010/main" val="25773200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a:t>Regional</a:t>
            </a:r>
            <a:r>
              <a:rPr lang="nl-NL" dirty="0"/>
              <a:t> </a:t>
            </a:r>
            <a:r>
              <a:rPr lang="nl-NL" dirty="0" err="1" smtClean="0"/>
              <a:t>Coordination</a:t>
            </a:r>
            <a:r>
              <a:rPr lang="nl-NL" dirty="0" smtClean="0"/>
              <a:t> Networks </a:t>
            </a:r>
            <a:endParaRPr lang="en-US" dirty="0"/>
          </a:p>
        </p:txBody>
      </p:sp>
      <p:sp>
        <p:nvSpPr>
          <p:cNvPr id="3" name="Content Placeholder 2"/>
          <p:cNvSpPr>
            <a:spLocks noGrp="1"/>
          </p:cNvSpPr>
          <p:nvPr>
            <p:ph idx="1"/>
          </p:nvPr>
        </p:nvSpPr>
        <p:spPr>
          <a:xfrm>
            <a:off x="3289300" y="1981200"/>
            <a:ext cx="5676900" cy="4144963"/>
          </a:xfrm>
        </p:spPr>
        <p:txBody>
          <a:bodyPr/>
          <a:lstStyle/>
          <a:p>
            <a:pPr marL="0" indent="0">
              <a:buNone/>
            </a:pPr>
            <a:r>
              <a:rPr lang="en-US" sz="2400" u="sng" dirty="0" smtClean="0">
                <a:hlinkClick r:id="rId2"/>
              </a:rPr>
              <a:t>e.g. Lake </a:t>
            </a:r>
            <a:r>
              <a:rPr lang="en-US" sz="2400" u="sng" dirty="0">
                <a:hlinkClick r:id="rId2"/>
              </a:rPr>
              <a:t>Chad Basin </a:t>
            </a:r>
            <a:r>
              <a:rPr lang="en-US" sz="2400" u="sng" dirty="0" smtClean="0">
                <a:hlinkClick r:id="rId2"/>
              </a:rPr>
              <a:t>SAP</a:t>
            </a:r>
            <a:endParaRPr lang="en-US" sz="2400" u="sng" dirty="0">
              <a:hlinkClick r:id="rId2"/>
            </a:endParaRPr>
          </a:p>
          <a:p>
            <a:pPr marL="0" indent="0">
              <a:buNone/>
            </a:pPr>
            <a:r>
              <a:rPr lang="en-US" sz="2400" dirty="0"/>
              <a:t>Often, regional Commissions are created, strengthened or revised as part of the SAP process and are given the responsibility for promoting and coordinating the implementation of priority actions that the participating countries have defined in the SAP.</a:t>
            </a:r>
          </a:p>
        </p:txBody>
      </p:sp>
      <p:pic>
        <p:nvPicPr>
          <p:cNvPr id="7" name="Picture 6"/>
          <p:cNvPicPr>
            <a:picLocks noChangeAspect="1"/>
          </p:cNvPicPr>
          <p:nvPr/>
        </p:nvPicPr>
        <p:blipFill>
          <a:blip r:embed="rId3"/>
          <a:stretch>
            <a:fillRect/>
          </a:stretch>
        </p:blipFill>
        <p:spPr>
          <a:xfrm>
            <a:off x="177800" y="2349499"/>
            <a:ext cx="3009900" cy="2892631"/>
          </a:xfrm>
          <a:prstGeom prst="rect">
            <a:avLst/>
          </a:prstGeom>
        </p:spPr>
      </p:pic>
    </p:spTree>
    <p:extLst>
      <p:ext uri="{BB962C8B-B14F-4D97-AF65-F5344CB8AC3E}">
        <p14:creationId xmlns:p14="http://schemas.microsoft.com/office/powerpoint/2010/main" val="1133467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National Action Plans (</a:t>
            </a:r>
            <a:r>
              <a:rPr lang="fr-FR" dirty="0" err="1"/>
              <a:t>NAPs</a:t>
            </a:r>
            <a:r>
              <a:rPr lang="fr-FR" dirty="0"/>
              <a:t>) </a:t>
            </a:r>
            <a:endParaRPr lang="en-US" dirty="0"/>
          </a:p>
        </p:txBody>
      </p:sp>
      <p:sp>
        <p:nvSpPr>
          <p:cNvPr id="3" name="Content Placeholder 2"/>
          <p:cNvSpPr>
            <a:spLocks noGrp="1"/>
          </p:cNvSpPr>
          <p:nvPr>
            <p:ph idx="1"/>
          </p:nvPr>
        </p:nvSpPr>
        <p:spPr>
          <a:xfrm>
            <a:off x="2679700" y="1727200"/>
            <a:ext cx="6248400" cy="4826000"/>
          </a:xfrm>
        </p:spPr>
        <p:txBody>
          <a:bodyPr/>
          <a:lstStyle/>
          <a:p>
            <a:pPr marL="0" indent="0">
              <a:buNone/>
            </a:pPr>
            <a:r>
              <a:rPr lang="en-US" sz="2400" u="sng" dirty="0" smtClean="0">
                <a:hlinkClick r:id="rId2"/>
              </a:rPr>
              <a:t>e.g. Caspian Sea SAP</a:t>
            </a:r>
            <a:endParaRPr lang="en-US" sz="2400" u="sng" dirty="0">
              <a:hlinkClick r:id="rId2"/>
            </a:endParaRPr>
          </a:p>
          <a:p>
            <a:pPr marL="0" indent="0">
              <a:buNone/>
            </a:pPr>
            <a:r>
              <a:rPr lang="en-US" sz="2400" dirty="0"/>
              <a:t>The SAP can be supported to a large extent by national interventions contained in specific water system-based </a:t>
            </a:r>
            <a:r>
              <a:rPr lang="en-US" sz="2400" dirty="0" smtClean="0"/>
              <a:t>NAPs </a:t>
            </a:r>
            <a:r>
              <a:rPr lang="en-US" sz="2400" dirty="0"/>
              <a:t>developed during the SAP process. Whilst the NAPs feed into the SAP, they are also cohesive, independent documents detailing national objectives, targets and interventions to be achieved. Without commitment to implement the national actions, the regional interventions of the SAP would have no foundation and their implementation would be undermined. </a:t>
            </a:r>
          </a:p>
        </p:txBody>
      </p:sp>
      <p:pic>
        <p:nvPicPr>
          <p:cNvPr id="6" name="Picture 5"/>
          <p:cNvPicPr>
            <a:picLocks noChangeAspect="1"/>
          </p:cNvPicPr>
          <p:nvPr/>
        </p:nvPicPr>
        <p:blipFill>
          <a:blip r:embed="rId3"/>
          <a:stretch>
            <a:fillRect/>
          </a:stretch>
        </p:blipFill>
        <p:spPr>
          <a:xfrm>
            <a:off x="269198" y="2197100"/>
            <a:ext cx="2253907" cy="3022600"/>
          </a:xfrm>
          <a:prstGeom prst="rect">
            <a:avLst/>
          </a:prstGeom>
        </p:spPr>
      </p:pic>
    </p:spTree>
    <p:extLst>
      <p:ext uri="{BB962C8B-B14F-4D97-AF65-F5344CB8AC3E}">
        <p14:creationId xmlns:p14="http://schemas.microsoft.com/office/powerpoint/2010/main" val="16275251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Strategic Planning?</a:t>
            </a:r>
            <a:endParaRPr lang="en-US" dirty="0"/>
          </a:p>
        </p:txBody>
      </p:sp>
      <p:sp>
        <p:nvSpPr>
          <p:cNvPr id="3" name="Content Placeholder 2"/>
          <p:cNvSpPr>
            <a:spLocks noGrp="1"/>
          </p:cNvSpPr>
          <p:nvPr>
            <p:ph idx="1"/>
          </p:nvPr>
        </p:nvSpPr>
        <p:spPr/>
        <p:txBody>
          <a:bodyPr/>
          <a:lstStyle/>
          <a:p>
            <a:r>
              <a:rPr lang="en-GB" dirty="0"/>
              <a:t>Strategic planning is a process of defining strategy or direction, and making decisions on allocating resources to pursue this strategy</a:t>
            </a:r>
            <a:r>
              <a:rPr lang="en-GB" dirty="0" smtClean="0"/>
              <a:t>.</a:t>
            </a:r>
          </a:p>
          <a:p>
            <a:r>
              <a:rPr lang="en-GB" dirty="0" smtClean="0"/>
              <a:t> </a:t>
            </a:r>
            <a:r>
              <a:rPr lang="en-GB" dirty="0"/>
              <a:t>Drawing distinctions between realities and objectives is at the heart of strategic planning - there will always be various options for bridging the gap between the current situation and the desired </a:t>
            </a:r>
            <a:r>
              <a:rPr lang="en-GB" dirty="0" smtClean="0"/>
              <a:t>objective</a:t>
            </a:r>
            <a:endParaRPr lang="en-GB" dirty="0"/>
          </a:p>
        </p:txBody>
      </p:sp>
    </p:spTree>
    <p:extLst>
      <p:ext uri="{BB962C8B-B14F-4D97-AF65-F5344CB8AC3E}">
        <p14:creationId xmlns:p14="http://schemas.microsoft.com/office/powerpoint/2010/main" val="9097326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0" y="152400"/>
            <a:ext cx="9004300" cy="1702832"/>
          </a:xfrm>
          <a:prstGeom prst="rect">
            <a:avLst/>
          </a:prstGeom>
          <a:solidFill>
            <a:schemeClr val="bg1"/>
          </a:solidFill>
          <a:ln>
            <a:noFill/>
          </a:ln>
        </p:spPr>
        <p:txBody>
          <a:bodyPr wrap="square" rtlCol="0">
            <a:spAutoFit/>
          </a:bodyPr>
          <a:lstStyle/>
          <a:p>
            <a:endParaRPr lang="en-US" dirty="0"/>
          </a:p>
        </p:txBody>
      </p:sp>
      <p:grpSp>
        <p:nvGrpSpPr>
          <p:cNvPr id="5" name="Group 4"/>
          <p:cNvGrpSpPr/>
          <p:nvPr/>
        </p:nvGrpSpPr>
        <p:grpSpPr>
          <a:xfrm>
            <a:off x="1096432" y="5168141"/>
            <a:ext cx="1357188" cy="814312"/>
            <a:chOff x="4378" y="2075693"/>
            <a:chExt cx="1357188" cy="814312"/>
          </a:xfrm>
          <a:solidFill>
            <a:srgbClr val="0033CC"/>
          </a:solidFill>
        </p:grpSpPr>
        <p:sp>
          <p:nvSpPr>
            <p:cNvPr id="30" name="Rounded Rectangle 29"/>
            <p:cNvSpPr/>
            <p:nvPr/>
          </p:nvSpPr>
          <p:spPr>
            <a:xfrm>
              <a:off x="4378" y="2075693"/>
              <a:ext cx="1357188" cy="814312"/>
            </a:xfrm>
            <a:prstGeom prst="roundRect">
              <a:avLst>
                <a:gd name="adj" fmla="val 10000"/>
              </a:avLst>
            </a:prstGeom>
            <a:solidFill>
              <a:srgbClr val="0033CC"/>
            </a:solidFill>
            <a:ln w="12700" cap="flat" cmpd="sng" algn="ctr">
              <a:noFill/>
              <a:prstDash val="solid"/>
            </a:ln>
            <a:effectLst>
              <a:innerShdw blurRad="50800" dist="25400" dir="13500000">
                <a:srgbClr val="FFFFFF">
                  <a:alpha val="75000"/>
                </a:srgbClr>
              </a:innerShdw>
              <a:outerShdw blurRad="63500" dist="25400" dir="5400000" rotWithShape="0">
                <a:srgbClr val="808080">
                  <a:alpha val="75000"/>
                </a:srgbClr>
              </a:outerShdw>
            </a:effectLst>
          </p:spPr>
        </p:sp>
        <p:sp>
          <p:nvSpPr>
            <p:cNvPr id="31" name="Rounded Rectangle 4"/>
            <p:cNvSpPr/>
            <p:nvPr/>
          </p:nvSpPr>
          <p:spPr>
            <a:xfrm>
              <a:off x="28228" y="2099543"/>
              <a:ext cx="1309488" cy="766612"/>
            </a:xfrm>
            <a:prstGeom prst="rect">
              <a:avLst/>
            </a:prstGeom>
            <a:grpFill/>
            <a:ln w="12700" cap="flat" cmpd="sng" algn="ctr">
              <a:noFill/>
              <a:prstDash val="solid"/>
            </a:ln>
            <a:effectLst>
              <a:innerShdw blurRad="50800" dist="25400" dir="13500000">
                <a:srgbClr val="FFFFFF">
                  <a:alpha val="75000"/>
                </a:srgbClr>
              </a:innerShdw>
              <a:outerShdw blurRad="63500" dist="25400" dir="5400000" rotWithShape="0">
                <a:srgbClr val="808080">
                  <a:alpha val="75000"/>
                </a:srgbClr>
              </a:outerShdw>
            </a:effectLst>
          </p:spPr>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solidFill>
                    <a:schemeClr val="bg1"/>
                  </a:solidFill>
                </a:rPr>
                <a:t>Consultation</a:t>
              </a:r>
              <a:endParaRPr lang="en-US" sz="1300" kern="1200" dirty="0">
                <a:solidFill>
                  <a:schemeClr val="bg1"/>
                </a:solidFill>
              </a:endParaRPr>
            </a:p>
          </p:txBody>
        </p:sp>
      </p:grpSp>
      <p:sp>
        <p:nvSpPr>
          <p:cNvPr id="28" name="Right Arrow 27"/>
          <p:cNvSpPr/>
          <p:nvPr/>
        </p:nvSpPr>
        <p:spPr>
          <a:xfrm>
            <a:off x="2506132" y="5346697"/>
            <a:ext cx="330199" cy="482598"/>
          </a:xfrm>
          <a:prstGeom prst="rightArrow">
            <a:avLst>
              <a:gd name="adj1" fmla="val 60000"/>
              <a:gd name="adj2" fmla="val 50000"/>
            </a:avLst>
          </a:prstGeom>
          <a:solidFill>
            <a:srgbClr val="FF0000"/>
          </a:solidFill>
          <a:ln>
            <a:noFill/>
          </a:ln>
          <a:effectLst/>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grpSp>
        <p:nvGrpSpPr>
          <p:cNvPr id="9" name="Group 8"/>
          <p:cNvGrpSpPr/>
          <p:nvPr/>
        </p:nvGrpSpPr>
        <p:grpSpPr>
          <a:xfrm>
            <a:off x="4655259" y="5168141"/>
            <a:ext cx="1357188" cy="814312"/>
            <a:chOff x="3804505" y="2075693"/>
            <a:chExt cx="1357188" cy="814312"/>
          </a:xfrm>
          <a:solidFill>
            <a:srgbClr val="3366FF"/>
          </a:solidFill>
        </p:grpSpPr>
        <p:sp>
          <p:nvSpPr>
            <p:cNvPr id="22" name="Rounded Rectangle 21"/>
            <p:cNvSpPr/>
            <p:nvPr/>
          </p:nvSpPr>
          <p:spPr>
            <a:xfrm>
              <a:off x="3804505" y="2075693"/>
              <a:ext cx="1357188" cy="814312"/>
            </a:xfrm>
            <a:prstGeom prst="roundRect">
              <a:avLst>
                <a:gd name="adj" fmla="val 10000"/>
              </a:avLst>
            </a:prstGeom>
            <a:solidFill>
              <a:srgbClr val="0033CC"/>
            </a:solidFill>
            <a:ln w="12700" cap="flat" cmpd="sng" algn="ctr">
              <a:noFill/>
              <a:prstDash val="solid"/>
            </a:ln>
            <a:effectLst>
              <a:innerShdw blurRad="50800" dist="25400" dir="13500000">
                <a:srgbClr val="FFFFFF">
                  <a:alpha val="75000"/>
                </a:srgbClr>
              </a:innerShdw>
              <a:outerShdw blurRad="63500" dist="25400" dir="5400000" rotWithShape="0">
                <a:srgbClr val="808080">
                  <a:alpha val="75000"/>
                </a:srgbClr>
              </a:outerShdw>
            </a:effectLst>
          </p:spPr>
        </p:sp>
        <p:sp>
          <p:nvSpPr>
            <p:cNvPr id="23" name="Rounded Rectangle 12"/>
            <p:cNvSpPr/>
            <p:nvPr/>
          </p:nvSpPr>
          <p:spPr>
            <a:xfrm>
              <a:off x="3828355" y="2099543"/>
              <a:ext cx="1309488" cy="766612"/>
            </a:xfrm>
            <a:prstGeom prst="rect">
              <a:avLst/>
            </a:prstGeom>
            <a:solidFill>
              <a:srgbClr val="0033CC"/>
            </a:solidFill>
            <a:ln w="12700" cap="flat" cmpd="sng" algn="ctr">
              <a:noFill/>
              <a:prstDash val="solid"/>
            </a:ln>
            <a:effectLst>
              <a:innerShdw blurRad="50800" dist="25400" dir="13500000">
                <a:srgbClr val="FFFFFF">
                  <a:alpha val="75000"/>
                </a:srgbClr>
              </a:innerShdw>
              <a:outerShdw blurRad="63500" dist="25400" dir="5400000" rotWithShape="0">
                <a:srgbClr val="808080">
                  <a:alpha val="75000"/>
                </a:srgbClr>
              </a:outerShdw>
            </a:effectLst>
          </p:spPr>
          <p:txBody>
            <a:bodyPr spcFirstLastPara="0" vert="horz" wrap="square" lIns="49530" tIns="49530" rIns="49530" bIns="49530" numCol="1" spcCol="1270" anchor="ctr" anchorCtr="0">
              <a:noAutofit/>
            </a:bodyPr>
            <a:lstStyle/>
            <a:p>
              <a:pPr algn="ctr" defTabSz="577850">
                <a:lnSpc>
                  <a:spcPct val="90000"/>
                </a:lnSpc>
                <a:spcBef>
                  <a:spcPct val="0"/>
                </a:spcBef>
                <a:spcAft>
                  <a:spcPct val="35000"/>
                </a:spcAft>
              </a:pPr>
              <a:r>
                <a:rPr lang="en-US" sz="1300" dirty="0" smtClean="0">
                  <a:solidFill>
                    <a:srgbClr val="FFFFFF"/>
                  </a:solidFill>
                </a:rPr>
                <a:t>Setting actions</a:t>
              </a:r>
              <a:endParaRPr lang="en-US" sz="1300" dirty="0">
                <a:solidFill>
                  <a:srgbClr val="FFFFFF"/>
                </a:solidFill>
              </a:endParaRPr>
            </a:p>
          </p:txBody>
        </p:sp>
      </p:grpSp>
      <p:grpSp>
        <p:nvGrpSpPr>
          <p:cNvPr id="11" name="Group 10"/>
          <p:cNvGrpSpPr/>
          <p:nvPr/>
        </p:nvGrpSpPr>
        <p:grpSpPr>
          <a:xfrm>
            <a:off x="2878666" y="5191991"/>
            <a:ext cx="1357188" cy="814312"/>
            <a:chOff x="5704568" y="2075693"/>
            <a:chExt cx="1357188" cy="814312"/>
          </a:xfrm>
          <a:solidFill>
            <a:srgbClr val="3366FF"/>
          </a:solidFill>
        </p:grpSpPr>
        <p:sp>
          <p:nvSpPr>
            <p:cNvPr id="18" name="Rounded Rectangle 17"/>
            <p:cNvSpPr/>
            <p:nvPr/>
          </p:nvSpPr>
          <p:spPr>
            <a:xfrm>
              <a:off x="5704568" y="2075693"/>
              <a:ext cx="1357188" cy="814312"/>
            </a:xfrm>
            <a:prstGeom prst="roundRect">
              <a:avLst>
                <a:gd name="adj" fmla="val 10000"/>
              </a:avLst>
            </a:prstGeom>
            <a:solidFill>
              <a:srgbClr val="0033CC"/>
            </a:solidFill>
            <a:ln w="12700" cap="flat" cmpd="sng" algn="ctr">
              <a:noFill/>
              <a:prstDash val="solid"/>
            </a:ln>
            <a:effectLst>
              <a:innerShdw blurRad="50800" dist="25400" dir="13500000">
                <a:srgbClr val="FFFFFF">
                  <a:alpha val="75000"/>
                </a:srgbClr>
              </a:innerShdw>
              <a:outerShdw blurRad="63500" dist="25400" dir="5400000" rotWithShape="0">
                <a:srgbClr val="808080">
                  <a:alpha val="75000"/>
                </a:srgbClr>
              </a:outerShdw>
            </a:effectLst>
          </p:spPr>
        </p:sp>
        <p:sp>
          <p:nvSpPr>
            <p:cNvPr id="19" name="Rounded Rectangle 16"/>
            <p:cNvSpPr/>
            <p:nvPr/>
          </p:nvSpPr>
          <p:spPr>
            <a:xfrm>
              <a:off x="5728418" y="2099543"/>
              <a:ext cx="1309488" cy="766612"/>
            </a:xfrm>
            <a:prstGeom prst="rect">
              <a:avLst/>
            </a:prstGeom>
            <a:solidFill>
              <a:srgbClr val="0033CC"/>
            </a:solidFill>
            <a:ln w="12700" cap="flat" cmpd="sng" algn="ctr">
              <a:noFill/>
              <a:prstDash val="solid"/>
            </a:ln>
            <a:effectLst>
              <a:innerShdw blurRad="50800" dist="25400" dir="13500000">
                <a:srgbClr val="FFFFFF">
                  <a:alpha val="75000"/>
                </a:srgbClr>
              </a:innerShdw>
              <a:outerShdw blurRad="63500" dist="25400" dir="5400000" rotWithShape="0">
                <a:srgbClr val="808080">
                  <a:alpha val="75000"/>
                </a:srgbClr>
              </a:outerShdw>
            </a:effectLst>
          </p:spPr>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dirty="0" smtClean="0">
                  <a:solidFill>
                    <a:srgbClr val="FFFFFF"/>
                  </a:solidFill>
                </a:rPr>
                <a:t>Strategies for implementation</a:t>
              </a:r>
              <a:endParaRPr lang="en-US" sz="1300" dirty="0">
                <a:solidFill>
                  <a:srgbClr val="FFFFFF"/>
                </a:solidFill>
              </a:endParaRPr>
            </a:p>
          </p:txBody>
        </p:sp>
      </p:grpSp>
      <p:grpSp>
        <p:nvGrpSpPr>
          <p:cNvPr id="13" name="Group 12"/>
          <p:cNvGrpSpPr/>
          <p:nvPr/>
        </p:nvGrpSpPr>
        <p:grpSpPr>
          <a:xfrm>
            <a:off x="6427618" y="5169692"/>
            <a:ext cx="1357188" cy="814312"/>
            <a:chOff x="7604632" y="2075693"/>
            <a:chExt cx="1357188" cy="814312"/>
          </a:xfrm>
          <a:solidFill>
            <a:srgbClr val="3366FF"/>
          </a:solidFill>
        </p:grpSpPr>
        <p:sp>
          <p:nvSpPr>
            <p:cNvPr id="14" name="Rounded Rectangle 13"/>
            <p:cNvSpPr/>
            <p:nvPr/>
          </p:nvSpPr>
          <p:spPr>
            <a:xfrm>
              <a:off x="7604632" y="2075693"/>
              <a:ext cx="1357188" cy="814312"/>
            </a:xfrm>
            <a:prstGeom prst="roundRect">
              <a:avLst>
                <a:gd name="adj" fmla="val 10000"/>
              </a:avLst>
            </a:prstGeom>
            <a:solidFill>
              <a:srgbClr val="0033CC"/>
            </a:solidFill>
            <a:ln w="12700" cap="flat" cmpd="sng" algn="ctr">
              <a:noFill/>
              <a:prstDash val="solid"/>
            </a:ln>
            <a:effectLst>
              <a:innerShdw blurRad="50800" dist="25400" dir="13500000">
                <a:srgbClr val="FFFFFF">
                  <a:alpha val="75000"/>
                </a:srgbClr>
              </a:innerShdw>
              <a:outerShdw blurRad="63500" dist="25400" dir="5400000" rotWithShape="0">
                <a:srgbClr val="808080">
                  <a:alpha val="75000"/>
                </a:srgbClr>
              </a:outerShdw>
            </a:effectLst>
          </p:spPr>
        </p:sp>
        <p:sp>
          <p:nvSpPr>
            <p:cNvPr id="15" name="Rounded Rectangle 20"/>
            <p:cNvSpPr/>
            <p:nvPr/>
          </p:nvSpPr>
          <p:spPr>
            <a:xfrm>
              <a:off x="7628482" y="2099543"/>
              <a:ext cx="1309488" cy="766612"/>
            </a:xfrm>
            <a:prstGeom prst="rect">
              <a:avLst/>
            </a:prstGeom>
            <a:solidFill>
              <a:srgbClr val="0033CC"/>
            </a:solidFill>
            <a:ln w="12700" cap="flat" cmpd="sng" algn="ctr">
              <a:noFill/>
              <a:prstDash val="solid"/>
            </a:ln>
            <a:effectLst>
              <a:innerShdw blurRad="50800" dist="25400" dir="13500000">
                <a:srgbClr val="FFFFFF">
                  <a:alpha val="75000"/>
                </a:srgbClr>
              </a:innerShdw>
              <a:outerShdw blurRad="63500" dist="25400" dir="5400000" rotWithShape="0">
                <a:srgbClr val="808080">
                  <a:alpha val="75000"/>
                </a:srgbClr>
              </a:outerShdw>
            </a:effectLst>
          </p:spPr>
          <p:txBody>
            <a:bodyPr spcFirstLastPara="0" vert="horz" wrap="square" lIns="49530" tIns="49530" rIns="49530" bIns="49530" numCol="1" spcCol="1270" anchor="ctr" anchorCtr="0">
              <a:noAutofit/>
            </a:bodyPr>
            <a:lstStyle/>
            <a:p>
              <a:pPr algn="ctr" defTabSz="577850">
                <a:lnSpc>
                  <a:spcPct val="90000"/>
                </a:lnSpc>
                <a:spcBef>
                  <a:spcPct val="0"/>
                </a:spcBef>
                <a:spcAft>
                  <a:spcPct val="35000"/>
                </a:spcAft>
              </a:pPr>
              <a:r>
                <a:rPr lang="en-US" sz="1300" dirty="0" smtClean="0">
                  <a:solidFill>
                    <a:srgbClr val="FFFFFF"/>
                  </a:solidFill>
                </a:rPr>
                <a:t>Drafting the SAP</a:t>
              </a:r>
              <a:endParaRPr lang="en-US" sz="1300" dirty="0">
                <a:solidFill>
                  <a:srgbClr val="FFFFFF"/>
                </a:solidFill>
              </a:endParaRPr>
            </a:p>
          </p:txBody>
        </p:sp>
      </p:grpSp>
      <p:sp>
        <p:nvSpPr>
          <p:cNvPr id="33" name="Right Arrow 32"/>
          <p:cNvSpPr/>
          <p:nvPr/>
        </p:nvSpPr>
        <p:spPr>
          <a:xfrm>
            <a:off x="4296832" y="5333997"/>
            <a:ext cx="330199" cy="482598"/>
          </a:xfrm>
          <a:prstGeom prst="rightArrow">
            <a:avLst>
              <a:gd name="adj1" fmla="val 60000"/>
              <a:gd name="adj2" fmla="val 50000"/>
            </a:avLst>
          </a:prstGeom>
          <a:solidFill>
            <a:srgbClr val="FF0000"/>
          </a:solidFill>
          <a:ln>
            <a:noFill/>
          </a:ln>
          <a:effectLst/>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34" name="Right Arrow 33"/>
          <p:cNvSpPr/>
          <p:nvPr/>
        </p:nvSpPr>
        <p:spPr>
          <a:xfrm>
            <a:off x="6062132" y="5346697"/>
            <a:ext cx="330199" cy="482598"/>
          </a:xfrm>
          <a:prstGeom prst="rightArrow">
            <a:avLst>
              <a:gd name="adj1" fmla="val 60000"/>
              <a:gd name="adj2" fmla="val 50000"/>
            </a:avLst>
          </a:prstGeom>
          <a:solidFill>
            <a:srgbClr val="FF0000"/>
          </a:solidFill>
          <a:ln>
            <a:noFill/>
          </a:ln>
          <a:effectLst/>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2" name="Rounded Rectangle 1"/>
          <p:cNvSpPr/>
          <p:nvPr/>
        </p:nvSpPr>
        <p:spPr>
          <a:xfrm>
            <a:off x="918632" y="4686297"/>
            <a:ext cx="7044267" cy="1638300"/>
          </a:xfrm>
          <a:prstGeom prst="roundRect">
            <a:avLst/>
          </a:prstGeom>
          <a:noFill/>
          <a:ln/>
        </p:spPr>
        <p:style>
          <a:lnRef idx="2">
            <a:schemeClr val="accent5"/>
          </a:lnRef>
          <a:fillRef idx="1">
            <a:schemeClr val="lt1"/>
          </a:fillRef>
          <a:effectRef idx="0">
            <a:schemeClr val="accent5"/>
          </a:effectRef>
          <a:fontRef idx="minor">
            <a:schemeClr val="dk1"/>
          </a:fontRef>
        </p:style>
        <p:txBody>
          <a:bodyPr wrap="square" rtlCol="0">
            <a:noAutofit/>
          </a:bodyPr>
          <a:lstStyle/>
          <a:p>
            <a:endParaRPr lang="en-US">
              <a:ln w="38100" cmpd="sng">
                <a:solidFill>
                  <a:schemeClr val="tx1"/>
                </a:solidFill>
              </a:ln>
              <a:solidFill>
                <a:schemeClr val="dk1"/>
              </a:solidFill>
            </a:endParaRPr>
          </a:p>
        </p:txBody>
      </p:sp>
      <p:sp>
        <p:nvSpPr>
          <p:cNvPr id="3" name="TextBox 2"/>
          <p:cNvSpPr txBox="1"/>
          <p:nvPr/>
        </p:nvSpPr>
        <p:spPr>
          <a:xfrm>
            <a:off x="1227665" y="4670959"/>
            <a:ext cx="2211212" cy="369332"/>
          </a:xfrm>
          <a:prstGeom prst="rect">
            <a:avLst/>
          </a:prstGeom>
          <a:noFill/>
        </p:spPr>
        <p:txBody>
          <a:bodyPr wrap="none" rtlCol="0">
            <a:spAutoFit/>
          </a:bodyPr>
          <a:lstStyle/>
          <a:p>
            <a:r>
              <a:rPr lang="en-US" b="1" dirty="0" smtClean="0">
                <a:solidFill>
                  <a:schemeClr val="tx2"/>
                </a:solidFill>
              </a:rPr>
              <a:t>Strategic Planning</a:t>
            </a:r>
            <a:endParaRPr lang="en-US" b="1" dirty="0">
              <a:solidFill>
                <a:schemeClr val="tx2"/>
              </a:solidFill>
            </a:endParaRPr>
          </a:p>
        </p:txBody>
      </p:sp>
      <p:sp>
        <p:nvSpPr>
          <p:cNvPr id="4" name="Striped Right Arrow 3"/>
          <p:cNvSpPr/>
          <p:nvPr/>
        </p:nvSpPr>
        <p:spPr>
          <a:xfrm rot="5400000">
            <a:off x="2978349" y="3763438"/>
            <a:ext cx="999066" cy="694263"/>
          </a:xfrm>
          <a:prstGeom prst="stripedRightArrow">
            <a:avLst/>
          </a:prstGeom>
          <a:solidFill>
            <a:srgbClr val="FF0000"/>
          </a:solidFill>
          <a:ln w="12700" cmpd="sng">
            <a:noFill/>
            <a:headEnd type="none"/>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24" name="Picture 23"/>
          <p:cNvPicPr>
            <a:picLocks noChangeAspect="1"/>
          </p:cNvPicPr>
          <p:nvPr/>
        </p:nvPicPr>
        <p:blipFill>
          <a:blip r:embed="rId2"/>
          <a:stretch>
            <a:fillRect/>
          </a:stretch>
        </p:blipFill>
        <p:spPr>
          <a:xfrm>
            <a:off x="838889" y="956720"/>
            <a:ext cx="7200000" cy="3894118"/>
          </a:xfrm>
          <a:prstGeom prst="rect">
            <a:avLst/>
          </a:prstGeom>
        </p:spPr>
      </p:pic>
    </p:spTree>
    <p:extLst>
      <p:ext uri="{BB962C8B-B14F-4D97-AF65-F5344CB8AC3E}">
        <p14:creationId xmlns:p14="http://schemas.microsoft.com/office/powerpoint/2010/main" val="410866760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SAP Strategic Planning Steps</a:t>
            </a:r>
            <a:endParaRPr lang="en-US" dirty="0"/>
          </a:p>
        </p:txBody>
      </p:sp>
      <p:grpSp>
        <p:nvGrpSpPr>
          <p:cNvPr id="33" name="Group 32"/>
          <p:cNvGrpSpPr/>
          <p:nvPr/>
        </p:nvGrpSpPr>
        <p:grpSpPr>
          <a:xfrm>
            <a:off x="1726963" y="2311400"/>
            <a:ext cx="1258770" cy="2007055"/>
            <a:chOff x="4525" y="1104444"/>
            <a:chExt cx="1258770" cy="2490111"/>
          </a:xfrm>
          <a:solidFill>
            <a:schemeClr val="bg2"/>
          </a:solidFill>
        </p:grpSpPr>
        <p:sp>
          <p:nvSpPr>
            <p:cNvPr id="34" name="Rounded Rectangle 33"/>
            <p:cNvSpPr/>
            <p:nvPr/>
          </p:nvSpPr>
          <p:spPr>
            <a:xfrm>
              <a:off x="4525" y="1104444"/>
              <a:ext cx="1258770" cy="2490111"/>
            </a:xfrm>
            <a:prstGeom prst="roundRect">
              <a:avLst>
                <a:gd name="adj" fmla="val 10000"/>
              </a:avLst>
            </a:prstGeom>
            <a:grpFill/>
            <a:ln>
              <a:noFill/>
            </a:ln>
          </p:spPr>
          <p:style>
            <a:lnRef idx="1">
              <a:schemeClr val="accent3"/>
            </a:lnRef>
            <a:fillRef idx="3">
              <a:schemeClr val="accent3"/>
            </a:fillRef>
            <a:effectRef idx="2">
              <a:schemeClr val="accent3"/>
            </a:effectRef>
            <a:fontRef idx="minor">
              <a:schemeClr val="lt1"/>
            </a:fontRef>
          </p:style>
        </p:sp>
        <p:sp>
          <p:nvSpPr>
            <p:cNvPr id="35" name="Rounded Rectangle 4"/>
            <p:cNvSpPr/>
            <p:nvPr/>
          </p:nvSpPr>
          <p:spPr>
            <a:xfrm>
              <a:off x="41393" y="1141312"/>
              <a:ext cx="1185034" cy="2416375"/>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spcFirstLastPara="0" vert="horz" wrap="square" lIns="0" tIns="0" rIns="0" bIns="0" numCol="1" spcCol="1270" anchor="ctr" anchorCtr="0">
              <a:noAutofit/>
            </a:bodyPr>
            <a:lstStyle/>
            <a:p>
              <a:pPr algn="ctr" defTabSz="889000" fontAlgn="base">
                <a:lnSpc>
                  <a:spcPct val="90000"/>
                </a:lnSpc>
                <a:spcBef>
                  <a:spcPct val="0"/>
                </a:spcBef>
                <a:spcAft>
                  <a:spcPct val="35000"/>
                </a:spcAft>
              </a:pPr>
              <a:r>
                <a:rPr lang="en-US" sz="1600" dirty="0" smtClean="0">
                  <a:solidFill>
                    <a:prstClr val="white"/>
                  </a:solidFill>
                  <a:latin typeface="Calibri"/>
                  <a:cs typeface="Calibri"/>
                </a:rPr>
                <a:t>National and Regional consultation</a:t>
              </a:r>
              <a:endParaRPr lang="en-US" sz="1600" dirty="0">
                <a:solidFill>
                  <a:prstClr val="white"/>
                </a:solidFill>
                <a:latin typeface="Calibri"/>
                <a:cs typeface="Calibri"/>
              </a:endParaRPr>
            </a:p>
          </p:txBody>
        </p:sp>
      </p:grpSp>
      <p:grpSp>
        <p:nvGrpSpPr>
          <p:cNvPr id="36" name="Group 35"/>
          <p:cNvGrpSpPr/>
          <p:nvPr/>
        </p:nvGrpSpPr>
        <p:grpSpPr>
          <a:xfrm>
            <a:off x="2976670" y="3268035"/>
            <a:ext cx="216000" cy="290164"/>
            <a:chOff x="1254232" y="2169499"/>
            <a:chExt cx="216000" cy="360000"/>
          </a:xfrm>
        </p:grpSpPr>
        <p:sp>
          <p:nvSpPr>
            <p:cNvPr id="39" name="Right Arrow 38"/>
            <p:cNvSpPr/>
            <p:nvPr/>
          </p:nvSpPr>
          <p:spPr>
            <a:xfrm>
              <a:off x="1254232" y="2169499"/>
              <a:ext cx="216000" cy="360000"/>
            </a:xfrm>
            <a:prstGeom prst="rightArrow">
              <a:avLst>
                <a:gd name="adj1" fmla="val 60000"/>
                <a:gd name="adj2" fmla="val 50000"/>
              </a:avLst>
            </a:prstGeom>
            <a:solidFill>
              <a:srgbClr val="FF0000"/>
            </a:solidFill>
          </p:spPr>
          <p:style>
            <a:lnRef idx="0">
              <a:schemeClr val="accent2">
                <a:tint val="60000"/>
                <a:hueOff val="0"/>
                <a:satOff val="0"/>
                <a:lumOff val="0"/>
                <a:alphaOff val="0"/>
              </a:schemeClr>
            </a:lnRef>
            <a:fillRef idx="1">
              <a:scrgbClr r="0" g="0" b="0"/>
            </a:fillRef>
            <a:effectRef idx="0">
              <a:schemeClr val="accent2">
                <a:tint val="60000"/>
                <a:hueOff val="0"/>
                <a:satOff val="0"/>
                <a:lumOff val="0"/>
                <a:alphaOff val="0"/>
              </a:schemeClr>
            </a:effectRef>
            <a:fontRef idx="minor">
              <a:schemeClr val="lt1"/>
            </a:fontRef>
          </p:style>
        </p:sp>
        <p:sp>
          <p:nvSpPr>
            <p:cNvPr id="40" name="Right Arrow 6"/>
            <p:cNvSpPr/>
            <p:nvPr/>
          </p:nvSpPr>
          <p:spPr>
            <a:xfrm>
              <a:off x="1254232" y="2241499"/>
              <a:ext cx="151200" cy="216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666750" fontAlgn="base">
                <a:lnSpc>
                  <a:spcPct val="90000"/>
                </a:lnSpc>
                <a:spcBef>
                  <a:spcPct val="0"/>
                </a:spcBef>
                <a:spcAft>
                  <a:spcPct val="35000"/>
                </a:spcAft>
              </a:pPr>
              <a:endParaRPr lang="en-US" sz="1500">
                <a:solidFill>
                  <a:prstClr val="white"/>
                </a:solidFill>
                <a:latin typeface="Calibri"/>
                <a:cs typeface="Calibri"/>
              </a:endParaRPr>
            </a:p>
          </p:txBody>
        </p:sp>
      </p:grpSp>
      <p:grpSp>
        <p:nvGrpSpPr>
          <p:cNvPr id="41" name="Group 40"/>
          <p:cNvGrpSpPr/>
          <p:nvPr/>
        </p:nvGrpSpPr>
        <p:grpSpPr>
          <a:xfrm>
            <a:off x="3202504" y="2311400"/>
            <a:ext cx="1258770" cy="2007055"/>
            <a:chOff x="1480066" y="1104444"/>
            <a:chExt cx="1258770" cy="2490111"/>
          </a:xfrm>
          <a:solidFill>
            <a:schemeClr val="bg2"/>
          </a:solidFill>
        </p:grpSpPr>
        <p:sp>
          <p:nvSpPr>
            <p:cNvPr id="42" name="Rounded Rectangle 41"/>
            <p:cNvSpPr/>
            <p:nvPr/>
          </p:nvSpPr>
          <p:spPr>
            <a:xfrm>
              <a:off x="1480066" y="1104444"/>
              <a:ext cx="1258770" cy="2490111"/>
            </a:xfrm>
            <a:prstGeom prst="roundRect">
              <a:avLst>
                <a:gd name="adj" fmla="val 10000"/>
              </a:avLst>
            </a:prstGeom>
            <a:grpFill/>
            <a:ln>
              <a:noFill/>
            </a:ln>
          </p:spPr>
          <p:style>
            <a:lnRef idx="1">
              <a:schemeClr val="accent3"/>
            </a:lnRef>
            <a:fillRef idx="3">
              <a:schemeClr val="accent3"/>
            </a:fillRef>
            <a:effectRef idx="2">
              <a:schemeClr val="accent3"/>
            </a:effectRef>
            <a:fontRef idx="minor">
              <a:schemeClr val="lt1"/>
            </a:fontRef>
          </p:style>
        </p:sp>
        <p:sp>
          <p:nvSpPr>
            <p:cNvPr id="43" name="Rounded Rectangle 8"/>
            <p:cNvSpPr/>
            <p:nvPr/>
          </p:nvSpPr>
          <p:spPr>
            <a:xfrm>
              <a:off x="1516934" y="1141312"/>
              <a:ext cx="1185034" cy="2416375"/>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spcFirstLastPara="0" vert="horz" wrap="square" lIns="0" tIns="0" rIns="0" bIns="0" numCol="1" spcCol="1270" anchor="ctr" anchorCtr="0">
              <a:noAutofit/>
            </a:bodyPr>
            <a:lstStyle/>
            <a:p>
              <a:pPr algn="ctr" defTabSz="889000" fontAlgn="base">
                <a:lnSpc>
                  <a:spcPct val="90000"/>
                </a:lnSpc>
                <a:spcBef>
                  <a:spcPct val="0"/>
                </a:spcBef>
                <a:spcAft>
                  <a:spcPct val="35000"/>
                </a:spcAft>
              </a:pPr>
              <a:r>
                <a:rPr lang="en-US" sz="1600" dirty="0" smtClean="0">
                  <a:solidFill>
                    <a:prstClr val="white"/>
                  </a:solidFill>
                  <a:latin typeface="Calibri"/>
                  <a:cs typeface="Calibri"/>
                </a:rPr>
                <a:t>Implementing strategies</a:t>
              </a:r>
              <a:endParaRPr lang="en-US" sz="1600" dirty="0">
                <a:solidFill>
                  <a:prstClr val="white"/>
                </a:solidFill>
                <a:latin typeface="Calibri"/>
                <a:cs typeface="Calibri"/>
              </a:endParaRPr>
            </a:p>
          </p:txBody>
        </p:sp>
      </p:grpSp>
      <p:grpSp>
        <p:nvGrpSpPr>
          <p:cNvPr id="44" name="Group 43"/>
          <p:cNvGrpSpPr/>
          <p:nvPr/>
        </p:nvGrpSpPr>
        <p:grpSpPr>
          <a:xfrm>
            <a:off x="4452211" y="3268035"/>
            <a:ext cx="216000" cy="290164"/>
            <a:chOff x="2729773" y="2169499"/>
            <a:chExt cx="216000" cy="360000"/>
          </a:xfrm>
        </p:grpSpPr>
        <p:sp>
          <p:nvSpPr>
            <p:cNvPr id="45" name="Right Arrow 44"/>
            <p:cNvSpPr/>
            <p:nvPr/>
          </p:nvSpPr>
          <p:spPr>
            <a:xfrm>
              <a:off x="2729773" y="2169499"/>
              <a:ext cx="216000" cy="360000"/>
            </a:xfrm>
            <a:prstGeom prst="rightArrow">
              <a:avLst>
                <a:gd name="adj1" fmla="val 60000"/>
                <a:gd name="adj2" fmla="val 50000"/>
              </a:avLst>
            </a:prstGeom>
            <a:solidFill>
              <a:srgbClr val="FF0000"/>
            </a:solidFill>
          </p:spPr>
          <p:style>
            <a:lnRef idx="0">
              <a:schemeClr val="accent2">
                <a:tint val="60000"/>
                <a:hueOff val="0"/>
                <a:satOff val="0"/>
                <a:lumOff val="0"/>
                <a:alphaOff val="0"/>
              </a:schemeClr>
            </a:lnRef>
            <a:fillRef idx="1">
              <a:scrgbClr r="0" g="0" b="0"/>
            </a:fillRef>
            <a:effectRef idx="0">
              <a:schemeClr val="accent2">
                <a:tint val="60000"/>
                <a:hueOff val="0"/>
                <a:satOff val="0"/>
                <a:lumOff val="0"/>
                <a:alphaOff val="0"/>
              </a:schemeClr>
            </a:effectRef>
            <a:fontRef idx="minor">
              <a:schemeClr val="lt1"/>
            </a:fontRef>
          </p:style>
        </p:sp>
        <p:sp>
          <p:nvSpPr>
            <p:cNvPr id="46" name="Right Arrow 10"/>
            <p:cNvSpPr/>
            <p:nvPr/>
          </p:nvSpPr>
          <p:spPr>
            <a:xfrm>
              <a:off x="2729773" y="2241499"/>
              <a:ext cx="151200" cy="216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666750" fontAlgn="base">
                <a:lnSpc>
                  <a:spcPct val="90000"/>
                </a:lnSpc>
                <a:spcBef>
                  <a:spcPct val="0"/>
                </a:spcBef>
                <a:spcAft>
                  <a:spcPct val="35000"/>
                </a:spcAft>
              </a:pPr>
              <a:endParaRPr lang="en-US" sz="1500">
                <a:solidFill>
                  <a:prstClr val="white"/>
                </a:solidFill>
                <a:latin typeface="Calibri"/>
                <a:cs typeface="Calibri"/>
              </a:endParaRPr>
            </a:p>
          </p:txBody>
        </p:sp>
      </p:grpSp>
      <p:grpSp>
        <p:nvGrpSpPr>
          <p:cNvPr id="47" name="Group 46"/>
          <p:cNvGrpSpPr/>
          <p:nvPr/>
        </p:nvGrpSpPr>
        <p:grpSpPr>
          <a:xfrm>
            <a:off x="4678045" y="2311400"/>
            <a:ext cx="1329902" cy="2007055"/>
            <a:chOff x="2955607" y="1104444"/>
            <a:chExt cx="1293902" cy="2490111"/>
          </a:xfrm>
          <a:solidFill>
            <a:srgbClr val="0033CC"/>
          </a:solidFill>
        </p:grpSpPr>
        <p:sp>
          <p:nvSpPr>
            <p:cNvPr id="48" name="Rounded Rectangle 47"/>
            <p:cNvSpPr/>
            <p:nvPr/>
          </p:nvSpPr>
          <p:spPr>
            <a:xfrm>
              <a:off x="2955607" y="1104444"/>
              <a:ext cx="1258770" cy="2490111"/>
            </a:xfrm>
            <a:prstGeom prst="roundRect">
              <a:avLst>
                <a:gd name="adj" fmla="val 10000"/>
              </a:avLst>
            </a:prstGeom>
            <a:grpFill/>
            <a:ln>
              <a:noFill/>
            </a:ln>
          </p:spPr>
          <p:style>
            <a:lnRef idx="1">
              <a:schemeClr val="accent3"/>
            </a:lnRef>
            <a:fillRef idx="3">
              <a:schemeClr val="accent3"/>
            </a:fillRef>
            <a:effectRef idx="2">
              <a:schemeClr val="accent3"/>
            </a:effectRef>
            <a:fontRef idx="minor">
              <a:schemeClr val="lt1"/>
            </a:fontRef>
          </p:style>
        </p:sp>
        <p:sp>
          <p:nvSpPr>
            <p:cNvPr id="49" name="Rounded Rectangle 12"/>
            <p:cNvSpPr/>
            <p:nvPr/>
          </p:nvSpPr>
          <p:spPr>
            <a:xfrm>
              <a:off x="2992475" y="1141312"/>
              <a:ext cx="1257034" cy="2416375"/>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spcFirstLastPara="0" vert="horz" wrap="square" lIns="0" tIns="0" rIns="0" bIns="0" numCol="1" spcCol="1270" anchor="ctr" anchorCtr="0">
              <a:noAutofit/>
            </a:bodyPr>
            <a:lstStyle/>
            <a:p>
              <a:pPr algn="ctr" defTabSz="622300" fontAlgn="base">
                <a:lnSpc>
                  <a:spcPct val="90000"/>
                </a:lnSpc>
                <a:spcBef>
                  <a:spcPct val="0"/>
                </a:spcBef>
                <a:spcAft>
                  <a:spcPct val="35000"/>
                </a:spcAft>
              </a:pPr>
              <a:r>
                <a:rPr lang="en-US" sz="1600" dirty="0" smtClean="0">
                  <a:solidFill>
                    <a:prstClr val="white"/>
                  </a:solidFill>
                  <a:latin typeface="Calibri"/>
                  <a:cs typeface="Calibri"/>
                </a:rPr>
                <a:t>Setting strategic actions</a:t>
              </a:r>
              <a:endParaRPr lang="en-US" sz="1600" dirty="0">
                <a:solidFill>
                  <a:prstClr val="white"/>
                </a:solidFill>
                <a:latin typeface="Calibri"/>
                <a:cs typeface="Calibri"/>
              </a:endParaRPr>
            </a:p>
          </p:txBody>
        </p:sp>
      </p:grpSp>
      <p:grpSp>
        <p:nvGrpSpPr>
          <p:cNvPr id="51" name="Group 50"/>
          <p:cNvGrpSpPr/>
          <p:nvPr/>
        </p:nvGrpSpPr>
        <p:grpSpPr>
          <a:xfrm>
            <a:off x="5965852" y="3268035"/>
            <a:ext cx="216000" cy="290164"/>
            <a:chOff x="4205314" y="2169499"/>
            <a:chExt cx="216000" cy="360000"/>
          </a:xfrm>
        </p:grpSpPr>
        <p:sp>
          <p:nvSpPr>
            <p:cNvPr id="52" name="Right Arrow 51"/>
            <p:cNvSpPr/>
            <p:nvPr/>
          </p:nvSpPr>
          <p:spPr>
            <a:xfrm>
              <a:off x="4205314" y="2169499"/>
              <a:ext cx="216000" cy="360000"/>
            </a:xfrm>
            <a:prstGeom prst="rightArrow">
              <a:avLst>
                <a:gd name="adj1" fmla="val 60000"/>
                <a:gd name="adj2" fmla="val 50000"/>
              </a:avLst>
            </a:prstGeom>
            <a:solidFill>
              <a:srgbClr val="FF0000"/>
            </a:solidFill>
          </p:spPr>
          <p:style>
            <a:lnRef idx="0">
              <a:schemeClr val="accent2">
                <a:tint val="60000"/>
                <a:hueOff val="0"/>
                <a:satOff val="0"/>
                <a:lumOff val="0"/>
                <a:alphaOff val="0"/>
              </a:schemeClr>
            </a:lnRef>
            <a:fillRef idx="1">
              <a:scrgbClr r="0" g="0" b="0"/>
            </a:fillRef>
            <a:effectRef idx="0">
              <a:schemeClr val="accent2">
                <a:tint val="60000"/>
                <a:hueOff val="0"/>
                <a:satOff val="0"/>
                <a:lumOff val="0"/>
                <a:alphaOff val="0"/>
              </a:schemeClr>
            </a:effectRef>
            <a:fontRef idx="minor">
              <a:schemeClr val="lt1"/>
            </a:fontRef>
          </p:style>
        </p:sp>
        <p:sp>
          <p:nvSpPr>
            <p:cNvPr id="53" name="Right Arrow 14"/>
            <p:cNvSpPr/>
            <p:nvPr/>
          </p:nvSpPr>
          <p:spPr>
            <a:xfrm>
              <a:off x="4205314" y="2241499"/>
              <a:ext cx="151200" cy="216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666750" fontAlgn="base">
                <a:lnSpc>
                  <a:spcPct val="90000"/>
                </a:lnSpc>
                <a:spcBef>
                  <a:spcPct val="0"/>
                </a:spcBef>
                <a:spcAft>
                  <a:spcPct val="35000"/>
                </a:spcAft>
              </a:pPr>
              <a:endParaRPr lang="en-US" sz="1500">
                <a:solidFill>
                  <a:prstClr val="white"/>
                </a:solidFill>
                <a:latin typeface="Calibri"/>
                <a:cs typeface="Calibri"/>
              </a:endParaRPr>
            </a:p>
          </p:txBody>
        </p:sp>
      </p:grpSp>
      <p:grpSp>
        <p:nvGrpSpPr>
          <p:cNvPr id="54" name="Group 53"/>
          <p:cNvGrpSpPr/>
          <p:nvPr/>
        </p:nvGrpSpPr>
        <p:grpSpPr>
          <a:xfrm>
            <a:off x="6178985" y="2311400"/>
            <a:ext cx="1294769" cy="2007055"/>
            <a:chOff x="4431147" y="1104444"/>
            <a:chExt cx="1258770" cy="2490111"/>
          </a:xfrm>
          <a:solidFill>
            <a:srgbClr val="0033CC"/>
          </a:solidFill>
        </p:grpSpPr>
        <p:sp>
          <p:nvSpPr>
            <p:cNvPr id="55" name="Rounded Rectangle 54"/>
            <p:cNvSpPr/>
            <p:nvPr/>
          </p:nvSpPr>
          <p:spPr>
            <a:xfrm>
              <a:off x="4431147" y="1104444"/>
              <a:ext cx="1258770" cy="2490111"/>
            </a:xfrm>
            <a:prstGeom prst="roundRect">
              <a:avLst>
                <a:gd name="adj" fmla="val 10000"/>
              </a:avLst>
            </a:prstGeom>
            <a:grpFill/>
            <a:ln>
              <a:noFill/>
            </a:ln>
          </p:spPr>
          <p:style>
            <a:lnRef idx="1">
              <a:schemeClr val="accent3"/>
            </a:lnRef>
            <a:fillRef idx="3">
              <a:schemeClr val="accent3"/>
            </a:fillRef>
            <a:effectRef idx="2">
              <a:schemeClr val="accent3"/>
            </a:effectRef>
            <a:fontRef idx="minor">
              <a:schemeClr val="lt1"/>
            </a:fontRef>
          </p:style>
        </p:sp>
        <p:sp>
          <p:nvSpPr>
            <p:cNvPr id="56" name="Rounded Rectangle 16"/>
            <p:cNvSpPr/>
            <p:nvPr/>
          </p:nvSpPr>
          <p:spPr>
            <a:xfrm>
              <a:off x="4468015" y="1141312"/>
              <a:ext cx="1185034" cy="2416375"/>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spcFirstLastPara="0" vert="horz" wrap="square" lIns="0" tIns="0" rIns="0" bIns="0" numCol="1" spcCol="1270" anchor="ctr" anchorCtr="0">
              <a:noAutofit/>
            </a:bodyPr>
            <a:lstStyle/>
            <a:p>
              <a:pPr algn="ctr" defTabSz="622300" fontAlgn="base">
                <a:lnSpc>
                  <a:spcPct val="90000"/>
                </a:lnSpc>
                <a:spcBef>
                  <a:spcPct val="0"/>
                </a:spcBef>
                <a:spcAft>
                  <a:spcPct val="35000"/>
                </a:spcAft>
              </a:pPr>
              <a:r>
                <a:rPr lang="en-US" sz="1600" dirty="0" smtClean="0">
                  <a:solidFill>
                    <a:prstClr val="white"/>
                  </a:solidFill>
                  <a:latin typeface="Calibri"/>
                  <a:cs typeface="Calibri"/>
                </a:rPr>
                <a:t>Drafting the SAP</a:t>
              </a:r>
              <a:endParaRPr lang="en-US" sz="1600" dirty="0">
                <a:solidFill>
                  <a:prstClr val="white"/>
                </a:solidFill>
                <a:latin typeface="Calibri"/>
                <a:cs typeface="Calibri"/>
              </a:endParaRPr>
            </a:p>
          </p:txBody>
        </p:sp>
      </p:grpSp>
      <p:pic>
        <p:nvPicPr>
          <p:cNvPr id="57" name="Picture 56"/>
          <p:cNvPicPr>
            <a:picLocks/>
          </p:cNvPicPr>
          <p:nvPr/>
        </p:nvPicPr>
        <p:blipFill>
          <a:blip r:embed="rId2"/>
          <a:stretch>
            <a:fillRect/>
          </a:stretch>
        </p:blipFill>
        <p:spPr>
          <a:xfrm>
            <a:off x="3340100" y="4165600"/>
            <a:ext cx="1260000" cy="12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8" name="Picture 57"/>
          <p:cNvPicPr>
            <a:picLocks noChangeAspect="1"/>
          </p:cNvPicPr>
          <p:nvPr/>
        </p:nvPicPr>
        <p:blipFill>
          <a:blip r:embed="rId3"/>
          <a:stretch>
            <a:fillRect/>
          </a:stretch>
        </p:blipFill>
        <p:spPr>
          <a:xfrm>
            <a:off x="1877772" y="4165600"/>
            <a:ext cx="1260000" cy="12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9" name="Picture 58"/>
          <p:cNvPicPr>
            <a:picLocks/>
          </p:cNvPicPr>
          <p:nvPr/>
        </p:nvPicPr>
        <p:blipFill>
          <a:blip r:embed="rId4"/>
          <a:stretch>
            <a:fillRect/>
          </a:stretch>
        </p:blipFill>
        <p:spPr>
          <a:xfrm>
            <a:off x="4844352" y="4178301"/>
            <a:ext cx="1260000" cy="12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0" name="Picture 59"/>
          <p:cNvPicPr>
            <a:picLocks/>
          </p:cNvPicPr>
          <p:nvPr/>
        </p:nvPicPr>
        <p:blipFill>
          <a:blip r:embed="rId5"/>
          <a:stretch>
            <a:fillRect/>
          </a:stretch>
        </p:blipFill>
        <p:spPr>
          <a:xfrm>
            <a:off x="6375400" y="4178301"/>
            <a:ext cx="1260000" cy="12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8679381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a:t>
            </a:r>
            <a:r>
              <a:rPr lang="en-US" dirty="0"/>
              <a:t>8</a:t>
            </a:r>
            <a:r>
              <a:rPr lang="en-US" dirty="0" smtClean="0"/>
              <a:t>: </a:t>
            </a:r>
            <a:r>
              <a:rPr lang="en-GB" dirty="0"/>
              <a:t>National and Regional Consultation Processes </a:t>
            </a:r>
            <a:endParaRPr lang="en-US" dirty="0"/>
          </a:p>
        </p:txBody>
      </p:sp>
    </p:spTree>
    <p:extLst>
      <p:ext uri="{BB962C8B-B14F-4D97-AF65-F5344CB8AC3E}">
        <p14:creationId xmlns:p14="http://schemas.microsoft.com/office/powerpoint/2010/main" val="14544949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we?</a:t>
            </a:r>
            <a:endParaRPr lang="en-US" dirty="0"/>
          </a:p>
        </p:txBody>
      </p:sp>
      <p:grpSp>
        <p:nvGrpSpPr>
          <p:cNvPr id="29" name="Group 28"/>
          <p:cNvGrpSpPr/>
          <p:nvPr/>
        </p:nvGrpSpPr>
        <p:grpSpPr>
          <a:xfrm>
            <a:off x="1726963" y="2311400"/>
            <a:ext cx="1258770" cy="2007055"/>
            <a:chOff x="4525" y="1104444"/>
            <a:chExt cx="1258770" cy="2490111"/>
          </a:xfrm>
          <a:solidFill>
            <a:srgbClr val="FF0000"/>
          </a:solidFill>
        </p:grpSpPr>
        <p:sp>
          <p:nvSpPr>
            <p:cNvPr id="30" name="Rounded Rectangle 29"/>
            <p:cNvSpPr/>
            <p:nvPr/>
          </p:nvSpPr>
          <p:spPr>
            <a:xfrm>
              <a:off x="4525" y="1104444"/>
              <a:ext cx="1258770" cy="2490111"/>
            </a:xfrm>
            <a:prstGeom prst="roundRect">
              <a:avLst>
                <a:gd name="adj" fmla="val 10000"/>
              </a:avLst>
            </a:prstGeom>
            <a:grpFill/>
            <a:ln>
              <a:noFill/>
            </a:ln>
          </p:spPr>
          <p:style>
            <a:lnRef idx="1">
              <a:schemeClr val="accent3"/>
            </a:lnRef>
            <a:fillRef idx="3">
              <a:schemeClr val="accent3"/>
            </a:fillRef>
            <a:effectRef idx="2">
              <a:schemeClr val="accent3"/>
            </a:effectRef>
            <a:fontRef idx="minor">
              <a:schemeClr val="lt1"/>
            </a:fontRef>
          </p:style>
        </p:sp>
        <p:sp>
          <p:nvSpPr>
            <p:cNvPr id="31" name="Rounded Rectangle 4"/>
            <p:cNvSpPr/>
            <p:nvPr/>
          </p:nvSpPr>
          <p:spPr>
            <a:xfrm>
              <a:off x="41393" y="1141312"/>
              <a:ext cx="1185034" cy="2416375"/>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spcFirstLastPara="0" vert="horz" wrap="square" lIns="0" tIns="0" rIns="0" bIns="0" numCol="1" spcCol="1270" anchor="ctr" anchorCtr="0">
              <a:noAutofit/>
            </a:bodyPr>
            <a:lstStyle/>
            <a:p>
              <a:pPr algn="ctr" defTabSz="889000" fontAlgn="base">
                <a:lnSpc>
                  <a:spcPct val="90000"/>
                </a:lnSpc>
                <a:spcBef>
                  <a:spcPct val="0"/>
                </a:spcBef>
                <a:spcAft>
                  <a:spcPct val="35000"/>
                </a:spcAft>
              </a:pPr>
              <a:r>
                <a:rPr lang="en-US" sz="1600" dirty="0" smtClean="0">
                  <a:solidFill>
                    <a:prstClr val="white"/>
                  </a:solidFill>
                  <a:latin typeface="Calibri"/>
                  <a:cs typeface="Calibri"/>
                </a:rPr>
                <a:t>National and Regional consultation</a:t>
              </a:r>
              <a:endParaRPr lang="en-US" sz="1600" dirty="0">
                <a:solidFill>
                  <a:prstClr val="white"/>
                </a:solidFill>
                <a:latin typeface="Calibri"/>
                <a:cs typeface="Calibri"/>
              </a:endParaRPr>
            </a:p>
          </p:txBody>
        </p:sp>
      </p:grpSp>
      <p:grpSp>
        <p:nvGrpSpPr>
          <p:cNvPr id="33" name="Group 32"/>
          <p:cNvGrpSpPr/>
          <p:nvPr/>
        </p:nvGrpSpPr>
        <p:grpSpPr>
          <a:xfrm>
            <a:off x="2976670" y="3268035"/>
            <a:ext cx="216000" cy="290164"/>
            <a:chOff x="1254232" y="2169499"/>
            <a:chExt cx="216000" cy="360000"/>
          </a:xfrm>
        </p:grpSpPr>
        <p:sp>
          <p:nvSpPr>
            <p:cNvPr id="34" name="Right Arrow 33"/>
            <p:cNvSpPr/>
            <p:nvPr/>
          </p:nvSpPr>
          <p:spPr>
            <a:xfrm>
              <a:off x="1254232" y="2169499"/>
              <a:ext cx="216000" cy="360000"/>
            </a:xfrm>
            <a:prstGeom prst="rightArrow">
              <a:avLst>
                <a:gd name="adj1" fmla="val 60000"/>
                <a:gd name="adj2" fmla="val 50000"/>
              </a:avLst>
            </a:prstGeom>
            <a:solidFill>
              <a:srgbClr val="FF0000"/>
            </a:solidFill>
          </p:spPr>
          <p:style>
            <a:lnRef idx="0">
              <a:schemeClr val="accent2">
                <a:tint val="60000"/>
                <a:hueOff val="0"/>
                <a:satOff val="0"/>
                <a:lumOff val="0"/>
                <a:alphaOff val="0"/>
              </a:schemeClr>
            </a:lnRef>
            <a:fillRef idx="1">
              <a:scrgbClr r="0" g="0" b="0"/>
            </a:fillRef>
            <a:effectRef idx="0">
              <a:schemeClr val="accent2">
                <a:tint val="60000"/>
                <a:hueOff val="0"/>
                <a:satOff val="0"/>
                <a:lumOff val="0"/>
                <a:alphaOff val="0"/>
              </a:schemeClr>
            </a:effectRef>
            <a:fontRef idx="minor">
              <a:schemeClr val="lt1"/>
            </a:fontRef>
          </p:style>
        </p:sp>
        <p:sp>
          <p:nvSpPr>
            <p:cNvPr id="35" name="Right Arrow 6"/>
            <p:cNvSpPr/>
            <p:nvPr/>
          </p:nvSpPr>
          <p:spPr>
            <a:xfrm>
              <a:off x="1254232" y="2241499"/>
              <a:ext cx="151200" cy="216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666750" fontAlgn="base">
                <a:lnSpc>
                  <a:spcPct val="90000"/>
                </a:lnSpc>
                <a:spcBef>
                  <a:spcPct val="0"/>
                </a:spcBef>
                <a:spcAft>
                  <a:spcPct val="35000"/>
                </a:spcAft>
              </a:pPr>
              <a:endParaRPr lang="en-US" sz="1500">
                <a:solidFill>
                  <a:prstClr val="white"/>
                </a:solidFill>
                <a:latin typeface="Calibri"/>
                <a:cs typeface="Calibri"/>
              </a:endParaRPr>
            </a:p>
          </p:txBody>
        </p:sp>
      </p:grpSp>
      <p:grpSp>
        <p:nvGrpSpPr>
          <p:cNvPr id="36" name="Group 35"/>
          <p:cNvGrpSpPr/>
          <p:nvPr/>
        </p:nvGrpSpPr>
        <p:grpSpPr>
          <a:xfrm>
            <a:off x="3202504" y="2311400"/>
            <a:ext cx="1258770" cy="2007055"/>
            <a:chOff x="1480066" y="1104444"/>
            <a:chExt cx="1258770" cy="2490111"/>
          </a:xfrm>
          <a:solidFill>
            <a:schemeClr val="bg2"/>
          </a:solidFill>
        </p:grpSpPr>
        <p:sp>
          <p:nvSpPr>
            <p:cNvPr id="37" name="Rounded Rectangle 36"/>
            <p:cNvSpPr/>
            <p:nvPr/>
          </p:nvSpPr>
          <p:spPr>
            <a:xfrm>
              <a:off x="1480066" y="1104444"/>
              <a:ext cx="1258770" cy="2490111"/>
            </a:xfrm>
            <a:prstGeom prst="roundRect">
              <a:avLst>
                <a:gd name="adj" fmla="val 10000"/>
              </a:avLst>
            </a:prstGeom>
            <a:grpFill/>
            <a:ln>
              <a:noFill/>
            </a:ln>
          </p:spPr>
          <p:style>
            <a:lnRef idx="1">
              <a:schemeClr val="accent3"/>
            </a:lnRef>
            <a:fillRef idx="3">
              <a:schemeClr val="accent3"/>
            </a:fillRef>
            <a:effectRef idx="2">
              <a:schemeClr val="accent3"/>
            </a:effectRef>
            <a:fontRef idx="minor">
              <a:schemeClr val="lt1"/>
            </a:fontRef>
          </p:style>
        </p:sp>
        <p:sp>
          <p:nvSpPr>
            <p:cNvPr id="38" name="Rounded Rectangle 8"/>
            <p:cNvSpPr/>
            <p:nvPr/>
          </p:nvSpPr>
          <p:spPr>
            <a:xfrm>
              <a:off x="1516934" y="1141312"/>
              <a:ext cx="1185034" cy="2416375"/>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spcFirstLastPara="0" vert="horz" wrap="square" lIns="0" tIns="0" rIns="0" bIns="0" numCol="1" spcCol="1270" anchor="ctr" anchorCtr="0">
              <a:noAutofit/>
            </a:bodyPr>
            <a:lstStyle/>
            <a:p>
              <a:pPr algn="ctr" defTabSz="889000" fontAlgn="base">
                <a:lnSpc>
                  <a:spcPct val="90000"/>
                </a:lnSpc>
                <a:spcBef>
                  <a:spcPct val="0"/>
                </a:spcBef>
                <a:spcAft>
                  <a:spcPct val="35000"/>
                </a:spcAft>
              </a:pPr>
              <a:r>
                <a:rPr lang="en-US" sz="1600" dirty="0" smtClean="0">
                  <a:solidFill>
                    <a:prstClr val="white"/>
                  </a:solidFill>
                  <a:latin typeface="Calibri"/>
                  <a:cs typeface="Calibri"/>
                </a:rPr>
                <a:t>Implementing strategies</a:t>
              </a:r>
              <a:endParaRPr lang="en-US" sz="1600" dirty="0">
                <a:solidFill>
                  <a:prstClr val="white"/>
                </a:solidFill>
                <a:latin typeface="Calibri"/>
                <a:cs typeface="Calibri"/>
              </a:endParaRPr>
            </a:p>
          </p:txBody>
        </p:sp>
      </p:grpSp>
      <p:grpSp>
        <p:nvGrpSpPr>
          <p:cNvPr id="39" name="Group 38"/>
          <p:cNvGrpSpPr/>
          <p:nvPr/>
        </p:nvGrpSpPr>
        <p:grpSpPr>
          <a:xfrm>
            <a:off x="4452211" y="3268035"/>
            <a:ext cx="216000" cy="290164"/>
            <a:chOff x="2729773" y="2169499"/>
            <a:chExt cx="216000" cy="360000"/>
          </a:xfrm>
        </p:grpSpPr>
        <p:sp>
          <p:nvSpPr>
            <p:cNvPr id="40" name="Right Arrow 39"/>
            <p:cNvSpPr/>
            <p:nvPr/>
          </p:nvSpPr>
          <p:spPr>
            <a:xfrm>
              <a:off x="2729773" y="2169499"/>
              <a:ext cx="216000" cy="360000"/>
            </a:xfrm>
            <a:prstGeom prst="rightArrow">
              <a:avLst>
                <a:gd name="adj1" fmla="val 60000"/>
                <a:gd name="adj2" fmla="val 50000"/>
              </a:avLst>
            </a:prstGeom>
            <a:solidFill>
              <a:srgbClr val="FF0000"/>
            </a:solidFill>
          </p:spPr>
          <p:style>
            <a:lnRef idx="0">
              <a:schemeClr val="accent2">
                <a:tint val="60000"/>
                <a:hueOff val="0"/>
                <a:satOff val="0"/>
                <a:lumOff val="0"/>
                <a:alphaOff val="0"/>
              </a:schemeClr>
            </a:lnRef>
            <a:fillRef idx="1">
              <a:scrgbClr r="0" g="0" b="0"/>
            </a:fillRef>
            <a:effectRef idx="0">
              <a:schemeClr val="accent2">
                <a:tint val="60000"/>
                <a:hueOff val="0"/>
                <a:satOff val="0"/>
                <a:lumOff val="0"/>
                <a:alphaOff val="0"/>
              </a:schemeClr>
            </a:effectRef>
            <a:fontRef idx="minor">
              <a:schemeClr val="lt1"/>
            </a:fontRef>
          </p:style>
        </p:sp>
        <p:sp>
          <p:nvSpPr>
            <p:cNvPr id="41" name="Right Arrow 10"/>
            <p:cNvSpPr/>
            <p:nvPr/>
          </p:nvSpPr>
          <p:spPr>
            <a:xfrm>
              <a:off x="2729773" y="2241499"/>
              <a:ext cx="151200" cy="216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666750" fontAlgn="base">
                <a:lnSpc>
                  <a:spcPct val="90000"/>
                </a:lnSpc>
                <a:spcBef>
                  <a:spcPct val="0"/>
                </a:spcBef>
                <a:spcAft>
                  <a:spcPct val="35000"/>
                </a:spcAft>
              </a:pPr>
              <a:endParaRPr lang="en-US" sz="1500">
                <a:solidFill>
                  <a:prstClr val="white"/>
                </a:solidFill>
                <a:latin typeface="Calibri"/>
                <a:cs typeface="Calibri"/>
              </a:endParaRPr>
            </a:p>
          </p:txBody>
        </p:sp>
      </p:grpSp>
      <p:grpSp>
        <p:nvGrpSpPr>
          <p:cNvPr id="42" name="Group 41"/>
          <p:cNvGrpSpPr/>
          <p:nvPr/>
        </p:nvGrpSpPr>
        <p:grpSpPr>
          <a:xfrm>
            <a:off x="4678045" y="2311400"/>
            <a:ext cx="1329902" cy="2007055"/>
            <a:chOff x="2955607" y="1104444"/>
            <a:chExt cx="1293902" cy="2490111"/>
          </a:xfrm>
          <a:solidFill>
            <a:srgbClr val="0033CC"/>
          </a:solidFill>
        </p:grpSpPr>
        <p:sp>
          <p:nvSpPr>
            <p:cNvPr id="43" name="Rounded Rectangle 42"/>
            <p:cNvSpPr/>
            <p:nvPr/>
          </p:nvSpPr>
          <p:spPr>
            <a:xfrm>
              <a:off x="2955607" y="1104444"/>
              <a:ext cx="1258770" cy="2490111"/>
            </a:xfrm>
            <a:prstGeom prst="roundRect">
              <a:avLst>
                <a:gd name="adj" fmla="val 10000"/>
              </a:avLst>
            </a:prstGeom>
            <a:grpFill/>
            <a:ln>
              <a:noFill/>
            </a:ln>
          </p:spPr>
          <p:style>
            <a:lnRef idx="1">
              <a:schemeClr val="accent3"/>
            </a:lnRef>
            <a:fillRef idx="3">
              <a:schemeClr val="accent3"/>
            </a:fillRef>
            <a:effectRef idx="2">
              <a:schemeClr val="accent3"/>
            </a:effectRef>
            <a:fontRef idx="minor">
              <a:schemeClr val="lt1"/>
            </a:fontRef>
          </p:style>
        </p:sp>
        <p:sp>
          <p:nvSpPr>
            <p:cNvPr id="44" name="Rounded Rectangle 12"/>
            <p:cNvSpPr/>
            <p:nvPr/>
          </p:nvSpPr>
          <p:spPr>
            <a:xfrm>
              <a:off x="2992475" y="1141312"/>
              <a:ext cx="1257034" cy="2416375"/>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spcFirstLastPara="0" vert="horz" wrap="square" lIns="0" tIns="0" rIns="0" bIns="0" numCol="1" spcCol="1270" anchor="ctr" anchorCtr="0">
              <a:noAutofit/>
            </a:bodyPr>
            <a:lstStyle/>
            <a:p>
              <a:pPr algn="ctr" defTabSz="622300" fontAlgn="base">
                <a:lnSpc>
                  <a:spcPct val="90000"/>
                </a:lnSpc>
                <a:spcBef>
                  <a:spcPct val="0"/>
                </a:spcBef>
                <a:spcAft>
                  <a:spcPct val="35000"/>
                </a:spcAft>
              </a:pPr>
              <a:r>
                <a:rPr lang="en-US" sz="1600" dirty="0" smtClean="0">
                  <a:solidFill>
                    <a:prstClr val="white"/>
                  </a:solidFill>
                  <a:latin typeface="Calibri"/>
                  <a:cs typeface="Calibri"/>
                </a:rPr>
                <a:t>Setting strategic actions</a:t>
              </a:r>
              <a:endParaRPr lang="en-US" sz="1600" dirty="0">
                <a:solidFill>
                  <a:prstClr val="white"/>
                </a:solidFill>
                <a:latin typeface="Calibri"/>
                <a:cs typeface="Calibri"/>
              </a:endParaRPr>
            </a:p>
          </p:txBody>
        </p:sp>
      </p:grpSp>
      <p:grpSp>
        <p:nvGrpSpPr>
          <p:cNvPr id="45" name="Group 44"/>
          <p:cNvGrpSpPr/>
          <p:nvPr/>
        </p:nvGrpSpPr>
        <p:grpSpPr>
          <a:xfrm>
            <a:off x="5965852" y="3268035"/>
            <a:ext cx="216000" cy="290164"/>
            <a:chOff x="4205314" y="2169499"/>
            <a:chExt cx="216000" cy="360000"/>
          </a:xfrm>
        </p:grpSpPr>
        <p:sp>
          <p:nvSpPr>
            <p:cNvPr id="46" name="Right Arrow 45"/>
            <p:cNvSpPr/>
            <p:nvPr/>
          </p:nvSpPr>
          <p:spPr>
            <a:xfrm>
              <a:off x="4205314" y="2169499"/>
              <a:ext cx="216000" cy="360000"/>
            </a:xfrm>
            <a:prstGeom prst="rightArrow">
              <a:avLst>
                <a:gd name="adj1" fmla="val 60000"/>
                <a:gd name="adj2" fmla="val 50000"/>
              </a:avLst>
            </a:prstGeom>
            <a:solidFill>
              <a:srgbClr val="FF0000"/>
            </a:solidFill>
          </p:spPr>
          <p:style>
            <a:lnRef idx="0">
              <a:schemeClr val="accent2">
                <a:tint val="60000"/>
                <a:hueOff val="0"/>
                <a:satOff val="0"/>
                <a:lumOff val="0"/>
                <a:alphaOff val="0"/>
              </a:schemeClr>
            </a:lnRef>
            <a:fillRef idx="1">
              <a:scrgbClr r="0" g="0" b="0"/>
            </a:fillRef>
            <a:effectRef idx="0">
              <a:schemeClr val="accent2">
                <a:tint val="60000"/>
                <a:hueOff val="0"/>
                <a:satOff val="0"/>
                <a:lumOff val="0"/>
                <a:alphaOff val="0"/>
              </a:schemeClr>
            </a:effectRef>
            <a:fontRef idx="minor">
              <a:schemeClr val="lt1"/>
            </a:fontRef>
          </p:style>
        </p:sp>
        <p:sp>
          <p:nvSpPr>
            <p:cNvPr id="47" name="Right Arrow 14"/>
            <p:cNvSpPr/>
            <p:nvPr/>
          </p:nvSpPr>
          <p:spPr>
            <a:xfrm>
              <a:off x="4205314" y="2241499"/>
              <a:ext cx="151200" cy="216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666750" fontAlgn="base">
                <a:lnSpc>
                  <a:spcPct val="90000"/>
                </a:lnSpc>
                <a:spcBef>
                  <a:spcPct val="0"/>
                </a:spcBef>
                <a:spcAft>
                  <a:spcPct val="35000"/>
                </a:spcAft>
              </a:pPr>
              <a:endParaRPr lang="en-US" sz="1500">
                <a:solidFill>
                  <a:prstClr val="white"/>
                </a:solidFill>
                <a:latin typeface="Calibri"/>
                <a:cs typeface="Calibri"/>
              </a:endParaRPr>
            </a:p>
          </p:txBody>
        </p:sp>
      </p:grpSp>
      <p:grpSp>
        <p:nvGrpSpPr>
          <p:cNvPr id="48" name="Group 47"/>
          <p:cNvGrpSpPr/>
          <p:nvPr/>
        </p:nvGrpSpPr>
        <p:grpSpPr>
          <a:xfrm>
            <a:off x="6178985" y="2311400"/>
            <a:ext cx="1294769" cy="2007055"/>
            <a:chOff x="4431147" y="1104444"/>
            <a:chExt cx="1258770" cy="2490111"/>
          </a:xfrm>
          <a:solidFill>
            <a:srgbClr val="0033CC"/>
          </a:solidFill>
        </p:grpSpPr>
        <p:sp>
          <p:nvSpPr>
            <p:cNvPr id="49" name="Rounded Rectangle 48"/>
            <p:cNvSpPr/>
            <p:nvPr/>
          </p:nvSpPr>
          <p:spPr>
            <a:xfrm>
              <a:off x="4431147" y="1104444"/>
              <a:ext cx="1258770" cy="2490111"/>
            </a:xfrm>
            <a:prstGeom prst="roundRect">
              <a:avLst>
                <a:gd name="adj" fmla="val 10000"/>
              </a:avLst>
            </a:prstGeom>
            <a:grpFill/>
            <a:ln>
              <a:noFill/>
            </a:ln>
          </p:spPr>
          <p:style>
            <a:lnRef idx="1">
              <a:schemeClr val="accent3"/>
            </a:lnRef>
            <a:fillRef idx="3">
              <a:schemeClr val="accent3"/>
            </a:fillRef>
            <a:effectRef idx="2">
              <a:schemeClr val="accent3"/>
            </a:effectRef>
            <a:fontRef idx="minor">
              <a:schemeClr val="lt1"/>
            </a:fontRef>
          </p:style>
        </p:sp>
        <p:sp>
          <p:nvSpPr>
            <p:cNvPr id="50" name="Rounded Rectangle 16"/>
            <p:cNvSpPr/>
            <p:nvPr/>
          </p:nvSpPr>
          <p:spPr>
            <a:xfrm>
              <a:off x="4468015" y="1141312"/>
              <a:ext cx="1185034" cy="2416375"/>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spcFirstLastPara="0" vert="horz" wrap="square" lIns="0" tIns="0" rIns="0" bIns="0" numCol="1" spcCol="1270" anchor="ctr" anchorCtr="0">
              <a:noAutofit/>
            </a:bodyPr>
            <a:lstStyle/>
            <a:p>
              <a:pPr algn="ctr" defTabSz="622300" fontAlgn="base">
                <a:lnSpc>
                  <a:spcPct val="90000"/>
                </a:lnSpc>
                <a:spcBef>
                  <a:spcPct val="0"/>
                </a:spcBef>
                <a:spcAft>
                  <a:spcPct val="35000"/>
                </a:spcAft>
              </a:pPr>
              <a:r>
                <a:rPr lang="en-US" sz="1600" dirty="0" smtClean="0">
                  <a:solidFill>
                    <a:prstClr val="white"/>
                  </a:solidFill>
                  <a:latin typeface="Calibri"/>
                  <a:cs typeface="Calibri"/>
                </a:rPr>
                <a:t>Drafting the SAP</a:t>
              </a:r>
              <a:endParaRPr lang="en-US" sz="1600" dirty="0">
                <a:solidFill>
                  <a:prstClr val="white"/>
                </a:solidFill>
                <a:latin typeface="Calibri"/>
                <a:cs typeface="Calibri"/>
              </a:endParaRPr>
            </a:p>
          </p:txBody>
        </p:sp>
      </p:grpSp>
      <p:pic>
        <p:nvPicPr>
          <p:cNvPr id="51" name="Picture 50"/>
          <p:cNvPicPr>
            <a:picLocks/>
          </p:cNvPicPr>
          <p:nvPr/>
        </p:nvPicPr>
        <p:blipFill>
          <a:blip r:embed="rId2"/>
          <a:stretch>
            <a:fillRect/>
          </a:stretch>
        </p:blipFill>
        <p:spPr>
          <a:xfrm>
            <a:off x="3340100" y="4165600"/>
            <a:ext cx="1260000" cy="12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2" name="Picture 51"/>
          <p:cNvPicPr>
            <a:picLocks noChangeAspect="1"/>
          </p:cNvPicPr>
          <p:nvPr/>
        </p:nvPicPr>
        <p:blipFill>
          <a:blip r:embed="rId3"/>
          <a:stretch>
            <a:fillRect/>
          </a:stretch>
        </p:blipFill>
        <p:spPr>
          <a:xfrm>
            <a:off x="1877772" y="4165600"/>
            <a:ext cx="1260000" cy="12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3" name="Picture 52"/>
          <p:cNvPicPr>
            <a:picLocks/>
          </p:cNvPicPr>
          <p:nvPr/>
        </p:nvPicPr>
        <p:blipFill>
          <a:blip r:embed="rId4"/>
          <a:stretch>
            <a:fillRect/>
          </a:stretch>
        </p:blipFill>
        <p:spPr>
          <a:xfrm>
            <a:off x="4844352" y="4178301"/>
            <a:ext cx="1260000" cy="12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4" name="Picture 53"/>
          <p:cNvPicPr>
            <a:picLocks/>
          </p:cNvPicPr>
          <p:nvPr/>
        </p:nvPicPr>
        <p:blipFill>
          <a:blip r:embed="rId5"/>
          <a:stretch>
            <a:fillRect/>
          </a:stretch>
        </p:blipFill>
        <p:spPr>
          <a:xfrm>
            <a:off x="6375400" y="4178301"/>
            <a:ext cx="1260000" cy="12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75564403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In this Section you will learn about….</a:t>
            </a:r>
            <a:endParaRPr lang="en-US" sz="3600" dirty="0"/>
          </a:p>
        </p:txBody>
      </p:sp>
      <p:sp>
        <p:nvSpPr>
          <p:cNvPr id="3" name="Content Placeholder 2"/>
          <p:cNvSpPr>
            <a:spLocks noGrp="1"/>
          </p:cNvSpPr>
          <p:nvPr>
            <p:ph idx="1"/>
          </p:nvPr>
        </p:nvSpPr>
        <p:spPr>
          <a:xfrm>
            <a:off x="511175" y="2540001"/>
            <a:ext cx="7556500" cy="3403600"/>
          </a:xfrm>
        </p:spPr>
        <p:txBody>
          <a:bodyPr/>
          <a:lstStyle/>
          <a:p>
            <a:r>
              <a:rPr lang="en-GB" dirty="0" smtClean="0"/>
              <a:t>What </a:t>
            </a:r>
            <a:r>
              <a:rPr lang="en-GB" dirty="0"/>
              <a:t>is the purpose of the consultation process?</a:t>
            </a:r>
          </a:p>
          <a:p>
            <a:r>
              <a:rPr lang="en-GB" dirty="0" smtClean="0"/>
              <a:t>Economic </a:t>
            </a:r>
            <a:r>
              <a:rPr lang="en-GB" dirty="0"/>
              <a:t>analysis of options and alternatives</a:t>
            </a:r>
          </a:p>
          <a:p>
            <a:r>
              <a:rPr lang="en-GB" dirty="0" smtClean="0"/>
              <a:t>Political </a:t>
            </a:r>
            <a:r>
              <a:rPr lang="en-GB" dirty="0"/>
              <a:t>and social analysis of options and </a:t>
            </a:r>
            <a:r>
              <a:rPr lang="en-GB" dirty="0" smtClean="0"/>
              <a:t>alternatives</a:t>
            </a:r>
          </a:p>
          <a:p>
            <a:r>
              <a:rPr lang="en-GB" dirty="0" smtClean="0"/>
              <a:t>Advice </a:t>
            </a:r>
            <a:r>
              <a:rPr lang="en-GB" dirty="0"/>
              <a:t>from the field</a:t>
            </a:r>
          </a:p>
          <a:p>
            <a:endParaRPr lang="en-GB" dirty="0"/>
          </a:p>
          <a:p>
            <a:endParaRPr lang="en-GB" dirty="0"/>
          </a:p>
          <a:p>
            <a:endParaRPr lang="en-US" dirty="0"/>
          </a:p>
          <a:p>
            <a:endParaRPr lang="en-US" dirty="0"/>
          </a:p>
        </p:txBody>
      </p:sp>
    </p:spTree>
    <p:extLst>
      <p:ext uri="{BB962C8B-B14F-4D97-AF65-F5344CB8AC3E}">
        <p14:creationId xmlns:p14="http://schemas.microsoft.com/office/powerpoint/2010/main" val="14633929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Advantage">
  <a:themeElements>
    <a:clrScheme name="Custom 1">
      <a:dk1>
        <a:sysClr val="windowText" lastClr="000000"/>
      </a:dk1>
      <a:lt1>
        <a:sysClr val="window" lastClr="FFFFFF"/>
      </a:lt1>
      <a:dk2>
        <a:srgbClr val="2B142D"/>
      </a:dk2>
      <a:lt2>
        <a:srgbClr val="0033CC"/>
      </a:lt2>
      <a:accent1>
        <a:srgbClr val="0000FF"/>
      </a:accent1>
      <a:accent2>
        <a:srgbClr val="0033FF"/>
      </a:accent2>
      <a:accent3>
        <a:srgbClr val="3366FF"/>
      </a:accent3>
      <a:accent4>
        <a:srgbClr val="6699FF"/>
      </a:accent4>
      <a:accent5>
        <a:srgbClr val="3366CC"/>
      </a:accent5>
      <a:accent6>
        <a:srgbClr val="0099FF"/>
      </a:accent6>
      <a:hlink>
        <a:srgbClr val="000099"/>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67367</TotalTime>
  <Words>1388</Words>
  <Application>Microsoft Macintosh PowerPoint</Application>
  <PresentationFormat>On-screen Show (4:3)</PresentationFormat>
  <Paragraphs>106</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Advantage</vt:lpstr>
      <vt:lpstr>IW:LEARN TDA/SAP Training Course</vt:lpstr>
      <vt:lpstr>Section 7: Strategic Planning</vt:lpstr>
      <vt:lpstr>In this Section you will learn about….</vt:lpstr>
      <vt:lpstr>What is Strategic Planning?</vt:lpstr>
      <vt:lpstr>PowerPoint Presentation</vt:lpstr>
      <vt:lpstr>SAP Strategic Planning Steps</vt:lpstr>
      <vt:lpstr>Section 8: National and Regional Consultation Processes </vt:lpstr>
      <vt:lpstr>Where are we?</vt:lpstr>
      <vt:lpstr>In this Section you will learn about….</vt:lpstr>
      <vt:lpstr>What is the purpose of the consultation process?</vt:lpstr>
      <vt:lpstr>What is the purpose of the consultation process?</vt:lpstr>
      <vt:lpstr>Economic analysis of options and alternatives</vt:lpstr>
      <vt:lpstr>Three general approaches that can be used…. </vt:lpstr>
      <vt:lpstr>Example of good practice</vt:lpstr>
      <vt:lpstr>Political and social analysis of options and alternatives</vt:lpstr>
      <vt:lpstr>Why?</vt:lpstr>
      <vt:lpstr>Why?</vt:lpstr>
      <vt:lpstr>Advice from the Field</vt:lpstr>
      <vt:lpstr>Advice from the Field</vt:lpstr>
      <vt:lpstr>Advice from the Field</vt:lpstr>
      <vt:lpstr>Whole Group Discussion</vt:lpstr>
      <vt:lpstr>Section 9: Implementation Strategies</vt:lpstr>
      <vt:lpstr>Where are we?</vt:lpstr>
      <vt:lpstr>In this Section you will learn about….</vt:lpstr>
      <vt:lpstr>Why?</vt:lpstr>
      <vt:lpstr>What are the key integration and implementation strategies?</vt:lpstr>
      <vt:lpstr>Embedding into existing National Action Plans </vt:lpstr>
      <vt:lpstr>Strategic partnerships with other regional initiatives </vt:lpstr>
      <vt:lpstr>Sub-regional and Bi-lateral Agreements </vt:lpstr>
      <vt:lpstr>Regional Coordination Networks </vt:lpstr>
      <vt:lpstr>National Action Plans (NAPs)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PLYMOUTH FOOD INITIATIVE WORKSHOP</dc:title>
  <dc:creator>Martin Bloxham</dc:creator>
  <cp:lastModifiedBy>Martin Bloxham</cp:lastModifiedBy>
  <cp:revision>325</cp:revision>
  <dcterms:created xsi:type="dcterms:W3CDTF">2010-04-21T10:35:43Z</dcterms:created>
  <dcterms:modified xsi:type="dcterms:W3CDTF">2012-08-24T16:30:59Z</dcterms:modified>
</cp:coreProperties>
</file>