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447" r:id="rId2"/>
    <p:sldId id="296" r:id="rId3"/>
    <p:sldId id="445" r:id="rId4"/>
    <p:sldId id="453" r:id="rId5"/>
    <p:sldId id="450" r:id="rId6"/>
    <p:sldId id="452" r:id="rId7"/>
    <p:sldId id="455" r:id="rId8"/>
    <p:sldId id="451" r:id="rId9"/>
    <p:sldId id="448" r:id="rId10"/>
    <p:sldId id="449" r:id="rId11"/>
    <p:sldId id="456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94B4BFA2-F74C-C241-80B4-2CF6C8FAA18E}">
          <p14:sldIdLst>
            <p14:sldId id="447"/>
            <p14:sldId id="296"/>
            <p14:sldId id="445"/>
            <p14:sldId id="453"/>
            <p14:sldId id="450"/>
            <p14:sldId id="452"/>
            <p14:sldId id="455"/>
            <p14:sldId id="451"/>
            <p14:sldId id="448"/>
            <p14:sldId id="449"/>
            <p14:sldId id="456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er Redstone" initials="PAR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C5D0"/>
    <a:srgbClr val="65C4D2"/>
    <a:srgbClr val="003399"/>
    <a:srgbClr val="66CCFF"/>
    <a:srgbClr val="33CC33"/>
    <a:srgbClr val="0000FF"/>
    <a:srgbClr val="E6F1FF"/>
    <a:srgbClr val="E6FFFF"/>
    <a:srgbClr val="F3FFFF"/>
    <a:srgbClr val="FF8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904" autoAdjust="0"/>
  </p:normalViewPr>
  <p:slideViewPr>
    <p:cSldViewPr snapToGrid="0">
      <p:cViewPr>
        <p:scale>
          <a:sx n="100" d="100"/>
          <a:sy n="100" d="100"/>
        </p:scale>
        <p:origin x="-104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2" d="100"/>
        <a:sy n="72" d="100"/>
      </p:scale>
      <p:origin x="0" y="44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07FF642-FE2B-5B46-AAB1-E2C5739D1372}" type="datetime1">
              <a:rPr lang="en-US"/>
              <a:pPr>
                <a:defRPr/>
              </a:pPr>
              <a:t>23/08/2012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E40341-FEA8-7047-996E-223BBE8FE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2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rgbClr val="65C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rgbClr val="14C5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857" y="228600"/>
            <a:ext cx="4038600" cy="134620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GB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856" y="4635501"/>
            <a:ext cx="6467243" cy="1419784"/>
          </a:xfrm>
        </p:spPr>
        <p:txBody>
          <a:bodyPr anchor="ctr">
            <a:normAutofit/>
          </a:bodyPr>
          <a:lstStyle>
            <a:lvl1pPr marL="0" indent="0" algn="l">
              <a:spcBef>
                <a:spcPts val="300"/>
              </a:spcBef>
              <a:buNone/>
              <a:defRPr sz="3600">
                <a:solidFill>
                  <a:srgbClr val="0033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8684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90513"/>
            <a:ext cx="641350" cy="1343025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914400"/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3838" y="228600"/>
            <a:ext cx="2603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3600" b="1" smtClean="0">
                <a:solidFill>
                  <a:srgbClr val="72AE00"/>
                </a:solidFill>
                <a:latin typeface="Rockwell" charset="0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90513"/>
            <a:ext cx="92075" cy="1343025"/>
          </a:xfrm>
          <a:prstGeom prst="rect">
            <a:avLst/>
          </a:prstGeom>
          <a:solidFill>
            <a:srgbClr val="65C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58800" y="296863"/>
            <a:ext cx="7429500" cy="1052512"/>
          </a:xfrm>
          <a:prstGeom prst="rect">
            <a:avLst/>
          </a:prstGeom>
          <a:solidFill>
            <a:srgbClr val="14C5D0">
              <a:alpha val="7000"/>
            </a:srgb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3600" b="1" smtClean="0">
              <a:latin typeface="Rockwel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0038"/>
            <a:ext cx="498475" cy="10509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11294"/>
            <a:ext cx="7559487" cy="1025302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5600" indent="-355600">
              <a:buClr>
                <a:srgbClr val="003399"/>
              </a:buClr>
              <a:defRPr>
                <a:solidFill>
                  <a:srgbClr val="000000"/>
                </a:solidFill>
              </a:defRPr>
            </a:lvl1pPr>
            <a:lvl2pPr marL="533400" indent="-304800">
              <a:buClr>
                <a:srgbClr val="65C4D2"/>
              </a:buClr>
              <a:defRPr>
                <a:solidFill>
                  <a:srgbClr val="000000"/>
                </a:solidFill>
              </a:defRPr>
            </a:lvl2pPr>
            <a:lvl3pPr marL="723900" indent="-266700">
              <a:buClr>
                <a:srgbClr val="66CCFF"/>
              </a:buClr>
              <a:defRPr>
                <a:solidFill>
                  <a:srgbClr val="000000"/>
                </a:solidFill>
              </a:defRPr>
            </a:lvl3pPr>
            <a:lvl4pPr marL="901700" indent="-228600">
              <a:buClr>
                <a:srgbClr val="0000FF"/>
              </a:buClr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33440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ts val="2000"/>
              </a:spcBef>
              <a:spcAft>
                <a:spcPct val="0"/>
              </a:spcAft>
              <a:buClr>
                <a:srgbClr val="008000"/>
              </a:buClr>
              <a:buSzPct val="75000"/>
              <a:buFont typeface="Wingdings" charset="0"/>
              <a:buChar char="n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Click to edit Master text styles</a:t>
            </a:r>
          </a:p>
          <a:p>
            <a:pPr marL="457200" marR="0" lvl="1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3399"/>
              </a:buClr>
              <a:buSzPct val="75000"/>
              <a:buFont typeface="Wingdings" charset="0"/>
              <a:buChar char="n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 Second level</a:t>
            </a:r>
          </a:p>
          <a:p>
            <a:pPr marL="6858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72F300"/>
              </a:buClr>
              <a:buSzPct val="75000"/>
              <a:buFont typeface="Wingdings" charset="0"/>
              <a:buChar char="n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 Third level</a:t>
            </a:r>
          </a:p>
          <a:p>
            <a:pPr marL="914400" marR="0" lvl="3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Wingdings" charset="0"/>
              <a:buChar char="n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 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Rockwell" charset="0"/>
              </a:defRPr>
            </a:lvl1pPr>
          </a:lstStyle>
          <a:p>
            <a:pPr>
              <a:defRPr/>
            </a:pPr>
            <a:fld id="{3504349E-0B1A-9F4C-979F-AE9345109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000000"/>
          </a:solidFill>
          <a:latin typeface="Calibri"/>
          <a:ea typeface="ＭＳ Ｐゴシック" charset="-128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 charset="0"/>
          <a:ea typeface="ＭＳ Ｐゴシック" charset="-128"/>
          <a:cs typeface="Calibr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 charset="0"/>
          <a:ea typeface="ＭＳ Ｐゴシック" charset="-128"/>
          <a:cs typeface="Calibr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 charset="0"/>
          <a:ea typeface="ＭＳ Ｐゴシック" charset="-128"/>
          <a:cs typeface="Calibr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 charset="0"/>
          <a:ea typeface="ＭＳ Ｐゴシック" charset="-128"/>
          <a:cs typeface="Calibri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charset="-128"/>
        </a:defRPr>
      </a:lvl9pPr>
    </p:titleStyle>
    <p:bodyStyle>
      <a:lvl1pPr marL="228600" marR="0" indent="-228600" algn="l" defTabSz="914400" rtl="0" eaLnBrk="0" fontAlgn="base" latinLnBrk="0" hangingPunct="0">
        <a:lnSpc>
          <a:spcPct val="100000"/>
        </a:lnSpc>
        <a:spcBef>
          <a:spcPts val="2000"/>
        </a:spcBef>
        <a:spcAft>
          <a:spcPct val="0"/>
        </a:spcAft>
        <a:buClr>
          <a:srgbClr val="008000"/>
        </a:buClr>
        <a:buSzPct val="75000"/>
        <a:buFont typeface="Wingdings" charset="0"/>
        <a:buChar char="n"/>
        <a:tabLst/>
        <a:defRPr sz="2800" kern="1200">
          <a:solidFill>
            <a:srgbClr val="595959"/>
          </a:solidFill>
          <a:latin typeface="Calibri"/>
          <a:ea typeface="ＭＳ Ｐゴシック" charset="-128"/>
          <a:cs typeface="Calibri"/>
        </a:defRPr>
      </a:lvl1pPr>
      <a:lvl2pPr marL="457200" marR="0" indent="-228600" algn="l" defTabSz="914400" rtl="0" eaLnBrk="0" fontAlgn="base" latinLnBrk="0" hangingPunct="0">
        <a:lnSpc>
          <a:spcPct val="100000"/>
        </a:lnSpc>
        <a:spcBef>
          <a:spcPts val="600"/>
        </a:spcBef>
        <a:spcAft>
          <a:spcPct val="0"/>
        </a:spcAft>
        <a:buClr>
          <a:srgbClr val="003399"/>
        </a:buClr>
        <a:buSzPct val="75000"/>
        <a:buFont typeface="Wingdings" charset="0"/>
        <a:buChar char="n"/>
        <a:tabLst/>
        <a:defRPr sz="2400" kern="1200">
          <a:solidFill>
            <a:srgbClr val="595959"/>
          </a:solidFill>
          <a:latin typeface="Calibri"/>
          <a:ea typeface="ＭＳ Ｐゴシック" charset="-128"/>
          <a:cs typeface="Calibri"/>
        </a:defRPr>
      </a:lvl2pPr>
      <a:lvl3pPr marL="685800" marR="0" indent="-228600" algn="l" defTabSz="914400" rtl="0" eaLnBrk="0" fontAlgn="base" latinLnBrk="0" hangingPunct="0">
        <a:lnSpc>
          <a:spcPct val="100000"/>
        </a:lnSpc>
        <a:spcBef>
          <a:spcPts val="600"/>
        </a:spcBef>
        <a:spcAft>
          <a:spcPct val="0"/>
        </a:spcAft>
        <a:buClr>
          <a:srgbClr val="72F300"/>
        </a:buClr>
        <a:buSzPct val="75000"/>
        <a:buFont typeface="Wingdings" charset="0"/>
        <a:buChar char="n"/>
        <a:tabLst/>
        <a:defRPr sz="2000" kern="1200">
          <a:solidFill>
            <a:srgbClr val="595959"/>
          </a:solidFill>
          <a:latin typeface="Calibri"/>
          <a:ea typeface="ＭＳ Ｐゴシック" charset="-128"/>
          <a:cs typeface="Calibri"/>
        </a:defRPr>
      </a:lvl3pPr>
      <a:lvl4pPr marL="914400" marR="0" indent="-228600" algn="l" defTabSz="914400" rtl="0" eaLnBrk="0" fontAlgn="base" latinLnBrk="0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FF"/>
        </a:buClr>
        <a:buSzPct val="75000"/>
        <a:buFont typeface="Wingdings" charset="0"/>
        <a:buChar char="n"/>
        <a:tabLst/>
        <a:defRPr kern="1200">
          <a:solidFill>
            <a:srgbClr val="595959"/>
          </a:solidFill>
          <a:latin typeface="Calibri"/>
          <a:ea typeface="ＭＳ Ｐゴシック" charset="-128"/>
          <a:cs typeface="Calibri"/>
        </a:defRPr>
      </a:lvl4pPr>
      <a:lvl5pPr marL="914400" indent="914400" algn="l" rtl="0" eaLnBrk="0" fontAlgn="base" hangingPunct="0">
        <a:spcBef>
          <a:spcPts val="600"/>
        </a:spcBef>
        <a:spcAft>
          <a:spcPct val="0"/>
        </a:spcAft>
        <a:buClr>
          <a:srgbClr val="008000"/>
        </a:buClr>
        <a:buSzPct val="75000"/>
        <a:buFont typeface="Wingdings" charset="0"/>
        <a:defRPr kern="1200">
          <a:solidFill>
            <a:srgbClr val="595959"/>
          </a:solidFill>
          <a:latin typeface="Calibri"/>
          <a:ea typeface="ＭＳ Ｐゴシック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857" y="228600"/>
            <a:ext cx="4038600" cy="2108200"/>
          </a:xfrm>
        </p:spPr>
        <p:txBody>
          <a:bodyPr/>
          <a:lstStyle/>
          <a:p>
            <a:r>
              <a:rPr lang="en-US" sz="4400" dirty="0" smtClean="0"/>
              <a:t>IW:LEARN</a:t>
            </a:r>
            <a:br>
              <a:rPr lang="en-US" sz="4400" dirty="0" smtClean="0"/>
            </a:br>
            <a:r>
              <a:rPr lang="en-US" sz="4400" dirty="0" smtClean="0"/>
              <a:t>TDA/SAP Training Course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Welcome and </a:t>
            </a:r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0" y="4845326"/>
            <a:ext cx="1714500" cy="2012674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301857" y="2946400"/>
            <a:ext cx="4038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000000"/>
                </a:solidFill>
                <a:latin typeface="Calibri"/>
                <a:ea typeface="ＭＳ Ｐゴシック" charset="-128"/>
                <a:cs typeface="Calibri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373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 txBox="1">
            <a:spLocks/>
          </p:cNvSpPr>
          <p:nvPr/>
        </p:nvSpPr>
        <p:spPr bwMode="auto">
          <a:xfrm>
            <a:off x="727075" y="1841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4000" b="1" dirty="0">
                <a:solidFill>
                  <a:srgbClr val="000000"/>
                </a:solidFill>
                <a:latin typeface="Calibri" charset="0"/>
                <a:cs typeface="Calibri" charset="0"/>
              </a:rPr>
              <a:t>Overview of </a:t>
            </a:r>
            <a:r>
              <a:rPr lang="en-US" sz="4000" b="1" dirty="0" smtClean="0">
                <a:solidFill>
                  <a:srgbClr val="000000"/>
                </a:solidFill>
                <a:latin typeface="Calibri" charset="0"/>
                <a:cs typeface="Calibri" charset="0"/>
              </a:rPr>
              <a:t>Today</a:t>
            </a:r>
            <a:endParaRPr lang="en-US" sz="4000" b="1" dirty="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1663700"/>
            <a:ext cx="4203700" cy="1231900"/>
          </a:xfrm>
          <a:solidFill>
            <a:srgbClr val="66CCFF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600" u="sng" dirty="0" smtClean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AM</a:t>
            </a:r>
          </a:p>
          <a:p>
            <a:pPr marL="355600" lvl="1" indent="-355600" eaLnBrk="1" hangingPunct="1">
              <a:buClr>
                <a:srgbClr val="003399"/>
              </a:buClr>
              <a:defRPr/>
            </a:pPr>
            <a:r>
              <a:rPr lang="en-US" sz="2200" dirty="0">
                <a:solidFill>
                  <a:schemeClr val="tx1"/>
                </a:solidFill>
              </a:rPr>
              <a:t>Introduction and Overview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 bwMode="auto">
          <a:xfrm>
            <a:off x="4622801" y="1662113"/>
            <a:ext cx="4175998" cy="2490787"/>
          </a:xfrm>
          <a:prstGeom prst="rect">
            <a:avLst/>
          </a:prstGeom>
          <a:solidFill>
            <a:srgbClr val="66CCFF"/>
          </a:solidFill>
          <a:ln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ts val="2000"/>
              </a:spcBef>
              <a:spcAft>
                <a:spcPct val="0"/>
              </a:spcAft>
              <a:buClr>
                <a:srgbClr val="008000"/>
              </a:buClr>
              <a:buSzPct val="75000"/>
              <a:buFont typeface="Wingdings" charset="0"/>
              <a:buChar char="n"/>
              <a:defRPr sz="2800" kern="1200">
                <a:solidFill>
                  <a:srgbClr val="595959"/>
                </a:solidFill>
                <a:latin typeface="Calibri"/>
                <a:ea typeface="ＭＳ Ｐゴシック" charset="-128"/>
                <a:cs typeface="Calibri"/>
              </a:defRPr>
            </a:lvl1pPr>
            <a:lvl2pPr marL="457200" indent="-2286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3399"/>
              </a:buClr>
              <a:buSzPct val="75000"/>
              <a:buFont typeface="Wingdings" charset="0"/>
              <a:buChar char="n"/>
              <a:defRPr sz="2400" kern="1200">
                <a:solidFill>
                  <a:srgbClr val="595959"/>
                </a:solidFill>
                <a:latin typeface="Calibri"/>
                <a:ea typeface="ＭＳ Ｐゴシック" charset="-128"/>
                <a:cs typeface="Calibri"/>
              </a:defRPr>
            </a:lvl2pPr>
            <a:lvl3pPr marL="685800" indent="-2286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72F300"/>
              </a:buClr>
              <a:buSzPct val="75000"/>
              <a:buFont typeface="Wingdings" charset="0"/>
              <a:buChar char="n"/>
              <a:defRPr sz="2000" kern="1200">
                <a:solidFill>
                  <a:srgbClr val="595959"/>
                </a:solidFill>
                <a:latin typeface="Calibri"/>
                <a:ea typeface="ＭＳ Ｐゴシック" charset="-128"/>
                <a:cs typeface="Calibri"/>
              </a:defRPr>
            </a:lvl3pPr>
            <a:lvl4pPr marL="914400" indent="-2286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Wingdings" charset="0"/>
              <a:buChar char="n"/>
              <a:defRPr kern="1200">
                <a:solidFill>
                  <a:srgbClr val="595959"/>
                </a:solidFill>
                <a:latin typeface="Calibri"/>
                <a:ea typeface="ＭＳ Ｐゴシック" charset="-128"/>
                <a:cs typeface="Calibri"/>
              </a:defRPr>
            </a:lvl4pPr>
            <a:lvl5pPr marL="914400" indent="9144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8000"/>
              </a:buClr>
              <a:buSzPct val="75000"/>
              <a:buFont typeface="Wingdings" charset="0"/>
              <a:defRPr kern="1200">
                <a:solidFill>
                  <a:srgbClr val="595959"/>
                </a:solidFill>
                <a:latin typeface="Calibri"/>
                <a:ea typeface="ＭＳ Ｐゴシック" charset="-128"/>
                <a:cs typeface="Calibri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lvl="1" indent="-273050" eaLnBrk="1" hangingPunct="1">
              <a:buSzPct val="95000"/>
              <a:buFont typeface="Arial" charset="0"/>
              <a:buNone/>
            </a:pPr>
            <a:r>
              <a:rPr lang="en-US" u="sng" dirty="0" smtClean="0">
                <a:solidFill>
                  <a:srgbClr val="0000FF"/>
                </a:solidFill>
                <a:latin typeface="Calibri" charset="0"/>
                <a:ea typeface="ＭＳ Ｐゴシック" charset="0"/>
              </a:rPr>
              <a:t>PM</a:t>
            </a:r>
          </a:p>
          <a:p>
            <a:pPr marL="355600" lvl="1" indent="-355600" eaLnBrk="1" hangingPunct="1">
              <a:defRPr/>
            </a:pPr>
            <a:endParaRPr lang="en-US" sz="800" dirty="0" smtClean="0">
              <a:solidFill>
                <a:schemeClr val="tx1"/>
              </a:solidFill>
            </a:endParaRPr>
          </a:p>
          <a:p>
            <a:pPr marL="355600" lvl="1" indent="-355600" eaLnBrk="1" hangingPunct="1">
              <a:defRPr/>
            </a:pPr>
            <a:r>
              <a:rPr lang="en-US" sz="2200" dirty="0" smtClean="0">
                <a:solidFill>
                  <a:schemeClr val="tx1"/>
                </a:solidFill>
              </a:rPr>
              <a:t>Module </a:t>
            </a:r>
            <a:r>
              <a:rPr lang="en-US" sz="2200" dirty="0">
                <a:solidFill>
                  <a:schemeClr val="tx1"/>
                </a:solidFill>
              </a:rPr>
              <a:t>2: Developing the </a:t>
            </a:r>
            <a:r>
              <a:rPr lang="en-US" sz="2200" dirty="0" smtClean="0">
                <a:solidFill>
                  <a:schemeClr val="tx1"/>
                </a:solidFill>
              </a:rPr>
              <a:t>TDA - Transboundary Problems</a:t>
            </a:r>
            <a:endParaRPr lang="en-US" sz="2200" dirty="0">
              <a:solidFill>
                <a:schemeClr val="tx1"/>
              </a:solidFill>
            </a:endParaRPr>
          </a:p>
          <a:p>
            <a:pPr marL="355600" lvl="1" indent="-355600" eaLnBrk="1" hangingPunct="1">
              <a:defRPr/>
            </a:pPr>
            <a:r>
              <a:rPr lang="en-US" sz="2200" dirty="0">
                <a:solidFill>
                  <a:schemeClr val="tx1"/>
                </a:solidFill>
              </a:rPr>
              <a:t>Group </a:t>
            </a:r>
            <a:r>
              <a:rPr lang="en-US" sz="2200" dirty="0" smtClean="0">
                <a:solidFill>
                  <a:schemeClr val="tx1"/>
                </a:solidFill>
              </a:rPr>
              <a:t>Exercise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65100" y="3467100"/>
            <a:ext cx="4203700" cy="26797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4161750" indent="-24161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5600" indent="-355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55650" indent="-355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defTabSz="914400" eaLnBrk="1" hangingPunct="1">
              <a:spcBef>
                <a:spcPts val="600"/>
              </a:spcBef>
              <a:buClr>
                <a:srgbClr val="003399"/>
              </a:buClr>
              <a:buSzPct val="75000"/>
              <a:buFont typeface="Wingdings" charset="0"/>
              <a:buChar char="n"/>
              <a:defRPr/>
            </a:pPr>
            <a:r>
              <a:rPr lang="en-US" sz="2200" dirty="0">
                <a:latin typeface="Calibri"/>
                <a:ea typeface="ＭＳ Ｐゴシック" charset="-128"/>
                <a:cs typeface="Calibri"/>
              </a:rPr>
              <a:t>Module 1: Introduction to the TDA/SAP Process</a:t>
            </a:r>
          </a:p>
          <a:p>
            <a:pPr lvl="1" defTabSz="914400" eaLnBrk="1" hangingPunct="1">
              <a:spcBef>
                <a:spcPts val="600"/>
              </a:spcBef>
              <a:buClr>
                <a:srgbClr val="003399"/>
              </a:buClr>
              <a:buSzPct val="75000"/>
              <a:buFont typeface="Wingdings" charset="0"/>
              <a:buChar char="n"/>
              <a:defRPr/>
            </a:pPr>
            <a:r>
              <a:rPr lang="en-US" sz="2200" dirty="0">
                <a:latin typeface="Calibri"/>
                <a:ea typeface="ＭＳ Ｐゴシック" charset="-128"/>
                <a:cs typeface="Calibri"/>
              </a:rPr>
              <a:t>Group Exercise</a:t>
            </a:r>
          </a:p>
          <a:p>
            <a:pPr lvl="1" defTabSz="914400" eaLnBrk="1" hangingPunct="1">
              <a:spcBef>
                <a:spcPts val="600"/>
              </a:spcBef>
              <a:buClr>
                <a:srgbClr val="003399"/>
              </a:buClr>
              <a:buSzPct val="75000"/>
              <a:buFont typeface="Wingdings" charset="0"/>
              <a:buChar char="n"/>
              <a:defRPr/>
            </a:pPr>
            <a:r>
              <a:rPr lang="en-US" sz="2200" dirty="0">
                <a:latin typeface="Calibri"/>
                <a:ea typeface="ＭＳ Ｐゴシック" charset="-128"/>
                <a:cs typeface="Calibri"/>
              </a:rPr>
              <a:t>Module 2: Developing the TDA - </a:t>
            </a:r>
            <a:r>
              <a:rPr lang="en-GB" sz="2200" dirty="0">
                <a:latin typeface="Calibri"/>
                <a:ea typeface="ＭＳ Ｐゴシック" charset="-128"/>
                <a:cs typeface="Calibri"/>
              </a:rPr>
              <a:t>System Boundaries, Data and information Collection </a:t>
            </a:r>
            <a:endParaRPr lang="en-US" sz="2200" dirty="0">
              <a:latin typeface="Calibri"/>
              <a:ea typeface="ＭＳ Ｐゴシック" charset="-128"/>
              <a:cs typeface="Calibri"/>
            </a:endParaRPr>
          </a:p>
          <a:p>
            <a:pPr lvl="1" defTabSz="914400" eaLnBrk="1" hangingPunct="1">
              <a:spcBef>
                <a:spcPts val="600"/>
              </a:spcBef>
              <a:buClr>
                <a:srgbClr val="003399"/>
              </a:buClr>
              <a:buSzPct val="75000"/>
              <a:buFont typeface="Wingdings" charset="0"/>
              <a:buChar char="n"/>
              <a:defRPr/>
            </a:pPr>
            <a:r>
              <a:rPr lang="en-US" sz="2200" dirty="0">
                <a:latin typeface="Calibri"/>
                <a:ea typeface="ＭＳ Ｐゴシック" charset="-128"/>
                <a:cs typeface="Calibri"/>
              </a:rPr>
              <a:t>Group Exercise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77800" y="2959100"/>
            <a:ext cx="4203700" cy="4445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 bIns="0" anchor="t" anchorCtr="0"/>
          <a:lstStyle>
            <a:lvl1pPr marL="24161750" indent="-24161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5600" indent="-355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eaLnBrk="1" hangingPunct="1">
              <a:spcBef>
                <a:spcPct val="20000"/>
              </a:spcBef>
            </a:pPr>
            <a:r>
              <a:rPr lang="en-US" dirty="0">
                <a:latin typeface="Calibri" charset="0"/>
              </a:rPr>
              <a:t>Break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 bwMode="auto">
          <a:xfrm>
            <a:off x="4622800" y="4749800"/>
            <a:ext cx="4216400" cy="20193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4161750" indent="-24161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273050" indent="-2730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55600" lvl="1" indent="-355600" eaLnBrk="1" hangingPunct="1">
              <a:spcBef>
                <a:spcPts val="600"/>
              </a:spcBef>
              <a:buClr>
                <a:srgbClr val="003399"/>
              </a:buClr>
              <a:buSzPct val="75000"/>
              <a:buFont typeface="Wingdings" charset="0"/>
              <a:buChar char="n"/>
              <a:defRPr/>
            </a:pPr>
            <a:endParaRPr lang="en-US" sz="800" dirty="0" smtClean="0">
              <a:latin typeface="Calibri"/>
              <a:ea typeface="ＭＳ Ｐゴシック" charset="-128"/>
              <a:cs typeface="Calibri"/>
            </a:endParaRPr>
          </a:p>
          <a:p>
            <a:pPr marL="355600" lvl="1" indent="-355600" eaLnBrk="1" hangingPunct="1">
              <a:spcBef>
                <a:spcPts val="600"/>
              </a:spcBef>
              <a:buClr>
                <a:srgbClr val="003399"/>
              </a:buClr>
              <a:buSzPct val="75000"/>
              <a:buFont typeface="Wingdings" charset="0"/>
              <a:buChar char="n"/>
              <a:defRPr/>
            </a:pPr>
            <a:r>
              <a:rPr lang="en-US" sz="2200" dirty="0" smtClean="0">
                <a:latin typeface="Calibri"/>
                <a:ea typeface="ＭＳ Ｐゴシック" charset="-128"/>
                <a:cs typeface="Calibri"/>
              </a:rPr>
              <a:t>Module </a:t>
            </a:r>
            <a:r>
              <a:rPr lang="en-US" sz="2200" dirty="0">
                <a:latin typeface="Calibri"/>
                <a:ea typeface="ＭＳ Ｐゴシック" charset="-128"/>
                <a:cs typeface="Calibri"/>
              </a:rPr>
              <a:t>2: Developing the TDA - Environmental and S-E Impacts </a:t>
            </a:r>
          </a:p>
          <a:p>
            <a:pPr marL="355600" lvl="1" indent="-355600" eaLnBrk="1" hangingPunct="1">
              <a:spcBef>
                <a:spcPts val="600"/>
              </a:spcBef>
              <a:buClr>
                <a:srgbClr val="003399"/>
              </a:buClr>
              <a:buSzPct val="75000"/>
              <a:buFont typeface="Wingdings" charset="0"/>
              <a:buChar char="n"/>
              <a:defRPr/>
            </a:pPr>
            <a:r>
              <a:rPr lang="en-US" sz="2200" dirty="0">
                <a:latin typeface="Calibri"/>
                <a:ea typeface="ＭＳ Ｐゴシック" charset="-128"/>
                <a:cs typeface="Calibri"/>
              </a:rPr>
              <a:t>Group Exercise</a:t>
            </a:r>
          </a:p>
          <a:p>
            <a:pPr marL="355600" lvl="1" indent="-355600" eaLnBrk="1" hangingPunct="1">
              <a:spcBef>
                <a:spcPts val="600"/>
              </a:spcBef>
              <a:buClr>
                <a:srgbClr val="003399"/>
              </a:buClr>
              <a:buSzPct val="75000"/>
              <a:buFont typeface="Wingdings" charset="0"/>
              <a:buChar char="n"/>
              <a:defRPr/>
            </a:pPr>
            <a:r>
              <a:rPr lang="en-GB" sz="2200" dirty="0">
                <a:latin typeface="Calibri"/>
                <a:ea typeface="ＭＳ Ｐゴシック" charset="-128"/>
                <a:cs typeface="Calibri"/>
              </a:rPr>
              <a:t>Closing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622800" y="4216401"/>
            <a:ext cx="4216400" cy="467999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4161750" indent="-24161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5600" indent="-355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eaLnBrk="1" hangingPunct="1">
              <a:spcBef>
                <a:spcPct val="20000"/>
              </a:spcBef>
              <a:buFont typeface="Arial" charset="0"/>
              <a:buNone/>
            </a:pPr>
            <a:r>
              <a:rPr lang="en-US" dirty="0" smtClean="0">
                <a:latin typeface="Calibri" charset="0"/>
              </a:rPr>
              <a:t>Break</a:t>
            </a:r>
            <a:endParaRPr lang="en-US" dirty="0">
              <a:latin typeface="Calibri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65100" y="6197600"/>
            <a:ext cx="4203700" cy="5715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 bIns="0" anchor="t" anchorCtr="0"/>
          <a:lstStyle>
            <a:lvl1pPr marL="24161750" indent="-24161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5600" indent="-355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eaLnBrk="1" hangingPunct="1">
              <a:spcBef>
                <a:spcPct val="20000"/>
              </a:spcBef>
            </a:pPr>
            <a:r>
              <a:rPr lang="en-US" dirty="0" smtClean="0">
                <a:latin typeface="Calibri" charset="0"/>
              </a:rPr>
              <a:t>LUNCH</a:t>
            </a:r>
            <a:endParaRPr lang="en-US" sz="11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686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  <p:bldP spid="8" grpId="0" animBg="1"/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Exercise</a:t>
            </a:r>
            <a:r>
              <a:rPr lang="en-GB" dirty="0"/>
              <a:t>: The TDA and </a:t>
            </a:r>
            <a:r>
              <a:rPr lang="en-GB" dirty="0" smtClean="0"/>
              <a:t>SAP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5" y="1816100"/>
            <a:ext cx="7556500" cy="47244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In </a:t>
            </a:r>
            <a:r>
              <a:rPr lang="en-GB" dirty="0" smtClean="0"/>
              <a:t>pairs:</a:t>
            </a:r>
            <a:endParaRPr lang="en-GB" dirty="0"/>
          </a:p>
          <a:p>
            <a:pPr lvl="0"/>
            <a:r>
              <a:rPr lang="en-GB" dirty="0"/>
              <a:t>What is a </a:t>
            </a:r>
            <a:r>
              <a:rPr lang="en-GB" dirty="0" smtClean="0"/>
              <a:t>Transboundary Diagnostic analysis (TDA)?</a:t>
            </a:r>
            <a:endParaRPr lang="en-GB" dirty="0"/>
          </a:p>
          <a:p>
            <a:pPr lvl="0"/>
            <a:r>
              <a:rPr lang="en-GB" dirty="0"/>
              <a:t>What is a </a:t>
            </a:r>
            <a:r>
              <a:rPr lang="en-GB" dirty="0" smtClean="0"/>
              <a:t>Strategic Action Programme (SAP)?</a:t>
            </a:r>
            <a:endParaRPr lang="en-GB" dirty="0"/>
          </a:p>
          <a:p>
            <a:pPr lvl="0"/>
            <a:r>
              <a:rPr lang="en-GB" dirty="0"/>
              <a:t>Why are they important to this project</a:t>
            </a:r>
            <a:r>
              <a:rPr lang="en-GB" dirty="0" smtClean="0"/>
              <a:t>?</a:t>
            </a:r>
          </a:p>
          <a:p>
            <a:pPr lvl="0"/>
            <a:endParaRPr lang="en-GB" sz="200" dirty="0" smtClean="0"/>
          </a:p>
          <a:p>
            <a:pPr marL="0" lvl="0" indent="0">
              <a:buNone/>
            </a:pPr>
            <a:r>
              <a:rPr lang="en-GB" b="1" dirty="0" smtClean="0"/>
              <a:t>Timing: 10 minutes </a:t>
            </a:r>
            <a:r>
              <a:rPr lang="en-GB" b="1" dirty="0"/>
              <a:t> </a:t>
            </a:r>
          </a:p>
          <a:p>
            <a:r>
              <a:rPr lang="en-GB" dirty="0"/>
              <a:t>Share with whole group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99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498475" y="311150"/>
            <a:ext cx="7556500" cy="1025525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Preliminaries</a:t>
            </a:r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Fire</a:t>
            </a:r>
          </a:p>
          <a:p>
            <a:r>
              <a:rPr lang="en-US" dirty="0" smtClean="0">
                <a:latin typeface="Calibri" charset="0"/>
                <a:ea typeface="ＭＳ Ｐゴシック" charset="0"/>
              </a:rPr>
              <a:t>Toilets</a:t>
            </a:r>
          </a:p>
          <a:p>
            <a:r>
              <a:rPr lang="en-US" dirty="0" smtClean="0">
                <a:latin typeface="Calibri" charset="0"/>
                <a:ea typeface="ＭＳ Ｐゴシック" charset="0"/>
              </a:rPr>
              <a:t>Phones/laptops</a:t>
            </a: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>
                <a:latin typeface="Calibri" charset="0"/>
                <a:ea typeface="ＭＳ Ｐゴシック" charset="0"/>
              </a:rPr>
              <a:t>Refreshments</a:t>
            </a:r>
          </a:p>
          <a:p>
            <a:endParaRPr lang="en-US" dirty="0">
              <a:latin typeface="Calibri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Quick</a:t>
            </a:r>
            <a:r>
              <a:rPr lang="en-US" dirty="0" smtClean="0"/>
              <a:t> </a:t>
            </a:r>
            <a:r>
              <a:rPr lang="en-US" dirty="0"/>
              <a:t>go </a:t>
            </a:r>
            <a:r>
              <a:rPr lang="en-US" dirty="0" smtClean="0"/>
              <a:t>round:</a:t>
            </a:r>
          </a:p>
          <a:p>
            <a:endParaRPr lang="en-US" dirty="0" smtClean="0"/>
          </a:p>
          <a:p>
            <a:pPr lvl="1"/>
            <a:r>
              <a:rPr lang="en-GB" sz="2800" dirty="0" smtClean="0"/>
              <a:t>Name</a:t>
            </a:r>
          </a:p>
          <a:p>
            <a:pPr lvl="1"/>
            <a:r>
              <a:rPr lang="en-GB" sz="2800" dirty="0" smtClean="0"/>
              <a:t>Organisation</a:t>
            </a:r>
          </a:p>
          <a:p>
            <a:pPr lvl="1"/>
            <a:r>
              <a:rPr lang="en-GB" sz="2800" dirty="0" smtClean="0"/>
              <a:t>A musical instrument you’ve always wanted to play</a:t>
            </a:r>
            <a:r>
              <a:rPr lang="en-US" sz="2800" dirty="0" smtClean="0"/>
              <a:t>…..</a:t>
            </a:r>
            <a:endParaRPr lang="en-GB" sz="2800" dirty="0" smtClean="0"/>
          </a:p>
          <a:p>
            <a:pPr lvl="1"/>
            <a:endParaRPr lang="en-GB" sz="2800" dirty="0" smtClean="0"/>
          </a:p>
          <a:p>
            <a:pPr lvl="1"/>
            <a:endParaRPr lang="en-GB" sz="2800" dirty="0"/>
          </a:p>
          <a:p>
            <a:pPr marL="228600" lvl="1" indent="0">
              <a:buNone/>
            </a:pPr>
            <a:endParaRPr lang="en-GB" sz="2800" dirty="0"/>
          </a:p>
          <a:p>
            <a:pPr lvl="1"/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672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we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HCLME Project needs to review the existing TDA and develop a new TDA based on current best practice and the latest research</a:t>
            </a:r>
          </a:p>
          <a:p>
            <a:r>
              <a:rPr lang="en-US" dirty="0" smtClean="0"/>
              <a:t>HCLME Project needs to develop a SAP based on the findings in the TDA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39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of the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175" y="2768601"/>
            <a:ext cx="7556500" cy="1993900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The </a:t>
            </a:r>
            <a:r>
              <a:rPr lang="en-GB" dirty="0"/>
              <a:t>aim of the training course is to strengthen the capabilities of individuals and institutions involved in the GEF TDA/SAP process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9055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the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TDA/SAP training course will:</a:t>
            </a:r>
          </a:p>
          <a:p>
            <a:pPr marL="355600" lvl="0" indent="-355600"/>
            <a:r>
              <a:rPr lang="en-GB" dirty="0" smtClean="0"/>
              <a:t>Provide </a:t>
            </a:r>
            <a:r>
              <a:rPr lang="en-GB" dirty="0"/>
              <a:t>the necessary skills, information and approaches required to develop a TDA/SAP</a:t>
            </a:r>
          </a:p>
          <a:p>
            <a:pPr marL="355600" lvl="0" indent="-355600"/>
            <a:r>
              <a:rPr lang="en-GB" dirty="0" smtClean="0"/>
              <a:t>Help </a:t>
            </a:r>
            <a:r>
              <a:rPr lang="en-GB" dirty="0"/>
              <a:t>the project to formalise the TDA and/or SAP development team</a:t>
            </a:r>
          </a:p>
          <a:p>
            <a:pPr marL="355600" lvl="0" indent="-355600"/>
            <a:r>
              <a:rPr lang="en-GB" dirty="0" smtClean="0"/>
              <a:t>Launch </a:t>
            </a:r>
            <a:r>
              <a:rPr lang="en-GB" dirty="0"/>
              <a:t>the TDA/SAP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81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Training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TDA/SAP course is experiential </a:t>
            </a:r>
            <a:r>
              <a:rPr lang="en-GB" dirty="0"/>
              <a:t>and highly </a:t>
            </a:r>
            <a:r>
              <a:rPr lang="en-GB" dirty="0" smtClean="0"/>
              <a:t>interactive </a:t>
            </a:r>
          </a:p>
          <a:p>
            <a:r>
              <a:rPr lang="en-GB" dirty="0" smtClean="0"/>
              <a:t>It </a:t>
            </a:r>
            <a:r>
              <a:rPr lang="en-GB" dirty="0"/>
              <a:t>consist of 4 Modules:</a:t>
            </a:r>
          </a:p>
          <a:p>
            <a:pPr lvl="1"/>
            <a:r>
              <a:rPr lang="en-GB" dirty="0" smtClean="0"/>
              <a:t>Module 1: Introduction</a:t>
            </a:r>
            <a:endParaRPr lang="en-GB" dirty="0"/>
          </a:p>
          <a:p>
            <a:pPr lvl="1"/>
            <a:r>
              <a:rPr lang="en-GB" dirty="0" smtClean="0"/>
              <a:t>Module 2:Developing </a:t>
            </a:r>
            <a:r>
              <a:rPr lang="en-GB" dirty="0"/>
              <a:t>the TDA</a:t>
            </a:r>
          </a:p>
          <a:p>
            <a:pPr lvl="1"/>
            <a:r>
              <a:rPr lang="en-GB" dirty="0" smtClean="0"/>
              <a:t>Module 3: Formulating </a:t>
            </a:r>
            <a:r>
              <a:rPr lang="en-GB" dirty="0"/>
              <a:t>the SAP</a:t>
            </a:r>
          </a:p>
          <a:p>
            <a:pPr lvl="1"/>
            <a:r>
              <a:rPr lang="en-GB" dirty="0" smtClean="0"/>
              <a:t>Module 4: Managing </a:t>
            </a:r>
            <a:r>
              <a:rPr lang="en-GB" dirty="0"/>
              <a:t>the TDA/SAP process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568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By the end of the TDA/SAP training course participants will:</a:t>
            </a:r>
          </a:p>
          <a:p>
            <a:pPr lvl="0"/>
            <a:r>
              <a:rPr lang="en-GB" sz="2400" dirty="0" smtClean="0"/>
              <a:t>Understand </a:t>
            </a:r>
            <a:r>
              <a:rPr lang="en-GB" sz="2400" dirty="0"/>
              <a:t>the TDA/SAP process and how it fits within GEF IW Projects </a:t>
            </a:r>
          </a:p>
          <a:p>
            <a:pPr lvl="0"/>
            <a:r>
              <a:rPr lang="en-GB" sz="2400" dirty="0"/>
              <a:t>Understand the key steps in the TDA/SAP process</a:t>
            </a:r>
          </a:p>
          <a:p>
            <a:pPr lvl="0"/>
            <a:r>
              <a:rPr lang="en-GB" sz="2400" dirty="0"/>
              <a:t>Be able to communicate the TDA/SAP process to others</a:t>
            </a:r>
          </a:p>
          <a:p>
            <a:pPr lvl="0"/>
            <a:r>
              <a:rPr lang="en-GB" sz="2400" dirty="0"/>
              <a:t>Have learnt new skills for implementing the TDA/SAP process in their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038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96900" y="5156200"/>
            <a:ext cx="7937500" cy="901700"/>
          </a:xfrm>
          <a:prstGeom prst="rect">
            <a:avLst/>
          </a:prstGeom>
          <a:solidFill>
            <a:srgbClr val="3366FF">
              <a:alpha val="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buFont typeface="Lucida Grande" charset="0"/>
              <a:buNone/>
            </a:pPr>
            <a:r>
              <a:rPr lang="en-US" b="1" dirty="0">
                <a:solidFill>
                  <a:srgbClr val="000000"/>
                </a:solidFill>
                <a:latin typeface="Calibri"/>
                <a:cs typeface="Calibri"/>
              </a:rPr>
              <a:t>Timing &amp; deadlines 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– </a:t>
            </a:r>
            <a:r>
              <a:rPr lang="en-US" dirty="0">
                <a:latin typeface="Calibri"/>
                <a:cs typeface="Calibri"/>
              </a:rPr>
              <a:t>Tight deadlines throughout the day - </a:t>
            </a:r>
            <a:r>
              <a:rPr lang="en-US" b="1" dirty="0">
                <a:latin typeface="Calibri"/>
                <a:cs typeface="Calibri"/>
              </a:rPr>
              <a:t>Never enough time!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Do </a:t>
            </a:r>
            <a:r>
              <a:rPr lang="en-US" dirty="0">
                <a:latin typeface="Calibri"/>
                <a:cs typeface="Calibri"/>
              </a:rPr>
              <a:t>your best within time constraints.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84200" y="4216400"/>
            <a:ext cx="7950200" cy="787400"/>
          </a:xfrm>
          <a:prstGeom prst="rect">
            <a:avLst/>
          </a:prstGeom>
          <a:solidFill>
            <a:srgbClr val="3366FF">
              <a:alpha val="29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Lucida Grande" charset="0"/>
              <a:buNone/>
              <a:defRPr/>
            </a:pPr>
            <a:r>
              <a:rPr lang="en-US" sz="2400" b="1" dirty="0">
                <a:solidFill>
                  <a:srgbClr val="000000"/>
                </a:solidFill>
                <a:latin typeface="Calibri"/>
                <a:ea typeface="ＭＳ Ｐゴシック" charset="-128"/>
                <a:cs typeface="Calibri"/>
              </a:rPr>
              <a:t>Welcome questions and comments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ＭＳ Ｐゴシック" charset="-128"/>
                <a:cs typeface="Calibri"/>
              </a:rPr>
              <a:t> – may need to ‘park’ some of them to keep process on track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84200" y="2921000"/>
            <a:ext cx="7950200" cy="1143000"/>
          </a:xfrm>
          <a:prstGeom prst="rect">
            <a:avLst/>
          </a:prstGeom>
          <a:solidFill>
            <a:srgbClr val="3366FF">
              <a:alpha val="59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buFont typeface="Lucida Grande" charset="0"/>
              <a:buNone/>
            </a:pPr>
            <a:r>
              <a:rPr lang="en-US" b="1" dirty="0">
                <a:solidFill>
                  <a:srgbClr val="000000"/>
                </a:solidFill>
                <a:latin typeface="Calibri" charset="0"/>
              </a:rPr>
              <a:t>Openness and frank speaking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 – </a:t>
            </a:r>
            <a:r>
              <a:rPr lang="en-US" dirty="0">
                <a:latin typeface="Calibri" charset="0"/>
              </a:rPr>
              <a:t>No attribution to the individual and information disclosed about individual </a:t>
            </a:r>
            <a:r>
              <a:rPr lang="en-US" dirty="0" smtClean="0">
                <a:latin typeface="Calibri" charset="0"/>
              </a:rPr>
              <a:t>projects or work </a:t>
            </a:r>
            <a:r>
              <a:rPr lang="en-US" dirty="0">
                <a:latin typeface="Calibri" charset="0"/>
              </a:rPr>
              <a:t>should not be revealed outside this venue</a:t>
            </a:r>
            <a:endParaRPr lang="en-US" b="1" dirty="0">
              <a:latin typeface="Calibri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584200" y="1943100"/>
            <a:ext cx="7950200" cy="838200"/>
          </a:xfrm>
          <a:prstGeom prst="rect">
            <a:avLst/>
          </a:prstGeom>
          <a:solidFill>
            <a:srgbClr val="3366FF">
              <a:alpha val="78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buFont typeface="Lucida Grande" charset="0"/>
              <a:buNone/>
            </a:pPr>
            <a:r>
              <a:rPr lang="en-US" b="1" dirty="0">
                <a:solidFill>
                  <a:srgbClr val="000000"/>
                </a:solidFill>
                <a:latin typeface="Calibri" charset="0"/>
              </a:rPr>
              <a:t>Use the occasion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 – participate in the whole process, get to know everyone here, take advantage of the opportunity!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Guiding Principles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425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3" grpId="0" animBg="1"/>
    </p:bld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10726</TotalTime>
  <Words>452</Words>
  <Application>Microsoft Macintosh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Advantage</vt:lpstr>
      <vt:lpstr>IW:LEARN TDA/SAP Training Course</vt:lpstr>
      <vt:lpstr>Preliminaries</vt:lpstr>
      <vt:lpstr>Group Introductions</vt:lpstr>
      <vt:lpstr>Why are we here?</vt:lpstr>
      <vt:lpstr>Aim of the Workshop</vt:lpstr>
      <vt:lpstr>Objectives of the Workshop</vt:lpstr>
      <vt:lpstr>Overview of the Training Course</vt:lpstr>
      <vt:lpstr>Learning Outcomes</vt:lpstr>
      <vt:lpstr>Guiding Principles</vt:lpstr>
      <vt:lpstr>PowerPoint Presentation</vt:lpstr>
      <vt:lpstr>Quick Exercise: The TDA and SAP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PLYMOUTH FOOD INITIATIVE WORKSHOP</dc:title>
  <dc:creator>Martin Bloxham</dc:creator>
  <cp:lastModifiedBy>Martin Bloxham</cp:lastModifiedBy>
  <cp:revision>159</cp:revision>
  <dcterms:created xsi:type="dcterms:W3CDTF">2010-04-21T10:35:43Z</dcterms:created>
  <dcterms:modified xsi:type="dcterms:W3CDTF">2012-08-23T08:57:10Z</dcterms:modified>
</cp:coreProperties>
</file>