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7"/>
  </p:notesMasterIdLst>
  <p:sldIdLst>
    <p:sldId id="456" r:id="rId2"/>
    <p:sldId id="513" r:id="rId3"/>
    <p:sldId id="514" r:id="rId4"/>
    <p:sldId id="458" r:id="rId5"/>
    <p:sldId id="459" r:id="rId6"/>
    <p:sldId id="457" r:id="rId7"/>
    <p:sldId id="461" r:id="rId8"/>
    <p:sldId id="460" r:id="rId9"/>
    <p:sldId id="464" r:id="rId10"/>
    <p:sldId id="515" r:id="rId11"/>
    <p:sldId id="516" r:id="rId12"/>
    <p:sldId id="465" r:id="rId13"/>
    <p:sldId id="466" r:id="rId14"/>
    <p:sldId id="467" r:id="rId15"/>
    <p:sldId id="472" r:id="rId16"/>
    <p:sldId id="469" r:id="rId17"/>
    <p:sldId id="470" r:id="rId18"/>
    <p:sldId id="468" r:id="rId19"/>
    <p:sldId id="473" r:id="rId20"/>
    <p:sldId id="517" r:id="rId21"/>
    <p:sldId id="475" r:id="rId22"/>
    <p:sldId id="476" r:id="rId23"/>
    <p:sldId id="507" r:id="rId24"/>
    <p:sldId id="519" r:id="rId25"/>
    <p:sldId id="477" r:id="rId26"/>
    <p:sldId id="508" r:id="rId27"/>
    <p:sldId id="520" r:id="rId28"/>
    <p:sldId id="509" r:id="rId29"/>
    <p:sldId id="480" r:id="rId30"/>
    <p:sldId id="521" r:id="rId31"/>
    <p:sldId id="482" r:id="rId32"/>
    <p:sldId id="522" r:id="rId33"/>
    <p:sldId id="484" r:id="rId34"/>
    <p:sldId id="523" r:id="rId35"/>
    <p:sldId id="488" r:id="rId36"/>
    <p:sldId id="524" r:id="rId37"/>
    <p:sldId id="490" r:id="rId38"/>
    <p:sldId id="510" r:id="rId39"/>
    <p:sldId id="491" r:id="rId40"/>
    <p:sldId id="492" r:id="rId41"/>
    <p:sldId id="511" r:id="rId42"/>
    <p:sldId id="525" r:id="rId43"/>
    <p:sldId id="494" r:id="rId44"/>
    <p:sldId id="526" r:id="rId45"/>
    <p:sldId id="496" r:id="rId46"/>
    <p:sldId id="527" r:id="rId47"/>
    <p:sldId id="500" r:id="rId48"/>
    <p:sldId id="528" r:id="rId49"/>
    <p:sldId id="502" r:id="rId50"/>
    <p:sldId id="529" r:id="rId51"/>
    <p:sldId id="504" r:id="rId52"/>
    <p:sldId id="530" r:id="rId53"/>
    <p:sldId id="506" r:id="rId54"/>
    <p:sldId id="512" r:id="rId55"/>
    <p:sldId id="518" r:id="rId5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4B4BFA2-F74C-C241-80B4-2CF6C8FAA18E}">
          <p14:sldIdLst>
            <p14:sldId id="456"/>
            <p14:sldId id="513"/>
            <p14:sldId id="514"/>
            <p14:sldId id="458"/>
            <p14:sldId id="459"/>
            <p14:sldId id="457"/>
            <p14:sldId id="461"/>
            <p14:sldId id="460"/>
            <p14:sldId id="464"/>
            <p14:sldId id="515"/>
            <p14:sldId id="516"/>
            <p14:sldId id="465"/>
            <p14:sldId id="466"/>
            <p14:sldId id="467"/>
            <p14:sldId id="472"/>
            <p14:sldId id="469"/>
            <p14:sldId id="470"/>
            <p14:sldId id="468"/>
            <p14:sldId id="473"/>
            <p14:sldId id="517"/>
            <p14:sldId id="475"/>
            <p14:sldId id="476"/>
            <p14:sldId id="507"/>
            <p14:sldId id="519"/>
            <p14:sldId id="477"/>
            <p14:sldId id="508"/>
            <p14:sldId id="520"/>
            <p14:sldId id="509"/>
            <p14:sldId id="480"/>
            <p14:sldId id="521"/>
            <p14:sldId id="482"/>
            <p14:sldId id="522"/>
            <p14:sldId id="484"/>
            <p14:sldId id="523"/>
            <p14:sldId id="488"/>
            <p14:sldId id="524"/>
            <p14:sldId id="490"/>
            <p14:sldId id="510"/>
            <p14:sldId id="491"/>
            <p14:sldId id="492"/>
            <p14:sldId id="511"/>
            <p14:sldId id="525"/>
            <p14:sldId id="494"/>
            <p14:sldId id="526"/>
            <p14:sldId id="496"/>
            <p14:sldId id="527"/>
            <p14:sldId id="500"/>
            <p14:sldId id="528"/>
            <p14:sldId id="502"/>
            <p14:sldId id="529"/>
            <p14:sldId id="504"/>
            <p14:sldId id="530"/>
            <p14:sldId id="506"/>
            <p14:sldId id="512"/>
            <p14:sldId id="51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Redstone" initials="PAR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6600"/>
    <a:srgbClr val="669900"/>
    <a:srgbClr val="66FF33"/>
    <a:srgbClr val="33CC66"/>
    <a:srgbClr val="339966"/>
    <a:srgbClr val="339933"/>
    <a:srgbClr val="339900"/>
    <a:srgbClr val="CC66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197" autoAdjust="0"/>
  </p:normalViewPr>
  <p:slideViewPr>
    <p:cSldViewPr snapToGrid="0">
      <p:cViewPr>
        <p:scale>
          <a:sx n="90" d="100"/>
          <a:sy n="90" d="100"/>
        </p:scale>
        <p:origin x="-81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931FE-BE9C-9F45-8825-92AFFEA56FF7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0F1E9A-1897-3C42-8EE9-7480AF86FA1A}">
      <dgm:prSet/>
      <dgm:spPr>
        <a:ln>
          <a:solidFill>
            <a:srgbClr val="0000FF"/>
          </a:solidFill>
        </a:ln>
      </dgm:spPr>
      <dgm:t>
        <a:bodyPr/>
        <a:lstStyle/>
        <a:p>
          <a:pPr marL="0" indent="0" algn="ctr" rtl="0"/>
          <a:r>
            <a:rPr lang="en-US" dirty="0" err="1" smtClean="0">
              <a:latin typeface="Calibri"/>
              <a:cs typeface="Calibri"/>
            </a:rPr>
            <a:t>Recursos</a:t>
          </a:r>
          <a:r>
            <a:rPr lang="en-US" dirty="0" smtClean="0">
              <a:latin typeface="Calibri"/>
              <a:cs typeface="Calibri"/>
            </a:rPr>
            <a:t> de </a:t>
          </a:r>
          <a:r>
            <a:rPr lang="en-US" dirty="0" err="1" smtClean="0">
              <a:latin typeface="Calibri"/>
              <a:cs typeface="Calibri"/>
            </a:rPr>
            <a:t>aguas</a:t>
          </a:r>
          <a:r>
            <a:rPr lang="en-US" dirty="0" smtClean="0">
              <a:latin typeface="Calibri"/>
              <a:cs typeface="Calibri"/>
            </a:rPr>
            <a:t>  </a:t>
          </a:r>
          <a:r>
            <a:rPr lang="en-US" dirty="0" err="1" smtClean="0">
              <a:latin typeface="Calibri"/>
              <a:cs typeface="Calibri"/>
            </a:rPr>
            <a:t>limítrofes</a:t>
          </a:r>
          <a:r>
            <a:rPr lang="en-US" dirty="0" smtClean="0">
              <a:latin typeface="Calibri"/>
              <a:cs typeface="Calibri"/>
            </a:rPr>
            <a:t> </a:t>
          </a:r>
          <a:r>
            <a:rPr lang="en-US" dirty="0" err="1" smtClean="0">
              <a:latin typeface="Calibri"/>
              <a:cs typeface="Calibri"/>
            </a:rPr>
            <a:t>donde</a:t>
          </a:r>
          <a:r>
            <a:rPr lang="en-US" dirty="0" smtClean="0">
              <a:latin typeface="Calibri"/>
              <a:cs typeface="Calibri"/>
            </a:rPr>
            <a:t> los </a:t>
          </a:r>
          <a:r>
            <a:rPr lang="en-US" dirty="0" err="1" smtClean="0">
              <a:latin typeface="Calibri"/>
              <a:cs typeface="Calibri"/>
            </a:rPr>
            <a:t>límites</a:t>
          </a:r>
          <a:r>
            <a:rPr lang="en-US" dirty="0" smtClean="0">
              <a:latin typeface="Calibri"/>
              <a:cs typeface="Calibri"/>
            </a:rPr>
            <a:t> entre dos o mas </a:t>
          </a:r>
          <a:r>
            <a:rPr lang="en-US" dirty="0" err="1" smtClean="0">
              <a:latin typeface="Calibri"/>
              <a:cs typeface="Calibri"/>
            </a:rPr>
            <a:t>países</a:t>
          </a:r>
          <a:r>
            <a:rPr lang="en-US" dirty="0" smtClean="0">
              <a:latin typeface="Calibri"/>
              <a:cs typeface="Calibri"/>
            </a:rPr>
            <a:t>  </a:t>
          </a:r>
          <a:r>
            <a:rPr lang="en-US" dirty="0" err="1" smtClean="0">
              <a:latin typeface="Calibri"/>
              <a:cs typeface="Calibri"/>
            </a:rPr>
            <a:t>soberanos</a:t>
          </a:r>
          <a:r>
            <a:rPr lang="en-US" dirty="0" smtClean="0">
              <a:latin typeface="Calibri"/>
              <a:cs typeface="Calibri"/>
            </a:rPr>
            <a:t> </a:t>
          </a:r>
          <a:r>
            <a:rPr lang="en-US" dirty="0" err="1" smtClean="0">
              <a:latin typeface="Calibri"/>
              <a:cs typeface="Calibri"/>
            </a:rPr>
            <a:t>es</a:t>
          </a:r>
          <a:r>
            <a:rPr lang="en-US" dirty="0" smtClean="0">
              <a:latin typeface="Calibri"/>
              <a:cs typeface="Calibri"/>
            </a:rPr>
            <a:t> </a:t>
          </a:r>
          <a:r>
            <a:rPr lang="en-US" dirty="0" err="1" smtClean="0">
              <a:latin typeface="Calibri"/>
              <a:cs typeface="Calibri"/>
            </a:rPr>
            <a:t>formado</a:t>
          </a:r>
          <a:r>
            <a:rPr lang="en-US" dirty="0" smtClean="0">
              <a:latin typeface="Calibri"/>
              <a:cs typeface="Calibri"/>
            </a:rPr>
            <a:t> </a:t>
          </a:r>
          <a:r>
            <a:rPr lang="en-US" dirty="0" err="1" smtClean="0">
              <a:latin typeface="Calibri"/>
              <a:cs typeface="Calibri"/>
            </a:rPr>
            <a:t>por</a:t>
          </a:r>
          <a:r>
            <a:rPr lang="en-US" dirty="0" smtClean="0">
              <a:latin typeface="Calibri"/>
              <a:cs typeface="Calibri"/>
            </a:rPr>
            <a:t> un LME, un </a:t>
          </a:r>
          <a:r>
            <a:rPr lang="en-US" dirty="0" err="1" smtClean="0">
              <a:latin typeface="Calibri"/>
              <a:cs typeface="Calibri"/>
            </a:rPr>
            <a:t>rio</a:t>
          </a:r>
          <a:r>
            <a:rPr lang="en-US" dirty="0" smtClean="0">
              <a:latin typeface="Calibri"/>
              <a:cs typeface="Calibri"/>
            </a:rPr>
            <a:t> o </a:t>
          </a:r>
          <a:r>
            <a:rPr lang="en-US" dirty="0" err="1" smtClean="0">
              <a:latin typeface="Calibri"/>
              <a:cs typeface="Calibri"/>
            </a:rPr>
            <a:t>lago</a:t>
          </a:r>
          <a:r>
            <a:rPr lang="en-US" dirty="0" smtClean="0">
              <a:latin typeface="Calibri"/>
              <a:cs typeface="Calibri"/>
            </a:rPr>
            <a:t> </a:t>
          </a:r>
          <a:r>
            <a:rPr lang="en-US" dirty="0" err="1" smtClean="0">
              <a:latin typeface="Calibri"/>
              <a:cs typeface="Calibri"/>
            </a:rPr>
            <a:t>internacional</a:t>
          </a:r>
          <a:endParaRPr lang="en-US" dirty="0">
            <a:latin typeface="Calibri"/>
            <a:cs typeface="Calibri"/>
          </a:endParaRPr>
        </a:p>
      </dgm:t>
    </dgm:pt>
    <dgm:pt modelId="{7EFFF929-0C1A-C44F-B2F2-1EC8134F4071}" type="parTrans" cxnId="{BDAD87EC-71B6-844E-B853-CE277F569551}">
      <dgm:prSet/>
      <dgm:spPr/>
      <dgm:t>
        <a:bodyPr/>
        <a:lstStyle/>
        <a:p>
          <a:endParaRPr lang="en-US"/>
        </a:p>
      </dgm:t>
    </dgm:pt>
    <dgm:pt modelId="{AE3E4D7B-4CCD-1C4F-A3AF-1BD798B15D85}" type="sibTrans" cxnId="{BDAD87EC-71B6-844E-B853-CE277F569551}">
      <dgm:prSet/>
      <dgm:spPr/>
      <dgm:t>
        <a:bodyPr/>
        <a:lstStyle/>
        <a:p>
          <a:endParaRPr lang="en-US"/>
        </a:p>
      </dgm:t>
    </dgm:pt>
    <dgm:pt modelId="{BAC9C125-EC6F-5C49-B730-BE18E2AA5F95}">
      <dgm:prSet/>
      <dgm:spPr>
        <a:ln>
          <a:solidFill>
            <a:srgbClr val="0000FF"/>
          </a:solidFill>
        </a:ln>
      </dgm:spPr>
      <dgm:t>
        <a:bodyPr/>
        <a:lstStyle/>
        <a:p>
          <a:pPr marL="0" indent="0" rtl="0">
            <a:tabLst/>
          </a:pPr>
          <a:r>
            <a:rPr lang="en-US" dirty="0" err="1" smtClean="0">
              <a:latin typeface="Calibri"/>
              <a:cs typeface="Calibri"/>
            </a:rPr>
            <a:t>Recursos</a:t>
          </a:r>
          <a:r>
            <a:rPr lang="en-US" dirty="0" smtClean="0">
              <a:latin typeface="Calibri"/>
              <a:cs typeface="Calibri"/>
            </a:rPr>
            <a:t> </a:t>
          </a:r>
          <a:r>
            <a:rPr lang="en-US" dirty="0" err="1" smtClean="0">
              <a:latin typeface="Calibri"/>
              <a:cs typeface="Calibri"/>
            </a:rPr>
            <a:t>sucesivos</a:t>
          </a:r>
          <a:r>
            <a:rPr lang="en-US" dirty="0" smtClean="0">
              <a:latin typeface="Calibri"/>
              <a:cs typeface="Calibri"/>
            </a:rPr>
            <a:t> de </a:t>
          </a:r>
          <a:r>
            <a:rPr lang="en-US" dirty="0" err="1" smtClean="0">
              <a:latin typeface="Calibri"/>
              <a:cs typeface="Calibri"/>
            </a:rPr>
            <a:t>agua</a:t>
          </a:r>
          <a:r>
            <a:rPr lang="en-US" dirty="0" smtClean="0">
              <a:latin typeface="Calibri"/>
              <a:cs typeface="Calibri"/>
            </a:rPr>
            <a:t> </a:t>
          </a:r>
          <a:r>
            <a:rPr lang="en-US" dirty="0" err="1" smtClean="0">
              <a:latin typeface="Calibri"/>
              <a:cs typeface="Calibri"/>
            </a:rPr>
            <a:t>donde</a:t>
          </a:r>
          <a:r>
            <a:rPr lang="en-US" dirty="0" smtClean="0">
              <a:latin typeface="Calibri"/>
              <a:cs typeface="Calibri"/>
            </a:rPr>
            <a:t> un </a:t>
          </a:r>
          <a:r>
            <a:rPr lang="en-US" dirty="0" err="1" smtClean="0">
              <a:latin typeface="Calibri"/>
              <a:cs typeface="Calibri"/>
            </a:rPr>
            <a:t>rio</a:t>
          </a:r>
          <a:r>
            <a:rPr lang="en-US" dirty="0" smtClean="0">
              <a:latin typeface="Calibri"/>
              <a:cs typeface="Calibri"/>
            </a:rPr>
            <a:t> </a:t>
          </a:r>
          <a:r>
            <a:rPr lang="en-US" dirty="0" err="1" smtClean="0">
              <a:latin typeface="Calibri"/>
              <a:cs typeface="Calibri"/>
            </a:rPr>
            <a:t>internacional</a:t>
          </a:r>
          <a:r>
            <a:rPr lang="en-US" dirty="0" smtClean="0">
              <a:latin typeface="Calibri"/>
              <a:cs typeface="Calibri"/>
            </a:rPr>
            <a:t> (</a:t>
          </a:r>
          <a:r>
            <a:rPr lang="en-US" dirty="0" err="1" smtClean="0">
              <a:latin typeface="Calibri"/>
              <a:cs typeface="Calibri"/>
            </a:rPr>
            <a:t>acuífero</a:t>
          </a:r>
          <a:r>
            <a:rPr lang="en-US" dirty="0" smtClean="0">
              <a:latin typeface="Calibri"/>
              <a:cs typeface="Calibri"/>
            </a:rPr>
            <a:t> </a:t>
          </a:r>
          <a:r>
            <a:rPr lang="en-US" dirty="0" err="1" smtClean="0">
              <a:latin typeface="Calibri"/>
              <a:cs typeface="Calibri"/>
            </a:rPr>
            <a:t>subterraneo</a:t>
          </a:r>
          <a:r>
            <a:rPr lang="en-US" dirty="0" smtClean="0">
              <a:latin typeface="Calibri"/>
              <a:cs typeface="Calibri"/>
            </a:rPr>
            <a:t>) </a:t>
          </a:r>
          <a:r>
            <a:rPr lang="en-US" dirty="0" err="1" smtClean="0">
              <a:latin typeface="Calibri"/>
              <a:cs typeface="Calibri"/>
            </a:rPr>
            <a:t>fluye</a:t>
          </a:r>
          <a:r>
            <a:rPr lang="en-US" dirty="0" smtClean="0">
              <a:latin typeface="Calibri"/>
              <a:cs typeface="Calibri"/>
            </a:rPr>
            <a:t> de un </a:t>
          </a:r>
          <a:r>
            <a:rPr lang="en-US" dirty="0" err="1" smtClean="0">
              <a:latin typeface="Calibri"/>
              <a:cs typeface="Calibri"/>
            </a:rPr>
            <a:t>estado</a:t>
          </a:r>
          <a:r>
            <a:rPr lang="en-US" dirty="0" smtClean="0">
              <a:latin typeface="Calibri"/>
              <a:cs typeface="Calibri"/>
            </a:rPr>
            <a:t> </a:t>
          </a:r>
          <a:r>
            <a:rPr lang="en-US" dirty="0" err="1" smtClean="0">
              <a:latin typeface="Calibri"/>
              <a:cs typeface="Calibri"/>
            </a:rPr>
            <a:t>soberano</a:t>
          </a:r>
          <a:r>
            <a:rPr lang="en-US" dirty="0" smtClean="0">
              <a:latin typeface="Calibri"/>
              <a:cs typeface="Calibri"/>
            </a:rPr>
            <a:t> a </a:t>
          </a:r>
          <a:r>
            <a:rPr lang="en-US" dirty="0" err="1" smtClean="0">
              <a:latin typeface="Calibri"/>
              <a:cs typeface="Calibri"/>
            </a:rPr>
            <a:t>otro</a:t>
          </a:r>
          <a:endParaRPr lang="en-US" dirty="0">
            <a:latin typeface="Calibri"/>
            <a:cs typeface="Calibri"/>
          </a:endParaRPr>
        </a:p>
      </dgm:t>
    </dgm:pt>
    <dgm:pt modelId="{0907496D-7269-5E44-A9B1-770304B5C699}" type="parTrans" cxnId="{2EFEBA60-8A01-404C-9CF3-A2BAC0A38DA4}">
      <dgm:prSet/>
      <dgm:spPr/>
      <dgm:t>
        <a:bodyPr/>
        <a:lstStyle/>
        <a:p>
          <a:endParaRPr lang="en-US"/>
        </a:p>
      </dgm:t>
    </dgm:pt>
    <dgm:pt modelId="{A7B3C27E-7B68-5A4C-B5F9-FD96F4E45496}" type="sibTrans" cxnId="{2EFEBA60-8A01-404C-9CF3-A2BAC0A38DA4}">
      <dgm:prSet/>
      <dgm:spPr/>
      <dgm:t>
        <a:bodyPr/>
        <a:lstStyle/>
        <a:p>
          <a:endParaRPr lang="en-US"/>
        </a:p>
      </dgm:t>
    </dgm:pt>
    <dgm:pt modelId="{E3FC0144-259B-8642-B142-3198D8EC62BD}" type="pres">
      <dgm:prSet presAssocID="{534931FE-BE9C-9F45-8825-92AFFEA56F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52D0A4-4F36-C544-A51F-55C89C933F8D}" type="pres">
      <dgm:prSet presAssocID="{670F1E9A-1897-3C42-8EE9-7480AF86FA1A}" presName="composite" presStyleCnt="0"/>
      <dgm:spPr/>
    </dgm:pt>
    <dgm:pt modelId="{8B292426-6CC7-354C-BCB8-17BEF1E38990}" type="pres">
      <dgm:prSet presAssocID="{670F1E9A-1897-3C42-8EE9-7480AF86FA1A}" presName="rect1" presStyleLbl="trAlignAcc1" presStyleIdx="0" presStyleCnt="2" custLinFactNeighborX="15484" custLinFactNeighborY="-8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E0BAE-A02D-D84D-904A-E0EE1EAD4DC4}" type="pres">
      <dgm:prSet presAssocID="{670F1E9A-1897-3C42-8EE9-7480AF86FA1A}" presName="rect2" presStyleLbl="fgImgPlace1" presStyleIdx="0" presStyleCnt="2" custScaleX="286433" custLinFactX="-4912" custLinFactNeighborX="-100000" custLinFactNeighborY="168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ACCD2175-BE48-5045-BA12-A5B9DB2AE8C3}" type="pres">
      <dgm:prSet presAssocID="{AE3E4D7B-4CCD-1C4F-A3AF-1BD798B15D85}" presName="sibTrans" presStyleCnt="0"/>
      <dgm:spPr/>
    </dgm:pt>
    <dgm:pt modelId="{C603E781-B082-F04C-A45D-71932F073D38}" type="pres">
      <dgm:prSet presAssocID="{BAC9C125-EC6F-5C49-B730-BE18E2AA5F95}" presName="composite" presStyleCnt="0"/>
      <dgm:spPr/>
    </dgm:pt>
    <dgm:pt modelId="{FA6C6710-5427-5144-A0E6-044BFF9B87AC}" type="pres">
      <dgm:prSet presAssocID="{BAC9C125-EC6F-5C49-B730-BE18E2AA5F95}" presName="rect1" presStyleLbl="trAlignAcc1" presStyleIdx="1" presStyleCnt="2" custLinFactNeighborX="-45055" custLinFactNeighborY="-9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689E0-D310-4A4B-82A3-182292835AF2}" type="pres">
      <dgm:prSet presAssocID="{BAC9C125-EC6F-5C49-B730-BE18E2AA5F95}" presName="rect2" presStyleLbl="fgImgPlace1" presStyleIdx="1" presStyleCnt="2" custScaleX="279037" custLinFactX="162792" custLinFactNeighborX="200000" custLinFactNeighborY="84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2EFEBA60-8A01-404C-9CF3-A2BAC0A38DA4}" srcId="{534931FE-BE9C-9F45-8825-92AFFEA56FF7}" destId="{BAC9C125-EC6F-5C49-B730-BE18E2AA5F95}" srcOrd="1" destOrd="0" parTransId="{0907496D-7269-5E44-A9B1-770304B5C699}" sibTransId="{A7B3C27E-7B68-5A4C-B5F9-FD96F4E45496}"/>
    <dgm:cxn modelId="{BDAD87EC-71B6-844E-B853-CE277F569551}" srcId="{534931FE-BE9C-9F45-8825-92AFFEA56FF7}" destId="{670F1E9A-1897-3C42-8EE9-7480AF86FA1A}" srcOrd="0" destOrd="0" parTransId="{7EFFF929-0C1A-C44F-B2F2-1EC8134F4071}" sibTransId="{AE3E4D7B-4CCD-1C4F-A3AF-1BD798B15D85}"/>
    <dgm:cxn modelId="{3E7B6D3F-55C5-4740-8990-CB33EE7CBC3F}" type="presOf" srcId="{670F1E9A-1897-3C42-8EE9-7480AF86FA1A}" destId="{8B292426-6CC7-354C-BCB8-17BEF1E38990}" srcOrd="0" destOrd="0" presId="urn:microsoft.com/office/officeart/2008/layout/PictureStrips"/>
    <dgm:cxn modelId="{BA98DBDC-C869-C24A-A1C3-2FD0D0352A35}" type="presOf" srcId="{BAC9C125-EC6F-5C49-B730-BE18E2AA5F95}" destId="{FA6C6710-5427-5144-A0E6-044BFF9B87AC}" srcOrd="0" destOrd="0" presId="urn:microsoft.com/office/officeart/2008/layout/PictureStrips"/>
    <dgm:cxn modelId="{6C5301E8-5265-5540-BEFB-0276CCF54997}" type="presOf" srcId="{534931FE-BE9C-9F45-8825-92AFFEA56FF7}" destId="{E3FC0144-259B-8642-B142-3198D8EC62BD}" srcOrd="0" destOrd="0" presId="urn:microsoft.com/office/officeart/2008/layout/PictureStrips"/>
    <dgm:cxn modelId="{FDB2F34A-E797-9447-8EB4-0ED1B00441D5}" type="presParOf" srcId="{E3FC0144-259B-8642-B142-3198D8EC62BD}" destId="{7252D0A4-4F36-C544-A51F-55C89C933F8D}" srcOrd="0" destOrd="0" presId="urn:microsoft.com/office/officeart/2008/layout/PictureStrips"/>
    <dgm:cxn modelId="{7F621747-F548-9640-A98C-E378E0A1C012}" type="presParOf" srcId="{7252D0A4-4F36-C544-A51F-55C89C933F8D}" destId="{8B292426-6CC7-354C-BCB8-17BEF1E38990}" srcOrd="0" destOrd="0" presId="urn:microsoft.com/office/officeart/2008/layout/PictureStrips"/>
    <dgm:cxn modelId="{4E82BDD8-710D-0A4F-877A-0F02A80CAECF}" type="presParOf" srcId="{7252D0A4-4F36-C544-A51F-55C89C933F8D}" destId="{C6BE0BAE-A02D-D84D-904A-E0EE1EAD4DC4}" srcOrd="1" destOrd="0" presId="urn:microsoft.com/office/officeart/2008/layout/PictureStrips"/>
    <dgm:cxn modelId="{F14A233C-EB65-7D42-A443-784DB63FB8C6}" type="presParOf" srcId="{E3FC0144-259B-8642-B142-3198D8EC62BD}" destId="{ACCD2175-BE48-5045-BA12-A5B9DB2AE8C3}" srcOrd="1" destOrd="0" presId="urn:microsoft.com/office/officeart/2008/layout/PictureStrips"/>
    <dgm:cxn modelId="{467BA827-599C-374D-B301-6C1D8FA66FC1}" type="presParOf" srcId="{E3FC0144-259B-8642-B142-3198D8EC62BD}" destId="{C603E781-B082-F04C-A45D-71932F073D38}" srcOrd="2" destOrd="0" presId="urn:microsoft.com/office/officeart/2008/layout/PictureStrips"/>
    <dgm:cxn modelId="{A13033E1-882B-8D40-B4CE-0215DD5150E4}" type="presParOf" srcId="{C603E781-B082-F04C-A45D-71932F073D38}" destId="{FA6C6710-5427-5144-A0E6-044BFF9B87AC}" srcOrd="0" destOrd="0" presId="urn:microsoft.com/office/officeart/2008/layout/PictureStrips"/>
    <dgm:cxn modelId="{BFDC50C8-C0CD-5142-AE9A-393EA0F7E54D}" type="presParOf" srcId="{C603E781-B082-F04C-A45D-71932F073D38}" destId="{A1E689E0-D310-4A4B-82A3-182292835AF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19D280-12B0-054D-B6FF-290B85BA6BC5}" type="doc">
      <dgm:prSet loTypeId="urn:microsoft.com/office/officeart/2005/8/layout/l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B3BCCF-8C64-6B47-B870-F47AA0A628B4}">
      <dgm:prSet phldrT="[Text]" custT="1"/>
      <dgm:spPr>
        <a:xfrm>
          <a:off x="2024" y="733328"/>
          <a:ext cx="3128863" cy="1251545"/>
        </a:xfrm>
        <a:prstGeom prst="chevron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GB" sz="2000" dirty="0" smtClean="0">
              <a:solidFill>
                <a:srgbClr val="0000FF"/>
              </a:solidFill>
              <a:latin typeface="Calibri"/>
              <a:ea typeface="+mn-ea"/>
              <a:cs typeface="+mn-cs"/>
            </a:rPr>
            <a:t>El </a:t>
          </a:r>
          <a:r>
            <a:rPr lang="en-GB" sz="2000" dirty="0" err="1" smtClean="0">
              <a:solidFill>
                <a:srgbClr val="0000FF"/>
              </a:solidFill>
              <a:latin typeface="Calibri"/>
              <a:ea typeface="+mn-ea"/>
              <a:cs typeface="+mn-cs"/>
            </a:rPr>
            <a:t>componente</a:t>
          </a:r>
          <a:r>
            <a:rPr lang="en-GB" sz="2000" dirty="0" smtClean="0">
              <a:solidFill>
                <a:srgbClr val="0000FF"/>
              </a:solidFill>
              <a:latin typeface="Calibri"/>
              <a:ea typeface="+mn-ea"/>
              <a:cs typeface="+mn-cs"/>
            </a:rPr>
            <a:t> </a:t>
          </a:r>
          <a:r>
            <a:rPr lang="en-GB" sz="2000" dirty="0" err="1" smtClean="0">
              <a:solidFill>
                <a:srgbClr val="0000FF"/>
              </a:solidFill>
              <a:latin typeface="Calibri"/>
              <a:ea typeface="+mn-ea"/>
              <a:cs typeface="+mn-cs"/>
            </a:rPr>
            <a:t>analítico</a:t>
          </a:r>
          <a:endParaRPr lang="en-US" sz="2000" dirty="0">
            <a:solidFill>
              <a:srgbClr val="0000FF"/>
            </a:solidFill>
            <a:latin typeface="Calibri"/>
            <a:ea typeface="+mn-ea"/>
            <a:cs typeface="+mn-cs"/>
          </a:endParaRPr>
        </a:p>
      </dgm:t>
    </dgm:pt>
    <dgm:pt modelId="{7B6CBB5E-A0BC-B44F-A0B3-0489FEA2F1B2}" type="parTrans" cxnId="{6DAB9C7A-B766-E149-B44D-6A8D9C3AE2E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3BEE11-852A-544F-9F8F-15DCDE491599}" type="sibTrans" cxnId="{6DAB9C7A-B766-E149-B44D-6A8D9C3AE2E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314ECC5-1A98-4847-94E6-1B6C957692C5}">
      <dgm:prSet phldrT="[Text]" custT="1"/>
      <dgm:spPr>
        <a:xfrm>
          <a:off x="2724135" y="839709"/>
          <a:ext cx="2596956" cy="1038782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Analísis</a:t>
          </a:r>
          <a:r>
            <a:rPr lang="en-GB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de </a:t>
          </a:r>
          <a:r>
            <a:rPr lang="en-GB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Diagnóstico</a:t>
          </a:r>
          <a:r>
            <a:rPr lang="en-GB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GB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transzonal</a:t>
          </a:r>
          <a:r>
            <a:rPr lang="en-GB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(ADT)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E30C633-BFF0-5545-82A1-DCE5B0F25032}" type="parTrans" cxnId="{0D80EA91-35EC-614B-9ABA-A0DF653E72E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DE52A67-02AD-DD45-9BCF-C0A86D779423}" type="sibTrans" cxnId="{0D80EA91-35EC-614B-9ABA-A0DF653E72E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6C75A59-F929-014B-9916-E0C646301D33}">
      <dgm:prSet phldrT="[Text]" custT="1"/>
      <dgm:spPr>
        <a:xfrm>
          <a:off x="4957518" y="839709"/>
          <a:ext cx="2596956" cy="1038782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Análisis</a:t>
          </a:r>
          <a:r>
            <a:rPr lang="en-GB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</a:t>
          </a:r>
          <a:r>
            <a:rPr lang="en-GB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técnico</a:t>
          </a:r>
          <a:r>
            <a:rPr lang="en-GB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de </a:t>
          </a:r>
          <a:r>
            <a:rPr lang="en-GB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problemas</a:t>
          </a:r>
          <a:r>
            <a:rPr lang="en-GB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</a:t>
          </a:r>
          <a:r>
            <a:rPr lang="en-GB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impactos</a:t>
          </a:r>
          <a:r>
            <a:rPr lang="en-GB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</a:t>
          </a:r>
          <a:r>
            <a:rPr lang="en-GB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causas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926F8F5-DD8C-0A49-BBB6-0FF05AACE1A8}" type="parTrans" cxnId="{C607B926-8E5E-A041-8E9D-83525471A0A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4953451-20A5-8E41-875A-7A189B92353E}" type="sibTrans" cxnId="{C607B926-8E5E-A041-8E9D-83525471A0A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3DCE357-0218-CA48-B4C8-23412A5EE95E}">
      <dgm:prSet phldrT="[Text]" custT="1"/>
      <dgm:spPr>
        <a:xfrm>
          <a:off x="2024" y="2160089"/>
          <a:ext cx="3128863" cy="1251545"/>
        </a:xfrm>
        <a:prstGeom prst="chevron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GB" sz="2000" dirty="0" smtClean="0">
              <a:solidFill>
                <a:srgbClr val="0000FF"/>
              </a:solidFill>
              <a:latin typeface="Calibri"/>
              <a:ea typeface="+mn-ea"/>
              <a:cs typeface="+mn-cs"/>
            </a:rPr>
            <a:t>El </a:t>
          </a:r>
          <a:r>
            <a:rPr lang="en-GB" sz="2000" dirty="0" err="1" smtClean="0">
              <a:solidFill>
                <a:srgbClr val="0000FF"/>
              </a:solidFill>
              <a:latin typeface="Calibri"/>
              <a:ea typeface="+mn-ea"/>
              <a:cs typeface="+mn-cs"/>
            </a:rPr>
            <a:t>componente</a:t>
          </a:r>
          <a:r>
            <a:rPr lang="en-GB" sz="2000" dirty="0" smtClean="0">
              <a:solidFill>
                <a:srgbClr val="0000FF"/>
              </a:solidFill>
              <a:latin typeface="Calibri"/>
              <a:ea typeface="+mn-ea"/>
              <a:cs typeface="+mn-cs"/>
            </a:rPr>
            <a:t> </a:t>
          </a:r>
          <a:r>
            <a:rPr lang="en-GB" sz="2000" dirty="0" err="1" smtClean="0">
              <a:solidFill>
                <a:srgbClr val="0000FF"/>
              </a:solidFill>
              <a:latin typeface="Calibri"/>
              <a:ea typeface="+mn-ea"/>
              <a:cs typeface="+mn-cs"/>
            </a:rPr>
            <a:t>estratégico</a:t>
          </a:r>
          <a:endParaRPr lang="en-US" sz="2000" dirty="0">
            <a:solidFill>
              <a:srgbClr val="0000FF"/>
            </a:solidFill>
            <a:latin typeface="Calibri"/>
            <a:ea typeface="+mn-ea"/>
            <a:cs typeface="+mn-cs"/>
          </a:endParaRPr>
        </a:p>
      </dgm:t>
    </dgm:pt>
    <dgm:pt modelId="{DF1D5406-7340-574D-8925-09B6AE9A9893}" type="parTrans" cxnId="{6D108C7D-0105-B743-B6B1-52C88372E08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D3945ED-AD7C-3945-A5B9-2A5B9BA67235}" type="sibTrans" cxnId="{6D108C7D-0105-B743-B6B1-52C88372E08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2CF94B3-11AB-5A41-9225-A661DE1F25EF}">
      <dgm:prSet phldrT="[Text]" custT="1"/>
      <dgm:spPr>
        <a:xfrm>
          <a:off x="2724135" y="2266471"/>
          <a:ext cx="2596956" cy="1038782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Programa</a:t>
          </a:r>
          <a:r>
            <a:rPr lang="en-GB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de </a:t>
          </a:r>
          <a:r>
            <a:rPr lang="en-GB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Acción</a:t>
          </a:r>
          <a:r>
            <a:rPr lang="en-GB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GB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Estratégica</a:t>
          </a:r>
          <a:r>
            <a:rPr lang="en-GB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(PAE)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E899E99-99BB-A646-A84A-1390C92BDD84}" type="parTrans" cxnId="{5AE5D66D-B660-A649-84C7-C1C7BF522EE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3F6AD9D-8AD9-2C41-9ECD-D0992B26C791}" type="sibTrans" cxnId="{5AE5D66D-B660-A649-84C7-C1C7BF522EE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FF129E2-C1E9-A847-8EC1-7AF8ECFAA609}">
      <dgm:prSet phldrT="[Text]" custT="1"/>
      <dgm:spPr>
        <a:xfrm>
          <a:off x="4957518" y="2266471"/>
          <a:ext cx="2596956" cy="1038782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Pensamiento</a:t>
          </a:r>
          <a:r>
            <a:rPr lang="en-GB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GB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estratégico</a:t>
          </a:r>
          <a:r>
            <a:rPr lang="en-GB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</a:t>
          </a:r>
          <a:r>
            <a:rPr lang="en-GB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Planeamiento</a:t>
          </a:r>
          <a:r>
            <a:rPr lang="en-GB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e </a:t>
          </a:r>
          <a:r>
            <a:rPr lang="en-GB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Implementación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6335717-361E-0144-8E69-35B2AC06CA93}" type="parTrans" cxnId="{1C92F17E-4463-2149-AEF7-3C471676551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2061EA9-D7CF-A34A-975E-D493716C73E3}" type="sibTrans" cxnId="{1C92F17E-4463-2149-AEF7-3C471676551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F75E16-22CC-A742-93A0-368B167EEE07}" type="pres">
      <dgm:prSet presAssocID="{9319D280-12B0-054D-B6FF-290B85BA6BC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3B6037E-12ED-894E-89B3-B53D63F885D2}" type="pres">
      <dgm:prSet presAssocID="{BFB3BCCF-8C64-6B47-B870-F47AA0A628B4}" presName="horFlow" presStyleCnt="0"/>
      <dgm:spPr/>
    </dgm:pt>
    <dgm:pt modelId="{F4719D83-E58D-9143-9537-4FC36232E05D}" type="pres">
      <dgm:prSet presAssocID="{BFB3BCCF-8C64-6B47-B870-F47AA0A628B4}" presName="bigChev" presStyleLbl="node1" presStyleIdx="0" presStyleCnt="2"/>
      <dgm:spPr/>
      <dgm:t>
        <a:bodyPr/>
        <a:lstStyle/>
        <a:p>
          <a:endParaRPr lang="en-US"/>
        </a:p>
      </dgm:t>
    </dgm:pt>
    <dgm:pt modelId="{D13C3F3D-61B0-8747-950C-9CCAEBF7BC37}" type="pres">
      <dgm:prSet presAssocID="{9E30C633-BFF0-5545-82A1-DCE5B0F25032}" presName="parTrans" presStyleCnt="0"/>
      <dgm:spPr/>
    </dgm:pt>
    <dgm:pt modelId="{63389203-BEEC-FB40-BD15-EDF17D8D428A}" type="pres">
      <dgm:prSet presAssocID="{3314ECC5-1A98-4847-94E6-1B6C957692C5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F4F3F-4581-524F-B8BF-4181D0C131D5}" type="pres">
      <dgm:prSet presAssocID="{0DE52A67-02AD-DD45-9BCF-C0A86D779423}" presName="sibTrans" presStyleCnt="0"/>
      <dgm:spPr/>
    </dgm:pt>
    <dgm:pt modelId="{96C96BBA-99A5-A84C-BE98-AEF08F6CE452}" type="pres">
      <dgm:prSet presAssocID="{46C75A59-F929-014B-9916-E0C646301D33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3FA94-C77D-524B-AC2B-60696E01EBE4}" type="pres">
      <dgm:prSet presAssocID="{BFB3BCCF-8C64-6B47-B870-F47AA0A628B4}" presName="vSp" presStyleCnt="0"/>
      <dgm:spPr/>
    </dgm:pt>
    <dgm:pt modelId="{DB191484-268F-2B44-B9BC-495D76AA1CF9}" type="pres">
      <dgm:prSet presAssocID="{A3DCE357-0218-CA48-B4C8-23412A5EE95E}" presName="horFlow" presStyleCnt="0"/>
      <dgm:spPr/>
    </dgm:pt>
    <dgm:pt modelId="{44345497-18F6-3146-8A9C-35200BD967B7}" type="pres">
      <dgm:prSet presAssocID="{A3DCE357-0218-CA48-B4C8-23412A5EE95E}" presName="bigChev" presStyleLbl="node1" presStyleIdx="1" presStyleCnt="2" custLinFactNeighborX="-18734" custLinFactNeighborY="-3044"/>
      <dgm:spPr/>
      <dgm:t>
        <a:bodyPr/>
        <a:lstStyle/>
        <a:p>
          <a:endParaRPr lang="en-US"/>
        </a:p>
      </dgm:t>
    </dgm:pt>
    <dgm:pt modelId="{A574EE49-5A51-3442-A9F7-FA3C03500919}" type="pres">
      <dgm:prSet presAssocID="{9E899E99-99BB-A646-A84A-1390C92BDD84}" presName="parTrans" presStyleCnt="0"/>
      <dgm:spPr/>
    </dgm:pt>
    <dgm:pt modelId="{E59FC5CB-DACD-D743-AC84-E29E4800A0FA}" type="pres">
      <dgm:prSet presAssocID="{42CF94B3-11AB-5A41-9225-A661DE1F25EF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C5B02-ABEC-1A47-99F7-4CF477BA2DB0}" type="pres">
      <dgm:prSet presAssocID="{33F6AD9D-8AD9-2C41-9ECD-D0992B26C791}" presName="sibTrans" presStyleCnt="0"/>
      <dgm:spPr/>
    </dgm:pt>
    <dgm:pt modelId="{90CE86B2-0B80-1E40-89F8-E12712089145}" type="pres">
      <dgm:prSet presAssocID="{6FF129E2-C1E9-A847-8EC1-7AF8ECFAA609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07B926-8E5E-A041-8E9D-83525471A0AC}" srcId="{BFB3BCCF-8C64-6B47-B870-F47AA0A628B4}" destId="{46C75A59-F929-014B-9916-E0C646301D33}" srcOrd="1" destOrd="0" parTransId="{5926F8F5-DD8C-0A49-BBB6-0FF05AACE1A8}" sibTransId="{04953451-20A5-8E41-875A-7A189B92353E}"/>
    <dgm:cxn modelId="{1C92F17E-4463-2149-AEF7-3C471676551B}" srcId="{A3DCE357-0218-CA48-B4C8-23412A5EE95E}" destId="{6FF129E2-C1E9-A847-8EC1-7AF8ECFAA609}" srcOrd="1" destOrd="0" parTransId="{66335717-361E-0144-8E69-35B2AC06CA93}" sibTransId="{F2061EA9-D7CF-A34A-975E-D493716C73E3}"/>
    <dgm:cxn modelId="{5AE5D66D-B660-A649-84C7-C1C7BF522EEA}" srcId="{A3DCE357-0218-CA48-B4C8-23412A5EE95E}" destId="{42CF94B3-11AB-5A41-9225-A661DE1F25EF}" srcOrd="0" destOrd="0" parTransId="{9E899E99-99BB-A646-A84A-1390C92BDD84}" sibTransId="{33F6AD9D-8AD9-2C41-9ECD-D0992B26C791}"/>
    <dgm:cxn modelId="{251A342E-71ED-BB45-A1A3-E6008A28009D}" type="presOf" srcId="{46C75A59-F929-014B-9916-E0C646301D33}" destId="{96C96BBA-99A5-A84C-BE98-AEF08F6CE452}" srcOrd="0" destOrd="0" presId="urn:microsoft.com/office/officeart/2005/8/layout/lProcess3"/>
    <dgm:cxn modelId="{79302076-68EC-9C4A-B4FC-9063E14661F5}" type="presOf" srcId="{42CF94B3-11AB-5A41-9225-A661DE1F25EF}" destId="{E59FC5CB-DACD-D743-AC84-E29E4800A0FA}" srcOrd="0" destOrd="0" presId="urn:microsoft.com/office/officeart/2005/8/layout/lProcess3"/>
    <dgm:cxn modelId="{6DAB9C7A-B766-E149-B44D-6A8D9C3AE2ED}" srcId="{9319D280-12B0-054D-B6FF-290B85BA6BC5}" destId="{BFB3BCCF-8C64-6B47-B870-F47AA0A628B4}" srcOrd="0" destOrd="0" parTransId="{7B6CBB5E-A0BC-B44F-A0B3-0489FEA2F1B2}" sibTransId="{A73BEE11-852A-544F-9F8F-15DCDE491599}"/>
    <dgm:cxn modelId="{9C15AF6A-B7D4-D045-AFCA-C40A76A6001E}" type="presOf" srcId="{6FF129E2-C1E9-A847-8EC1-7AF8ECFAA609}" destId="{90CE86B2-0B80-1E40-89F8-E12712089145}" srcOrd="0" destOrd="0" presId="urn:microsoft.com/office/officeart/2005/8/layout/lProcess3"/>
    <dgm:cxn modelId="{6D108C7D-0105-B743-B6B1-52C88372E081}" srcId="{9319D280-12B0-054D-B6FF-290B85BA6BC5}" destId="{A3DCE357-0218-CA48-B4C8-23412A5EE95E}" srcOrd="1" destOrd="0" parTransId="{DF1D5406-7340-574D-8925-09B6AE9A9893}" sibTransId="{DD3945ED-AD7C-3945-A5B9-2A5B9BA67235}"/>
    <dgm:cxn modelId="{ABE7CEEF-4CFD-6244-A677-B3A597282633}" type="presOf" srcId="{BFB3BCCF-8C64-6B47-B870-F47AA0A628B4}" destId="{F4719D83-E58D-9143-9537-4FC36232E05D}" srcOrd="0" destOrd="0" presId="urn:microsoft.com/office/officeart/2005/8/layout/lProcess3"/>
    <dgm:cxn modelId="{A4A40560-0E47-FA4A-90B9-A79433BAA34F}" type="presOf" srcId="{A3DCE357-0218-CA48-B4C8-23412A5EE95E}" destId="{44345497-18F6-3146-8A9C-35200BD967B7}" srcOrd="0" destOrd="0" presId="urn:microsoft.com/office/officeart/2005/8/layout/lProcess3"/>
    <dgm:cxn modelId="{0BA7F9D3-28B1-7642-AC74-E1A4617CB66F}" type="presOf" srcId="{3314ECC5-1A98-4847-94E6-1B6C957692C5}" destId="{63389203-BEEC-FB40-BD15-EDF17D8D428A}" srcOrd="0" destOrd="0" presId="urn:microsoft.com/office/officeart/2005/8/layout/lProcess3"/>
    <dgm:cxn modelId="{CCA988BF-C6C4-EE4A-9CCD-7D30591C688D}" type="presOf" srcId="{9319D280-12B0-054D-B6FF-290B85BA6BC5}" destId="{E3F75E16-22CC-A742-93A0-368B167EEE07}" srcOrd="0" destOrd="0" presId="urn:microsoft.com/office/officeart/2005/8/layout/lProcess3"/>
    <dgm:cxn modelId="{0D80EA91-35EC-614B-9ABA-A0DF653E72E4}" srcId="{BFB3BCCF-8C64-6B47-B870-F47AA0A628B4}" destId="{3314ECC5-1A98-4847-94E6-1B6C957692C5}" srcOrd="0" destOrd="0" parTransId="{9E30C633-BFF0-5545-82A1-DCE5B0F25032}" sibTransId="{0DE52A67-02AD-DD45-9BCF-C0A86D779423}"/>
    <dgm:cxn modelId="{23AF4F5A-C0F1-D246-927B-3CE519B0D536}" type="presParOf" srcId="{E3F75E16-22CC-A742-93A0-368B167EEE07}" destId="{D3B6037E-12ED-894E-89B3-B53D63F885D2}" srcOrd="0" destOrd="0" presId="urn:microsoft.com/office/officeart/2005/8/layout/lProcess3"/>
    <dgm:cxn modelId="{02E425C0-A9CA-A642-AC18-DE69926E20CD}" type="presParOf" srcId="{D3B6037E-12ED-894E-89B3-B53D63F885D2}" destId="{F4719D83-E58D-9143-9537-4FC36232E05D}" srcOrd="0" destOrd="0" presId="urn:microsoft.com/office/officeart/2005/8/layout/lProcess3"/>
    <dgm:cxn modelId="{E2E1FB98-81B6-0245-BC7E-B7179EEA6725}" type="presParOf" srcId="{D3B6037E-12ED-894E-89B3-B53D63F885D2}" destId="{D13C3F3D-61B0-8747-950C-9CCAEBF7BC37}" srcOrd="1" destOrd="0" presId="urn:microsoft.com/office/officeart/2005/8/layout/lProcess3"/>
    <dgm:cxn modelId="{4B0A73A1-8AB5-3243-A0D3-92CCFB6C5FA9}" type="presParOf" srcId="{D3B6037E-12ED-894E-89B3-B53D63F885D2}" destId="{63389203-BEEC-FB40-BD15-EDF17D8D428A}" srcOrd="2" destOrd="0" presId="urn:microsoft.com/office/officeart/2005/8/layout/lProcess3"/>
    <dgm:cxn modelId="{97E42351-C896-4542-ABAC-992E7CC31457}" type="presParOf" srcId="{D3B6037E-12ED-894E-89B3-B53D63F885D2}" destId="{E30F4F3F-4581-524F-B8BF-4181D0C131D5}" srcOrd="3" destOrd="0" presId="urn:microsoft.com/office/officeart/2005/8/layout/lProcess3"/>
    <dgm:cxn modelId="{F4BCFA58-6315-114D-91AE-00B90D7A10A0}" type="presParOf" srcId="{D3B6037E-12ED-894E-89B3-B53D63F885D2}" destId="{96C96BBA-99A5-A84C-BE98-AEF08F6CE452}" srcOrd="4" destOrd="0" presId="urn:microsoft.com/office/officeart/2005/8/layout/lProcess3"/>
    <dgm:cxn modelId="{421ECEA5-C222-304C-B711-36C72D4B64AD}" type="presParOf" srcId="{E3F75E16-22CC-A742-93A0-368B167EEE07}" destId="{D673FA94-C77D-524B-AC2B-60696E01EBE4}" srcOrd="1" destOrd="0" presId="urn:microsoft.com/office/officeart/2005/8/layout/lProcess3"/>
    <dgm:cxn modelId="{DC2F1A4C-BF2E-0D46-A9FB-BC0ABE0B15AB}" type="presParOf" srcId="{E3F75E16-22CC-A742-93A0-368B167EEE07}" destId="{DB191484-268F-2B44-B9BC-495D76AA1CF9}" srcOrd="2" destOrd="0" presId="urn:microsoft.com/office/officeart/2005/8/layout/lProcess3"/>
    <dgm:cxn modelId="{A7B15713-435C-5748-9755-E4B439491FB8}" type="presParOf" srcId="{DB191484-268F-2B44-B9BC-495D76AA1CF9}" destId="{44345497-18F6-3146-8A9C-35200BD967B7}" srcOrd="0" destOrd="0" presId="urn:microsoft.com/office/officeart/2005/8/layout/lProcess3"/>
    <dgm:cxn modelId="{9770EE67-B733-EA44-B97C-FF13A1EB0EBA}" type="presParOf" srcId="{DB191484-268F-2B44-B9BC-495D76AA1CF9}" destId="{A574EE49-5A51-3442-A9F7-FA3C03500919}" srcOrd="1" destOrd="0" presId="urn:microsoft.com/office/officeart/2005/8/layout/lProcess3"/>
    <dgm:cxn modelId="{D6F23B2B-E846-564E-AE3A-A253446C88B3}" type="presParOf" srcId="{DB191484-268F-2B44-B9BC-495D76AA1CF9}" destId="{E59FC5CB-DACD-D743-AC84-E29E4800A0FA}" srcOrd="2" destOrd="0" presId="urn:microsoft.com/office/officeart/2005/8/layout/lProcess3"/>
    <dgm:cxn modelId="{5FBE5CF4-6B37-9445-B1C0-E9F7CAFFE62A}" type="presParOf" srcId="{DB191484-268F-2B44-B9BC-495D76AA1CF9}" destId="{1E9C5B02-ABEC-1A47-99F7-4CF477BA2DB0}" srcOrd="3" destOrd="0" presId="urn:microsoft.com/office/officeart/2005/8/layout/lProcess3"/>
    <dgm:cxn modelId="{53B6A0D1-16B3-C542-8834-F5C351DF52EE}" type="presParOf" srcId="{DB191484-268F-2B44-B9BC-495D76AA1CF9}" destId="{90CE86B2-0B80-1E40-89F8-E1271208914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0518A3-2E5D-5749-8073-848203B676E8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4FB971-0AF1-1643-875C-CE647B169823}">
      <dgm:prSet/>
      <dgm:spPr>
        <a:ln>
          <a:solidFill>
            <a:srgbClr val="003399"/>
          </a:solidFill>
        </a:ln>
      </dgm:spPr>
      <dgm:t>
        <a:bodyPr/>
        <a:lstStyle/>
        <a:p>
          <a:pPr rtl="0"/>
          <a:r>
            <a:rPr lang="en-US" dirty="0" smtClean="0">
              <a:latin typeface="Calibri"/>
              <a:cs typeface="Calibri"/>
            </a:rPr>
            <a:t>El principal </a:t>
          </a:r>
          <a:r>
            <a:rPr lang="en-US" dirty="0" err="1" smtClean="0">
              <a:latin typeface="Calibri"/>
              <a:cs typeface="Calibri"/>
            </a:rPr>
            <a:t>rol</a:t>
          </a:r>
          <a:r>
            <a:rPr lang="en-US" dirty="0" smtClean="0">
              <a:latin typeface="Calibri"/>
              <a:cs typeface="Calibri"/>
            </a:rPr>
            <a:t> </a:t>
          </a:r>
          <a:r>
            <a:rPr lang="en-US" dirty="0" err="1" smtClean="0">
              <a:latin typeface="Calibri"/>
              <a:cs typeface="Calibri"/>
            </a:rPr>
            <a:t>técnico</a:t>
          </a:r>
          <a:r>
            <a:rPr lang="en-US" dirty="0" smtClean="0">
              <a:latin typeface="Calibri"/>
              <a:cs typeface="Calibri"/>
            </a:rPr>
            <a:t> del TDA </a:t>
          </a:r>
          <a:r>
            <a:rPr lang="en-US" dirty="0" err="1" smtClean="0">
              <a:latin typeface="Calibri"/>
              <a:cs typeface="Calibri"/>
            </a:rPr>
            <a:t>es</a:t>
          </a:r>
          <a:r>
            <a:rPr lang="en-US" dirty="0" smtClean="0">
              <a:latin typeface="Calibri"/>
              <a:cs typeface="Calibri"/>
            </a:rPr>
            <a:t> </a:t>
          </a:r>
          <a:r>
            <a:rPr lang="en-US" dirty="0" err="1" smtClean="0">
              <a:latin typeface="Calibri"/>
              <a:cs typeface="Calibri"/>
            </a:rPr>
            <a:t>identificar</a:t>
          </a:r>
          <a:r>
            <a:rPr lang="en-US" dirty="0" smtClean="0">
              <a:latin typeface="Calibri"/>
              <a:cs typeface="Calibri"/>
            </a:rPr>
            <a:t>, </a:t>
          </a:r>
          <a:r>
            <a:rPr lang="en-US" dirty="0" err="1" smtClean="0">
              <a:latin typeface="Calibri"/>
              <a:cs typeface="Calibri"/>
            </a:rPr>
            <a:t>cuantificar</a:t>
          </a:r>
          <a:r>
            <a:rPr lang="en-US" dirty="0" smtClean="0">
              <a:latin typeface="Calibri"/>
              <a:cs typeface="Calibri"/>
            </a:rPr>
            <a:t> y </a:t>
          </a:r>
          <a:r>
            <a:rPr lang="en-US" dirty="0" err="1" smtClean="0">
              <a:latin typeface="Calibri"/>
              <a:cs typeface="Calibri"/>
            </a:rPr>
            <a:t>establecer</a:t>
          </a:r>
          <a:r>
            <a:rPr lang="en-US" dirty="0" smtClean="0">
              <a:latin typeface="Calibri"/>
              <a:cs typeface="Calibri"/>
            </a:rPr>
            <a:t> </a:t>
          </a:r>
          <a:r>
            <a:rPr lang="en-US" dirty="0" err="1" smtClean="0">
              <a:latin typeface="Calibri"/>
              <a:cs typeface="Calibri"/>
            </a:rPr>
            <a:t>prioridades</a:t>
          </a:r>
          <a:r>
            <a:rPr lang="en-US" dirty="0" smtClean="0">
              <a:latin typeface="Calibri"/>
              <a:cs typeface="Calibri"/>
            </a:rPr>
            <a:t> </a:t>
          </a:r>
          <a:r>
            <a:rPr lang="en-US" dirty="0" err="1" smtClean="0">
              <a:latin typeface="Calibri"/>
              <a:cs typeface="Calibri"/>
            </a:rPr>
            <a:t>para</a:t>
          </a:r>
          <a:r>
            <a:rPr lang="en-US" dirty="0" smtClean="0">
              <a:latin typeface="Calibri"/>
              <a:cs typeface="Calibri"/>
            </a:rPr>
            <a:t> </a:t>
          </a:r>
          <a:r>
            <a:rPr lang="en-US" dirty="0" err="1" smtClean="0">
              <a:latin typeface="Calibri"/>
              <a:cs typeface="Calibri"/>
            </a:rPr>
            <a:t>abordar</a:t>
          </a:r>
          <a:r>
            <a:rPr lang="en-US" dirty="0" smtClean="0">
              <a:latin typeface="Calibri"/>
              <a:cs typeface="Calibri"/>
            </a:rPr>
            <a:t> los </a:t>
          </a:r>
          <a:r>
            <a:rPr lang="en-US" dirty="0" err="1" smtClean="0">
              <a:latin typeface="Calibri"/>
              <a:cs typeface="Calibri"/>
            </a:rPr>
            <a:t>problemas</a:t>
          </a:r>
          <a:r>
            <a:rPr lang="en-US" dirty="0" smtClean="0">
              <a:latin typeface="Calibri"/>
              <a:cs typeface="Calibri"/>
            </a:rPr>
            <a:t> </a:t>
          </a:r>
          <a:r>
            <a:rPr lang="en-US" dirty="0" err="1" smtClean="0">
              <a:latin typeface="Calibri"/>
              <a:cs typeface="Calibri"/>
            </a:rPr>
            <a:t>ambientales</a:t>
          </a:r>
          <a:r>
            <a:rPr lang="en-US" dirty="0" smtClean="0">
              <a:latin typeface="Calibri"/>
              <a:cs typeface="Calibri"/>
            </a:rPr>
            <a:t> </a:t>
          </a:r>
          <a:r>
            <a:rPr lang="en-US" dirty="0" err="1" smtClean="0">
              <a:latin typeface="Calibri"/>
              <a:cs typeface="Calibri"/>
            </a:rPr>
            <a:t>que</a:t>
          </a:r>
          <a:r>
            <a:rPr lang="en-US" dirty="0" smtClean="0">
              <a:latin typeface="Calibri"/>
              <a:cs typeface="Calibri"/>
            </a:rPr>
            <a:t> son </a:t>
          </a:r>
          <a:r>
            <a:rPr lang="en-US" dirty="0" err="1" smtClean="0">
              <a:latin typeface="Calibri"/>
              <a:cs typeface="Calibri"/>
            </a:rPr>
            <a:t>transzonales</a:t>
          </a:r>
          <a:r>
            <a:rPr lang="en-US" dirty="0" smtClean="0">
              <a:latin typeface="Calibri"/>
              <a:cs typeface="Calibri"/>
            </a:rPr>
            <a:t> en </a:t>
          </a:r>
          <a:r>
            <a:rPr lang="en-US" dirty="0" err="1" smtClean="0">
              <a:latin typeface="Calibri"/>
              <a:cs typeface="Calibri"/>
            </a:rPr>
            <a:t>naturaleza</a:t>
          </a:r>
          <a:r>
            <a:rPr lang="en-US" dirty="0" smtClean="0">
              <a:latin typeface="Calibri"/>
              <a:cs typeface="Calibri"/>
            </a:rPr>
            <a:t>.</a:t>
          </a:r>
          <a:endParaRPr lang="en-US" dirty="0">
            <a:latin typeface="Calibri"/>
            <a:cs typeface="Calibri"/>
          </a:endParaRPr>
        </a:p>
      </dgm:t>
    </dgm:pt>
    <dgm:pt modelId="{12048C5C-AB57-4040-BDC3-D8FA01BB83BE}" type="parTrans" cxnId="{205189B1-1A34-114F-9874-C72163575748}">
      <dgm:prSet/>
      <dgm:spPr/>
      <dgm:t>
        <a:bodyPr/>
        <a:lstStyle/>
        <a:p>
          <a:endParaRPr lang="en-US"/>
        </a:p>
      </dgm:t>
    </dgm:pt>
    <dgm:pt modelId="{0B67461C-206C-DC4B-A098-F81734602B18}" type="sibTrans" cxnId="{205189B1-1A34-114F-9874-C72163575748}">
      <dgm:prSet/>
      <dgm:spPr/>
      <dgm:t>
        <a:bodyPr/>
        <a:lstStyle/>
        <a:p>
          <a:endParaRPr lang="en-US"/>
        </a:p>
      </dgm:t>
    </dgm:pt>
    <dgm:pt modelId="{BAD2DFD4-E20A-174C-9E54-2CF2EEFBFACB}" type="pres">
      <dgm:prSet presAssocID="{CA0518A3-2E5D-5749-8073-848203B676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CE8374-E5B8-DC47-A95A-4AB1FD6998BF}" type="pres">
      <dgm:prSet presAssocID="{DF4FB971-0AF1-1643-875C-CE647B169823}" presName="composite" presStyleCnt="0"/>
      <dgm:spPr/>
    </dgm:pt>
    <dgm:pt modelId="{B3886A87-0BE6-8641-AC84-654564903201}" type="pres">
      <dgm:prSet presAssocID="{DF4FB971-0AF1-1643-875C-CE647B169823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894F2-DE30-8B48-9728-790B56B5C397}" type="pres">
      <dgm:prSet presAssocID="{DF4FB971-0AF1-1643-875C-CE647B169823}" presName="rect2" presStyleLbl="fgImgPlace1" presStyleIdx="0" presStyleCnt="1"/>
      <dgm:spPr/>
    </dgm:pt>
  </dgm:ptLst>
  <dgm:cxnLst>
    <dgm:cxn modelId="{205189B1-1A34-114F-9874-C72163575748}" srcId="{CA0518A3-2E5D-5749-8073-848203B676E8}" destId="{DF4FB971-0AF1-1643-875C-CE647B169823}" srcOrd="0" destOrd="0" parTransId="{12048C5C-AB57-4040-BDC3-D8FA01BB83BE}" sibTransId="{0B67461C-206C-DC4B-A098-F81734602B18}"/>
    <dgm:cxn modelId="{C3952035-D68C-F641-BCDE-19C68C433241}" type="presOf" srcId="{CA0518A3-2E5D-5749-8073-848203B676E8}" destId="{BAD2DFD4-E20A-174C-9E54-2CF2EEFBFACB}" srcOrd="0" destOrd="0" presId="urn:microsoft.com/office/officeart/2008/layout/PictureStrips"/>
    <dgm:cxn modelId="{AC92735A-30C5-E54D-9D7C-F3DFAAA4DE63}" type="presOf" srcId="{DF4FB971-0AF1-1643-875C-CE647B169823}" destId="{B3886A87-0BE6-8641-AC84-654564903201}" srcOrd="0" destOrd="0" presId="urn:microsoft.com/office/officeart/2008/layout/PictureStrips"/>
    <dgm:cxn modelId="{04784E7D-7FAD-5349-858F-1A4D1252F414}" type="presParOf" srcId="{BAD2DFD4-E20A-174C-9E54-2CF2EEFBFACB}" destId="{29CE8374-E5B8-DC47-A95A-4AB1FD6998BF}" srcOrd="0" destOrd="0" presId="urn:microsoft.com/office/officeart/2008/layout/PictureStrips"/>
    <dgm:cxn modelId="{2BFD3600-DB4D-9D4F-9AD5-FA9FB294F917}" type="presParOf" srcId="{29CE8374-E5B8-DC47-A95A-4AB1FD6998BF}" destId="{B3886A87-0BE6-8641-AC84-654564903201}" srcOrd="0" destOrd="0" presId="urn:microsoft.com/office/officeart/2008/layout/PictureStrips"/>
    <dgm:cxn modelId="{746F7D31-1479-8844-BA6E-964FC7F41FFD}" type="presParOf" srcId="{29CE8374-E5B8-DC47-A95A-4AB1FD6998BF}" destId="{36F894F2-DE30-8B48-9728-790B56B5C39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0518A3-2E5D-5749-8073-848203B676E8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4FB971-0AF1-1643-875C-CE647B169823}">
      <dgm:prSet/>
      <dgm:spPr>
        <a:ln>
          <a:solidFill>
            <a:srgbClr val="003399"/>
          </a:solidFill>
        </a:ln>
      </dgm:spPr>
      <dgm:t>
        <a:bodyPr/>
        <a:lstStyle/>
        <a:p>
          <a:pPr rtl="0"/>
          <a:r>
            <a:rPr lang="es-PE" dirty="0" smtClean="0">
              <a:latin typeface="Calibri"/>
              <a:cs typeface="Calibri"/>
            </a:rPr>
            <a:t>El PAE es un documento de política negociada y debe ser refrendado al más alto nivel. Establece prioridades claras de acción para resolver los problemas prioritarios identificados en el ADT</a:t>
          </a:r>
          <a:endParaRPr lang="en-US" dirty="0">
            <a:latin typeface="Calibri"/>
            <a:cs typeface="Calibri"/>
          </a:endParaRPr>
        </a:p>
      </dgm:t>
    </dgm:pt>
    <dgm:pt modelId="{12048C5C-AB57-4040-BDC3-D8FA01BB83BE}" type="parTrans" cxnId="{205189B1-1A34-114F-9874-C72163575748}">
      <dgm:prSet/>
      <dgm:spPr/>
      <dgm:t>
        <a:bodyPr/>
        <a:lstStyle/>
        <a:p>
          <a:endParaRPr lang="en-US"/>
        </a:p>
      </dgm:t>
    </dgm:pt>
    <dgm:pt modelId="{0B67461C-206C-DC4B-A098-F81734602B18}" type="sibTrans" cxnId="{205189B1-1A34-114F-9874-C72163575748}">
      <dgm:prSet/>
      <dgm:spPr/>
      <dgm:t>
        <a:bodyPr/>
        <a:lstStyle/>
        <a:p>
          <a:endParaRPr lang="en-US"/>
        </a:p>
      </dgm:t>
    </dgm:pt>
    <dgm:pt modelId="{BAD2DFD4-E20A-174C-9E54-2CF2EEFBFACB}" type="pres">
      <dgm:prSet presAssocID="{CA0518A3-2E5D-5749-8073-848203B676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CE8374-E5B8-DC47-A95A-4AB1FD6998BF}" type="pres">
      <dgm:prSet presAssocID="{DF4FB971-0AF1-1643-875C-CE647B169823}" presName="composite" presStyleCnt="0"/>
      <dgm:spPr/>
    </dgm:pt>
    <dgm:pt modelId="{B3886A87-0BE6-8641-AC84-654564903201}" type="pres">
      <dgm:prSet presAssocID="{DF4FB971-0AF1-1643-875C-CE647B169823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894F2-DE30-8B48-9728-790B56B5C397}" type="pres">
      <dgm:prSet presAssocID="{DF4FB971-0AF1-1643-875C-CE647B169823}" presName="rect2" presStyleLbl="fgImgPlace1" presStyleIdx="0" presStyleCnt="1"/>
      <dgm:spPr/>
    </dgm:pt>
  </dgm:ptLst>
  <dgm:cxnLst>
    <dgm:cxn modelId="{205189B1-1A34-114F-9874-C72163575748}" srcId="{CA0518A3-2E5D-5749-8073-848203B676E8}" destId="{DF4FB971-0AF1-1643-875C-CE647B169823}" srcOrd="0" destOrd="0" parTransId="{12048C5C-AB57-4040-BDC3-D8FA01BB83BE}" sibTransId="{0B67461C-206C-DC4B-A098-F81734602B18}"/>
    <dgm:cxn modelId="{123100CC-894A-C14E-AB78-8AE82F888BC1}" type="presOf" srcId="{CA0518A3-2E5D-5749-8073-848203B676E8}" destId="{BAD2DFD4-E20A-174C-9E54-2CF2EEFBFACB}" srcOrd="0" destOrd="0" presId="urn:microsoft.com/office/officeart/2008/layout/PictureStrips"/>
    <dgm:cxn modelId="{281BF557-06B0-BA42-A09D-6D0E6B46B47E}" type="presOf" srcId="{DF4FB971-0AF1-1643-875C-CE647B169823}" destId="{B3886A87-0BE6-8641-AC84-654564903201}" srcOrd="0" destOrd="0" presId="urn:microsoft.com/office/officeart/2008/layout/PictureStrips"/>
    <dgm:cxn modelId="{368A6BAF-E318-F048-A629-1678C19213AD}" type="presParOf" srcId="{BAD2DFD4-E20A-174C-9E54-2CF2EEFBFACB}" destId="{29CE8374-E5B8-DC47-A95A-4AB1FD6998BF}" srcOrd="0" destOrd="0" presId="urn:microsoft.com/office/officeart/2008/layout/PictureStrips"/>
    <dgm:cxn modelId="{4BA55B5C-35A2-244C-AD92-9FA32E60ADAA}" type="presParOf" srcId="{29CE8374-E5B8-DC47-A95A-4AB1FD6998BF}" destId="{B3886A87-0BE6-8641-AC84-654564903201}" srcOrd="0" destOrd="0" presId="urn:microsoft.com/office/officeart/2008/layout/PictureStrips"/>
    <dgm:cxn modelId="{CA081B3C-304F-224C-B242-EE5B6AC27046}" type="presParOf" srcId="{29CE8374-E5B8-DC47-A95A-4AB1FD6998BF}" destId="{36F894F2-DE30-8B48-9728-790B56B5C39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0497DD-D6A9-1E44-8D1F-80E2E2C8DCCA}" type="doc">
      <dgm:prSet loTypeId="urn:microsoft.com/office/officeart/2008/layout/LinedList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2F40957-B767-DF41-9063-673E0777C925}">
      <dgm:prSet custT="1"/>
      <dgm:spPr/>
      <dgm:t>
        <a:bodyPr/>
        <a:lstStyle/>
        <a:p>
          <a:pPr rtl="0"/>
          <a:r>
            <a:rPr lang="es-PE" sz="2000" dirty="0" smtClean="0">
              <a:latin typeface="Calibri"/>
              <a:cs typeface="Calibri"/>
            </a:rPr>
            <a:t>FMAM  Aguas Internacionales son sistemas de aguas </a:t>
          </a:r>
          <a:r>
            <a:rPr lang="es-PE" sz="2000" dirty="0" err="1" smtClean="0">
              <a:latin typeface="Calibri"/>
              <a:cs typeface="Calibri"/>
            </a:rPr>
            <a:t>transzonales</a:t>
          </a:r>
          <a:r>
            <a:rPr lang="es-PE" sz="2000" dirty="0" smtClean="0">
              <a:latin typeface="Calibri"/>
              <a:cs typeface="Calibri"/>
            </a:rPr>
            <a:t> que incluyen: cuencas hidrográficas, cuencas lacustres, recursos de agua subterránea, los grandes ecosistemas marinos (LME)</a:t>
          </a:r>
          <a:endParaRPr lang="en-US" sz="2000" dirty="0">
            <a:latin typeface="Calibri"/>
            <a:cs typeface="Calibri"/>
          </a:endParaRPr>
        </a:p>
      </dgm:t>
    </dgm:pt>
    <dgm:pt modelId="{49FCF952-B261-E443-8891-40BAA834DB4B}" type="parTrans" cxnId="{0E3D40EF-D351-C94D-8410-215B2FD90F2C}">
      <dgm:prSet/>
      <dgm:spPr/>
      <dgm:t>
        <a:bodyPr/>
        <a:lstStyle/>
        <a:p>
          <a:endParaRPr lang="en-US" sz="2000">
            <a:latin typeface="Calibri"/>
            <a:cs typeface="Calibri"/>
          </a:endParaRPr>
        </a:p>
      </dgm:t>
    </dgm:pt>
    <dgm:pt modelId="{77624308-53EA-F947-8ABC-7C3A8FA0C3CD}" type="sibTrans" cxnId="{0E3D40EF-D351-C94D-8410-215B2FD90F2C}">
      <dgm:prSet/>
      <dgm:spPr/>
      <dgm:t>
        <a:bodyPr/>
        <a:lstStyle/>
        <a:p>
          <a:endParaRPr lang="en-US" sz="2000">
            <a:latin typeface="Calibri"/>
            <a:cs typeface="Calibri"/>
          </a:endParaRPr>
        </a:p>
      </dgm:t>
    </dgm:pt>
    <dgm:pt modelId="{2D575C6A-BB15-0A4C-A600-95713D9747FD}">
      <dgm:prSet custT="1"/>
      <dgm:spPr/>
      <dgm:t>
        <a:bodyPr/>
        <a:lstStyle/>
        <a:p>
          <a:pPr rtl="0"/>
          <a:r>
            <a:rPr lang="es-PE" sz="2000" dirty="0" smtClean="0">
              <a:latin typeface="Calibri"/>
              <a:cs typeface="Calibri"/>
            </a:rPr>
            <a:t>Las aguas </a:t>
          </a:r>
          <a:r>
            <a:rPr lang="es-PE" sz="2000" dirty="0" err="1" smtClean="0">
              <a:latin typeface="Calibri"/>
              <a:cs typeface="Calibri"/>
            </a:rPr>
            <a:t>transzonales</a:t>
          </a:r>
          <a:r>
            <a:rPr lang="es-PE" sz="2000" dirty="0" smtClean="0">
              <a:latin typeface="Calibri"/>
              <a:cs typeface="Calibri"/>
            </a:rPr>
            <a:t> son sistemas hídricos que se comparten entre varios países</a:t>
          </a:r>
          <a:endParaRPr lang="en-US" sz="2000" dirty="0">
            <a:latin typeface="Calibri"/>
            <a:cs typeface="Calibri"/>
          </a:endParaRPr>
        </a:p>
      </dgm:t>
    </dgm:pt>
    <dgm:pt modelId="{4210FFBC-F7BB-6341-A9C0-5AD156D8E797}" type="parTrans" cxnId="{4DFAD6E7-04F2-7C4E-9D4C-36431D676D46}">
      <dgm:prSet/>
      <dgm:spPr/>
      <dgm:t>
        <a:bodyPr/>
        <a:lstStyle/>
        <a:p>
          <a:endParaRPr lang="en-US" sz="2000">
            <a:latin typeface="Calibri"/>
            <a:cs typeface="Calibri"/>
          </a:endParaRPr>
        </a:p>
      </dgm:t>
    </dgm:pt>
    <dgm:pt modelId="{B25DC085-0C49-9641-8B6A-E9472F1012BD}" type="sibTrans" cxnId="{4DFAD6E7-04F2-7C4E-9D4C-36431D676D46}">
      <dgm:prSet/>
      <dgm:spPr/>
      <dgm:t>
        <a:bodyPr/>
        <a:lstStyle/>
        <a:p>
          <a:endParaRPr lang="en-US" sz="2000">
            <a:latin typeface="Calibri"/>
            <a:cs typeface="Calibri"/>
          </a:endParaRPr>
        </a:p>
      </dgm:t>
    </dgm:pt>
    <dgm:pt modelId="{5981D0F6-5B0B-CB40-A184-3DD2BB1C85B8}">
      <dgm:prSet custT="1"/>
      <dgm:spPr/>
      <dgm:t>
        <a:bodyPr/>
        <a:lstStyle/>
        <a:p>
          <a:pPr rtl="0"/>
          <a:r>
            <a:rPr lang="es-PE" sz="2000" dirty="0" smtClean="0">
              <a:latin typeface="Calibri"/>
              <a:cs typeface="Calibri"/>
            </a:rPr>
            <a:t>ADT / PAE es un proceso estratégico desarrollado para los sistemas hídricos </a:t>
          </a:r>
          <a:r>
            <a:rPr lang="es-PE" sz="2000" dirty="0" err="1" smtClean="0">
              <a:latin typeface="Calibri"/>
              <a:cs typeface="Calibri"/>
            </a:rPr>
            <a:t>transzonales</a:t>
          </a:r>
          <a:endParaRPr lang="en-US" sz="2000" dirty="0">
            <a:latin typeface="Calibri"/>
            <a:cs typeface="Calibri"/>
          </a:endParaRPr>
        </a:p>
      </dgm:t>
    </dgm:pt>
    <dgm:pt modelId="{64B4CFE3-2E8D-7E45-B9A5-915514B253E6}" type="parTrans" cxnId="{68C3B787-A8B0-C24A-A0DD-D7AB125EEFB3}">
      <dgm:prSet/>
      <dgm:spPr/>
      <dgm:t>
        <a:bodyPr/>
        <a:lstStyle/>
        <a:p>
          <a:endParaRPr lang="en-US" sz="2000">
            <a:latin typeface="Calibri"/>
            <a:cs typeface="Calibri"/>
          </a:endParaRPr>
        </a:p>
      </dgm:t>
    </dgm:pt>
    <dgm:pt modelId="{505B42EA-90D4-4646-8A59-F78DCB1AB4F1}" type="sibTrans" cxnId="{68C3B787-A8B0-C24A-A0DD-D7AB125EEFB3}">
      <dgm:prSet/>
      <dgm:spPr/>
      <dgm:t>
        <a:bodyPr/>
        <a:lstStyle/>
        <a:p>
          <a:endParaRPr lang="en-US" sz="2000">
            <a:latin typeface="Calibri"/>
            <a:cs typeface="Calibri"/>
          </a:endParaRPr>
        </a:p>
      </dgm:t>
    </dgm:pt>
    <dgm:pt modelId="{FA4FCC9D-39FE-F547-B80F-777D5E198513}">
      <dgm:prSet custT="1"/>
      <dgm:spPr/>
      <dgm:t>
        <a:bodyPr/>
        <a:lstStyle/>
        <a:p>
          <a:pPr rtl="0"/>
          <a:r>
            <a:rPr lang="es-PE" sz="2000" dirty="0" smtClean="0">
              <a:latin typeface="Calibri"/>
              <a:cs typeface="Calibri"/>
            </a:rPr>
            <a:t>La principal función técnica de un ADT es identificar, cuantificar y establecer prioridades para los problemas ambientales que son de naturaleza </a:t>
          </a:r>
          <a:r>
            <a:rPr lang="es-PE" sz="2000" dirty="0" err="1" smtClean="0">
              <a:latin typeface="Calibri"/>
              <a:cs typeface="Calibri"/>
            </a:rPr>
            <a:t>transzonal</a:t>
          </a:r>
          <a:endParaRPr lang="en-US" sz="2000" dirty="0">
            <a:latin typeface="Calibri"/>
            <a:cs typeface="Calibri"/>
          </a:endParaRPr>
        </a:p>
      </dgm:t>
    </dgm:pt>
    <dgm:pt modelId="{45D6305D-E581-E64D-9E5B-4AD0B520162A}" type="parTrans" cxnId="{C59A9541-F5A1-E94D-8F3C-C46B4A1304E6}">
      <dgm:prSet/>
      <dgm:spPr/>
      <dgm:t>
        <a:bodyPr/>
        <a:lstStyle/>
        <a:p>
          <a:endParaRPr lang="en-US" sz="2000">
            <a:latin typeface="Calibri"/>
            <a:cs typeface="Calibri"/>
          </a:endParaRPr>
        </a:p>
      </dgm:t>
    </dgm:pt>
    <dgm:pt modelId="{5861834E-57FB-6A43-B56A-30BD0CDD1DE0}" type="sibTrans" cxnId="{C59A9541-F5A1-E94D-8F3C-C46B4A1304E6}">
      <dgm:prSet/>
      <dgm:spPr/>
      <dgm:t>
        <a:bodyPr/>
        <a:lstStyle/>
        <a:p>
          <a:endParaRPr lang="en-US" sz="2000">
            <a:latin typeface="Calibri"/>
            <a:cs typeface="Calibri"/>
          </a:endParaRPr>
        </a:p>
      </dgm:t>
    </dgm:pt>
    <dgm:pt modelId="{39D8B7A9-7F54-B94A-905C-AA7A96A420AF}">
      <dgm:prSet custT="1"/>
      <dgm:spPr/>
      <dgm:t>
        <a:bodyPr/>
        <a:lstStyle/>
        <a:p>
          <a:pPr rtl="0"/>
          <a:r>
            <a:rPr lang="es-PE" sz="2000" dirty="0" smtClean="0">
              <a:latin typeface="Calibri"/>
              <a:cs typeface="Calibri"/>
            </a:rPr>
            <a:t>El PAE es un documento de política negociada y que merece apoyo al más alto nivel. Establece prioridades claras de acción para resolver los problemas prioritarios identificados en el ADT</a:t>
          </a:r>
          <a:endParaRPr lang="en-US" sz="2000" dirty="0">
            <a:latin typeface="Calibri"/>
            <a:cs typeface="Calibri"/>
          </a:endParaRPr>
        </a:p>
      </dgm:t>
    </dgm:pt>
    <dgm:pt modelId="{9A5AB0F8-A41A-C042-A0C5-353628F0CD3F}" type="parTrans" cxnId="{0907F5D5-B807-0245-B7BB-4844B545B1AE}">
      <dgm:prSet/>
      <dgm:spPr/>
      <dgm:t>
        <a:bodyPr/>
        <a:lstStyle/>
        <a:p>
          <a:endParaRPr lang="en-US" sz="2000">
            <a:latin typeface="Calibri"/>
            <a:cs typeface="Calibri"/>
          </a:endParaRPr>
        </a:p>
      </dgm:t>
    </dgm:pt>
    <dgm:pt modelId="{78DF5FD6-273D-3245-92CC-033A4DA0EF59}" type="sibTrans" cxnId="{0907F5D5-B807-0245-B7BB-4844B545B1AE}">
      <dgm:prSet/>
      <dgm:spPr/>
      <dgm:t>
        <a:bodyPr/>
        <a:lstStyle/>
        <a:p>
          <a:endParaRPr lang="en-US" sz="2000">
            <a:latin typeface="Calibri"/>
            <a:cs typeface="Calibri"/>
          </a:endParaRPr>
        </a:p>
      </dgm:t>
    </dgm:pt>
    <dgm:pt modelId="{B17D988D-EA4D-104D-9EF3-A11B5E0136C4}" type="pres">
      <dgm:prSet presAssocID="{E30497DD-D6A9-1E44-8D1F-80E2E2C8DCC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553A704-60C9-4747-9850-FB9E591FA8DC}" type="pres">
      <dgm:prSet presAssocID="{52F40957-B767-DF41-9063-673E0777C925}" presName="thickLine" presStyleLbl="alignNode1" presStyleIdx="0" presStyleCnt="5"/>
      <dgm:spPr/>
    </dgm:pt>
    <dgm:pt modelId="{7BB41126-A953-2546-AE0C-7CAB8147327F}" type="pres">
      <dgm:prSet presAssocID="{52F40957-B767-DF41-9063-673E0777C925}" presName="horz1" presStyleCnt="0"/>
      <dgm:spPr/>
    </dgm:pt>
    <dgm:pt modelId="{036A704C-5AE9-4649-91F4-F89704B6440B}" type="pres">
      <dgm:prSet presAssocID="{52F40957-B767-DF41-9063-673E0777C925}" presName="tx1" presStyleLbl="revTx" presStyleIdx="0" presStyleCnt="5"/>
      <dgm:spPr/>
      <dgm:t>
        <a:bodyPr/>
        <a:lstStyle/>
        <a:p>
          <a:endParaRPr lang="en-US"/>
        </a:p>
      </dgm:t>
    </dgm:pt>
    <dgm:pt modelId="{CA172D07-1FC5-1548-93B3-4E387AA471BE}" type="pres">
      <dgm:prSet presAssocID="{52F40957-B767-DF41-9063-673E0777C925}" presName="vert1" presStyleCnt="0"/>
      <dgm:spPr/>
    </dgm:pt>
    <dgm:pt modelId="{676F905A-EACE-E148-A924-2EFCE05F9F83}" type="pres">
      <dgm:prSet presAssocID="{2D575C6A-BB15-0A4C-A600-95713D9747FD}" presName="thickLine" presStyleLbl="alignNode1" presStyleIdx="1" presStyleCnt="5"/>
      <dgm:spPr/>
    </dgm:pt>
    <dgm:pt modelId="{088BBF02-A82D-3340-825D-CCB825E226C5}" type="pres">
      <dgm:prSet presAssocID="{2D575C6A-BB15-0A4C-A600-95713D9747FD}" presName="horz1" presStyleCnt="0"/>
      <dgm:spPr/>
    </dgm:pt>
    <dgm:pt modelId="{4EB68D55-582E-3349-9EBD-BA5900674ABB}" type="pres">
      <dgm:prSet presAssocID="{2D575C6A-BB15-0A4C-A600-95713D9747FD}" presName="tx1" presStyleLbl="revTx" presStyleIdx="1" presStyleCnt="5"/>
      <dgm:spPr/>
      <dgm:t>
        <a:bodyPr/>
        <a:lstStyle/>
        <a:p>
          <a:endParaRPr lang="en-US"/>
        </a:p>
      </dgm:t>
    </dgm:pt>
    <dgm:pt modelId="{32EF0B74-AB85-E24E-B4FC-A4743558A0E7}" type="pres">
      <dgm:prSet presAssocID="{2D575C6A-BB15-0A4C-A600-95713D9747FD}" presName="vert1" presStyleCnt="0"/>
      <dgm:spPr/>
    </dgm:pt>
    <dgm:pt modelId="{5CAF6F7F-4AB2-A44D-AAD5-7C6C8A59A3D5}" type="pres">
      <dgm:prSet presAssocID="{5981D0F6-5B0B-CB40-A184-3DD2BB1C85B8}" presName="thickLine" presStyleLbl="alignNode1" presStyleIdx="2" presStyleCnt="5"/>
      <dgm:spPr/>
    </dgm:pt>
    <dgm:pt modelId="{8BA90561-FB16-2942-B0D9-47F2DC452FBE}" type="pres">
      <dgm:prSet presAssocID="{5981D0F6-5B0B-CB40-A184-3DD2BB1C85B8}" presName="horz1" presStyleCnt="0"/>
      <dgm:spPr/>
    </dgm:pt>
    <dgm:pt modelId="{54C567DA-B751-F147-A413-C98B82C8B826}" type="pres">
      <dgm:prSet presAssocID="{5981D0F6-5B0B-CB40-A184-3DD2BB1C85B8}" presName="tx1" presStyleLbl="revTx" presStyleIdx="2" presStyleCnt="5"/>
      <dgm:spPr/>
      <dgm:t>
        <a:bodyPr/>
        <a:lstStyle/>
        <a:p>
          <a:endParaRPr lang="en-US"/>
        </a:p>
      </dgm:t>
    </dgm:pt>
    <dgm:pt modelId="{D890B9CD-800E-F548-8A00-8FCF8E3D95BC}" type="pres">
      <dgm:prSet presAssocID="{5981D0F6-5B0B-CB40-A184-3DD2BB1C85B8}" presName="vert1" presStyleCnt="0"/>
      <dgm:spPr/>
    </dgm:pt>
    <dgm:pt modelId="{4B74EA56-5EFF-C848-933A-BC85F7E6B75E}" type="pres">
      <dgm:prSet presAssocID="{FA4FCC9D-39FE-F547-B80F-777D5E198513}" presName="thickLine" presStyleLbl="alignNode1" presStyleIdx="3" presStyleCnt="5"/>
      <dgm:spPr/>
    </dgm:pt>
    <dgm:pt modelId="{15C16DEE-D0E6-F44E-9DE0-9B059E0CA757}" type="pres">
      <dgm:prSet presAssocID="{FA4FCC9D-39FE-F547-B80F-777D5E198513}" presName="horz1" presStyleCnt="0"/>
      <dgm:spPr/>
    </dgm:pt>
    <dgm:pt modelId="{D951950D-1713-7341-A348-1D242765351C}" type="pres">
      <dgm:prSet presAssocID="{FA4FCC9D-39FE-F547-B80F-777D5E198513}" presName="tx1" presStyleLbl="revTx" presStyleIdx="3" presStyleCnt="5"/>
      <dgm:spPr/>
      <dgm:t>
        <a:bodyPr/>
        <a:lstStyle/>
        <a:p>
          <a:endParaRPr lang="en-US"/>
        </a:p>
      </dgm:t>
    </dgm:pt>
    <dgm:pt modelId="{B026E0FC-314F-6E4B-AA12-A59B8FFECF35}" type="pres">
      <dgm:prSet presAssocID="{FA4FCC9D-39FE-F547-B80F-777D5E198513}" presName="vert1" presStyleCnt="0"/>
      <dgm:spPr/>
    </dgm:pt>
    <dgm:pt modelId="{A9183143-4DFB-744A-9BC3-2F7A67AE0EEB}" type="pres">
      <dgm:prSet presAssocID="{39D8B7A9-7F54-B94A-905C-AA7A96A420AF}" presName="thickLine" presStyleLbl="alignNode1" presStyleIdx="4" presStyleCnt="5"/>
      <dgm:spPr/>
    </dgm:pt>
    <dgm:pt modelId="{1A356C8D-4644-504C-A931-5ED4DEBCAADB}" type="pres">
      <dgm:prSet presAssocID="{39D8B7A9-7F54-B94A-905C-AA7A96A420AF}" presName="horz1" presStyleCnt="0"/>
      <dgm:spPr/>
    </dgm:pt>
    <dgm:pt modelId="{437E1738-3EBD-124A-AF80-30C223C31B8B}" type="pres">
      <dgm:prSet presAssocID="{39D8B7A9-7F54-B94A-905C-AA7A96A420AF}" presName="tx1" presStyleLbl="revTx" presStyleIdx="4" presStyleCnt="5"/>
      <dgm:spPr/>
      <dgm:t>
        <a:bodyPr/>
        <a:lstStyle/>
        <a:p>
          <a:endParaRPr lang="en-US"/>
        </a:p>
      </dgm:t>
    </dgm:pt>
    <dgm:pt modelId="{08D2F81E-B3DD-0140-B779-1A82C9BC979C}" type="pres">
      <dgm:prSet presAssocID="{39D8B7A9-7F54-B94A-905C-AA7A96A420AF}" presName="vert1" presStyleCnt="0"/>
      <dgm:spPr/>
    </dgm:pt>
  </dgm:ptLst>
  <dgm:cxnLst>
    <dgm:cxn modelId="{BFF34B95-FDF9-0C40-961F-F931B47843FB}" type="presOf" srcId="{E30497DD-D6A9-1E44-8D1F-80E2E2C8DCCA}" destId="{B17D988D-EA4D-104D-9EF3-A11B5E0136C4}" srcOrd="0" destOrd="0" presId="urn:microsoft.com/office/officeart/2008/layout/LinedList"/>
    <dgm:cxn modelId="{C59A9541-F5A1-E94D-8F3C-C46B4A1304E6}" srcId="{E30497DD-D6A9-1E44-8D1F-80E2E2C8DCCA}" destId="{FA4FCC9D-39FE-F547-B80F-777D5E198513}" srcOrd="3" destOrd="0" parTransId="{45D6305D-E581-E64D-9E5B-4AD0B520162A}" sibTransId="{5861834E-57FB-6A43-B56A-30BD0CDD1DE0}"/>
    <dgm:cxn modelId="{E15DB2A3-0913-A749-B85A-03F7477137E9}" type="presOf" srcId="{FA4FCC9D-39FE-F547-B80F-777D5E198513}" destId="{D951950D-1713-7341-A348-1D242765351C}" srcOrd="0" destOrd="0" presId="urn:microsoft.com/office/officeart/2008/layout/LinedList"/>
    <dgm:cxn modelId="{4DFAD6E7-04F2-7C4E-9D4C-36431D676D46}" srcId="{E30497DD-D6A9-1E44-8D1F-80E2E2C8DCCA}" destId="{2D575C6A-BB15-0A4C-A600-95713D9747FD}" srcOrd="1" destOrd="0" parTransId="{4210FFBC-F7BB-6341-A9C0-5AD156D8E797}" sibTransId="{B25DC085-0C49-9641-8B6A-E9472F1012BD}"/>
    <dgm:cxn modelId="{20DBFFFA-484B-324A-85CE-4EDF99FBD056}" type="presOf" srcId="{5981D0F6-5B0B-CB40-A184-3DD2BB1C85B8}" destId="{54C567DA-B751-F147-A413-C98B82C8B826}" srcOrd="0" destOrd="0" presId="urn:microsoft.com/office/officeart/2008/layout/LinedList"/>
    <dgm:cxn modelId="{68C3B787-A8B0-C24A-A0DD-D7AB125EEFB3}" srcId="{E30497DD-D6A9-1E44-8D1F-80E2E2C8DCCA}" destId="{5981D0F6-5B0B-CB40-A184-3DD2BB1C85B8}" srcOrd="2" destOrd="0" parTransId="{64B4CFE3-2E8D-7E45-B9A5-915514B253E6}" sibTransId="{505B42EA-90D4-4646-8A59-F78DCB1AB4F1}"/>
    <dgm:cxn modelId="{0907F5D5-B807-0245-B7BB-4844B545B1AE}" srcId="{E30497DD-D6A9-1E44-8D1F-80E2E2C8DCCA}" destId="{39D8B7A9-7F54-B94A-905C-AA7A96A420AF}" srcOrd="4" destOrd="0" parTransId="{9A5AB0F8-A41A-C042-A0C5-353628F0CD3F}" sibTransId="{78DF5FD6-273D-3245-92CC-033A4DA0EF59}"/>
    <dgm:cxn modelId="{0757DC57-7994-C64F-96DC-8447BE951C68}" type="presOf" srcId="{2D575C6A-BB15-0A4C-A600-95713D9747FD}" destId="{4EB68D55-582E-3349-9EBD-BA5900674ABB}" srcOrd="0" destOrd="0" presId="urn:microsoft.com/office/officeart/2008/layout/LinedList"/>
    <dgm:cxn modelId="{0E3D40EF-D351-C94D-8410-215B2FD90F2C}" srcId="{E30497DD-D6A9-1E44-8D1F-80E2E2C8DCCA}" destId="{52F40957-B767-DF41-9063-673E0777C925}" srcOrd="0" destOrd="0" parTransId="{49FCF952-B261-E443-8891-40BAA834DB4B}" sibTransId="{77624308-53EA-F947-8ABC-7C3A8FA0C3CD}"/>
    <dgm:cxn modelId="{B8882F1C-14DA-E440-8BE2-27F494DB230F}" type="presOf" srcId="{39D8B7A9-7F54-B94A-905C-AA7A96A420AF}" destId="{437E1738-3EBD-124A-AF80-30C223C31B8B}" srcOrd="0" destOrd="0" presId="urn:microsoft.com/office/officeart/2008/layout/LinedList"/>
    <dgm:cxn modelId="{6A40D56E-5A7F-4D47-B5C7-37D8502954B4}" type="presOf" srcId="{52F40957-B767-DF41-9063-673E0777C925}" destId="{036A704C-5AE9-4649-91F4-F89704B6440B}" srcOrd="0" destOrd="0" presId="urn:microsoft.com/office/officeart/2008/layout/LinedList"/>
    <dgm:cxn modelId="{887B6E00-4DC6-7A45-BFAB-9A0CC1C38976}" type="presParOf" srcId="{B17D988D-EA4D-104D-9EF3-A11B5E0136C4}" destId="{C553A704-60C9-4747-9850-FB9E591FA8DC}" srcOrd="0" destOrd="0" presId="urn:microsoft.com/office/officeart/2008/layout/LinedList"/>
    <dgm:cxn modelId="{5B4AE083-CD56-3249-A1DF-7E16BB3378BB}" type="presParOf" srcId="{B17D988D-EA4D-104D-9EF3-A11B5E0136C4}" destId="{7BB41126-A953-2546-AE0C-7CAB8147327F}" srcOrd="1" destOrd="0" presId="urn:microsoft.com/office/officeart/2008/layout/LinedList"/>
    <dgm:cxn modelId="{A9BE3377-EC78-D84C-8F49-E15C83B45181}" type="presParOf" srcId="{7BB41126-A953-2546-AE0C-7CAB8147327F}" destId="{036A704C-5AE9-4649-91F4-F89704B6440B}" srcOrd="0" destOrd="0" presId="urn:microsoft.com/office/officeart/2008/layout/LinedList"/>
    <dgm:cxn modelId="{7B5987B1-47C0-3D40-9A5B-88DF192ECB9D}" type="presParOf" srcId="{7BB41126-A953-2546-AE0C-7CAB8147327F}" destId="{CA172D07-1FC5-1548-93B3-4E387AA471BE}" srcOrd="1" destOrd="0" presId="urn:microsoft.com/office/officeart/2008/layout/LinedList"/>
    <dgm:cxn modelId="{922D3CB1-019C-B548-9D6D-DC3196096D61}" type="presParOf" srcId="{B17D988D-EA4D-104D-9EF3-A11B5E0136C4}" destId="{676F905A-EACE-E148-A924-2EFCE05F9F83}" srcOrd="2" destOrd="0" presId="urn:microsoft.com/office/officeart/2008/layout/LinedList"/>
    <dgm:cxn modelId="{7012907E-6909-E74F-A87A-879C13AE509A}" type="presParOf" srcId="{B17D988D-EA4D-104D-9EF3-A11B5E0136C4}" destId="{088BBF02-A82D-3340-825D-CCB825E226C5}" srcOrd="3" destOrd="0" presId="urn:microsoft.com/office/officeart/2008/layout/LinedList"/>
    <dgm:cxn modelId="{0006780B-6A78-BE46-9D0C-439BB58FCA5F}" type="presParOf" srcId="{088BBF02-A82D-3340-825D-CCB825E226C5}" destId="{4EB68D55-582E-3349-9EBD-BA5900674ABB}" srcOrd="0" destOrd="0" presId="urn:microsoft.com/office/officeart/2008/layout/LinedList"/>
    <dgm:cxn modelId="{D9F7F532-535A-E348-8A51-14CDD79C94C8}" type="presParOf" srcId="{088BBF02-A82D-3340-825D-CCB825E226C5}" destId="{32EF0B74-AB85-E24E-B4FC-A4743558A0E7}" srcOrd="1" destOrd="0" presId="urn:microsoft.com/office/officeart/2008/layout/LinedList"/>
    <dgm:cxn modelId="{77D53CE6-E742-5B49-A4EF-979D90C18C37}" type="presParOf" srcId="{B17D988D-EA4D-104D-9EF3-A11B5E0136C4}" destId="{5CAF6F7F-4AB2-A44D-AAD5-7C6C8A59A3D5}" srcOrd="4" destOrd="0" presId="urn:microsoft.com/office/officeart/2008/layout/LinedList"/>
    <dgm:cxn modelId="{2A7292F5-487A-A34A-A720-D090A6E9733B}" type="presParOf" srcId="{B17D988D-EA4D-104D-9EF3-A11B5E0136C4}" destId="{8BA90561-FB16-2942-B0D9-47F2DC452FBE}" srcOrd="5" destOrd="0" presId="urn:microsoft.com/office/officeart/2008/layout/LinedList"/>
    <dgm:cxn modelId="{ACC07A00-E7A8-444A-9EAD-5706C74630F2}" type="presParOf" srcId="{8BA90561-FB16-2942-B0D9-47F2DC452FBE}" destId="{54C567DA-B751-F147-A413-C98B82C8B826}" srcOrd="0" destOrd="0" presId="urn:microsoft.com/office/officeart/2008/layout/LinedList"/>
    <dgm:cxn modelId="{E4036970-0C64-BE45-B43A-955444E092D9}" type="presParOf" srcId="{8BA90561-FB16-2942-B0D9-47F2DC452FBE}" destId="{D890B9CD-800E-F548-8A00-8FCF8E3D95BC}" srcOrd="1" destOrd="0" presId="urn:microsoft.com/office/officeart/2008/layout/LinedList"/>
    <dgm:cxn modelId="{6CFBB466-DCD4-1849-9E30-894DAB3FF9A7}" type="presParOf" srcId="{B17D988D-EA4D-104D-9EF3-A11B5E0136C4}" destId="{4B74EA56-5EFF-C848-933A-BC85F7E6B75E}" srcOrd="6" destOrd="0" presId="urn:microsoft.com/office/officeart/2008/layout/LinedList"/>
    <dgm:cxn modelId="{C512EF2B-D74A-7F47-93BF-A5011E021353}" type="presParOf" srcId="{B17D988D-EA4D-104D-9EF3-A11B5E0136C4}" destId="{15C16DEE-D0E6-F44E-9DE0-9B059E0CA757}" srcOrd="7" destOrd="0" presId="urn:microsoft.com/office/officeart/2008/layout/LinedList"/>
    <dgm:cxn modelId="{79CCD4C0-5C71-4848-B4E1-48E6D1F648B6}" type="presParOf" srcId="{15C16DEE-D0E6-F44E-9DE0-9B059E0CA757}" destId="{D951950D-1713-7341-A348-1D242765351C}" srcOrd="0" destOrd="0" presId="urn:microsoft.com/office/officeart/2008/layout/LinedList"/>
    <dgm:cxn modelId="{989B3A66-4E3E-AB4A-801E-10C35B50724C}" type="presParOf" srcId="{15C16DEE-D0E6-F44E-9DE0-9B059E0CA757}" destId="{B026E0FC-314F-6E4B-AA12-A59B8FFECF35}" srcOrd="1" destOrd="0" presId="urn:microsoft.com/office/officeart/2008/layout/LinedList"/>
    <dgm:cxn modelId="{6A880E64-A643-B142-98B8-DC569056EC72}" type="presParOf" srcId="{B17D988D-EA4D-104D-9EF3-A11B5E0136C4}" destId="{A9183143-4DFB-744A-9BC3-2F7A67AE0EEB}" srcOrd="8" destOrd="0" presId="urn:microsoft.com/office/officeart/2008/layout/LinedList"/>
    <dgm:cxn modelId="{89713DD7-6834-AA47-8F88-EB7EC4E1218C}" type="presParOf" srcId="{B17D988D-EA4D-104D-9EF3-A11B5E0136C4}" destId="{1A356C8D-4644-504C-A931-5ED4DEBCAADB}" srcOrd="9" destOrd="0" presId="urn:microsoft.com/office/officeart/2008/layout/LinedList"/>
    <dgm:cxn modelId="{D4CFACC3-7F27-3544-91C7-A9C17DAD0182}" type="presParOf" srcId="{1A356C8D-4644-504C-A931-5ED4DEBCAADB}" destId="{437E1738-3EBD-124A-AF80-30C223C31B8B}" srcOrd="0" destOrd="0" presId="urn:microsoft.com/office/officeart/2008/layout/LinedList"/>
    <dgm:cxn modelId="{FA38B63A-F60B-5F43-847F-F1C14258D12B}" type="presParOf" srcId="{1A356C8D-4644-504C-A931-5ED4DEBCAADB}" destId="{08D2F81E-B3DD-0140-B779-1A82C9BC97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2426-6CC7-354C-BCB8-17BEF1E38990}">
      <dsp:nvSpPr>
        <dsp:cNvPr id="0" name=""/>
        <dsp:cNvSpPr/>
      </dsp:nvSpPr>
      <dsp:spPr>
        <a:xfrm>
          <a:off x="3322017" y="95407"/>
          <a:ext cx="4593145" cy="143535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216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Calibri"/>
              <a:cs typeface="Calibri"/>
            </a:rPr>
            <a:t>Recursos</a:t>
          </a:r>
          <a:r>
            <a:rPr lang="en-US" sz="1900" kern="1200" dirty="0" smtClean="0">
              <a:latin typeface="Calibri"/>
              <a:cs typeface="Calibri"/>
            </a:rPr>
            <a:t> de </a:t>
          </a:r>
          <a:r>
            <a:rPr lang="en-US" sz="1900" kern="1200" dirty="0" err="1" smtClean="0">
              <a:latin typeface="Calibri"/>
              <a:cs typeface="Calibri"/>
            </a:rPr>
            <a:t>aguas</a:t>
          </a:r>
          <a:r>
            <a:rPr lang="en-US" sz="1900" kern="1200" dirty="0" smtClean="0">
              <a:latin typeface="Calibri"/>
              <a:cs typeface="Calibri"/>
            </a:rPr>
            <a:t>  </a:t>
          </a:r>
          <a:r>
            <a:rPr lang="en-US" sz="1900" kern="1200" dirty="0" err="1" smtClean="0">
              <a:latin typeface="Calibri"/>
              <a:cs typeface="Calibri"/>
            </a:rPr>
            <a:t>limítrofes</a:t>
          </a:r>
          <a:r>
            <a:rPr lang="en-US" sz="1900" kern="1200" dirty="0" smtClean="0">
              <a:latin typeface="Calibri"/>
              <a:cs typeface="Calibri"/>
            </a:rPr>
            <a:t> </a:t>
          </a:r>
          <a:r>
            <a:rPr lang="en-US" sz="1900" kern="1200" dirty="0" err="1" smtClean="0">
              <a:latin typeface="Calibri"/>
              <a:cs typeface="Calibri"/>
            </a:rPr>
            <a:t>donde</a:t>
          </a:r>
          <a:r>
            <a:rPr lang="en-US" sz="1900" kern="1200" dirty="0" smtClean="0">
              <a:latin typeface="Calibri"/>
              <a:cs typeface="Calibri"/>
            </a:rPr>
            <a:t> los </a:t>
          </a:r>
          <a:r>
            <a:rPr lang="en-US" sz="1900" kern="1200" dirty="0" err="1" smtClean="0">
              <a:latin typeface="Calibri"/>
              <a:cs typeface="Calibri"/>
            </a:rPr>
            <a:t>límites</a:t>
          </a:r>
          <a:r>
            <a:rPr lang="en-US" sz="1900" kern="1200" dirty="0" smtClean="0">
              <a:latin typeface="Calibri"/>
              <a:cs typeface="Calibri"/>
            </a:rPr>
            <a:t> entre dos o mas </a:t>
          </a:r>
          <a:r>
            <a:rPr lang="en-US" sz="1900" kern="1200" dirty="0" err="1" smtClean="0">
              <a:latin typeface="Calibri"/>
              <a:cs typeface="Calibri"/>
            </a:rPr>
            <a:t>países</a:t>
          </a:r>
          <a:r>
            <a:rPr lang="en-US" sz="1900" kern="1200" dirty="0" smtClean="0">
              <a:latin typeface="Calibri"/>
              <a:cs typeface="Calibri"/>
            </a:rPr>
            <a:t>  </a:t>
          </a:r>
          <a:r>
            <a:rPr lang="en-US" sz="1900" kern="1200" dirty="0" err="1" smtClean="0">
              <a:latin typeface="Calibri"/>
              <a:cs typeface="Calibri"/>
            </a:rPr>
            <a:t>soberanos</a:t>
          </a:r>
          <a:r>
            <a:rPr lang="en-US" sz="1900" kern="1200" dirty="0" smtClean="0">
              <a:latin typeface="Calibri"/>
              <a:cs typeface="Calibri"/>
            </a:rPr>
            <a:t> </a:t>
          </a:r>
          <a:r>
            <a:rPr lang="en-US" sz="1900" kern="1200" dirty="0" err="1" smtClean="0">
              <a:latin typeface="Calibri"/>
              <a:cs typeface="Calibri"/>
            </a:rPr>
            <a:t>es</a:t>
          </a:r>
          <a:r>
            <a:rPr lang="en-US" sz="1900" kern="1200" dirty="0" smtClean="0">
              <a:latin typeface="Calibri"/>
              <a:cs typeface="Calibri"/>
            </a:rPr>
            <a:t> </a:t>
          </a:r>
          <a:r>
            <a:rPr lang="en-US" sz="1900" kern="1200" dirty="0" err="1" smtClean="0">
              <a:latin typeface="Calibri"/>
              <a:cs typeface="Calibri"/>
            </a:rPr>
            <a:t>formado</a:t>
          </a:r>
          <a:r>
            <a:rPr lang="en-US" sz="1900" kern="1200" dirty="0" smtClean="0">
              <a:latin typeface="Calibri"/>
              <a:cs typeface="Calibri"/>
            </a:rPr>
            <a:t> </a:t>
          </a:r>
          <a:r>
            <a:rPr lang="en-US" sz="1900" kern="1200" dirty="0" err="1" smtClean="0">
              <a:latin typeface="Calibri"/>
              <a:cs typeface="Calibri"/>
            </a:rPr>
            <a:t>por</a:t>
          </a:r>
          <a:r>
            <a:rPr lang="en-US" sz="1900" kern="1200" dirty="0" smtClean="0">
              <a:latin typeface="Calibri"/>
              <a:cs typeface="Calibri"/>
            </a:rPr>
            <a:t> un LME, un </a:t>
          </a:r>
          <a:r>
            <a:rPr lang="en-US" sz="1900" kern="1200" dirty="0" err="1" smtClean="0">
              <a:latin typeface="Calibri"/>
              <a:cs typeface="Calibri"/>
            </a:rPr>
            <a:t>rio</a:t>
          </a:r>
          <a:r>
            <a:rPr lang="en-US" sz="1900" kern="1200" dirty="0" smtClean="0">
              <a:latin typeface="Calibri"/>
              <a:cs typeface="Calibri"/>
            </a:rPr>
            <a:t> o </a:t>
          </a:r>
          <a:r>
            <a:rPr lang="en-US" sz="1900" kern="1200" dirty="0" err="1" smtClean="0">
              <a:latin typeface="Calibri"/>
              <a:cs typeface="Calibri"/>
            </a:rPr>
            <a:t>lago</a:t>
          </a:r>
          <a:r>
            <a:rPr lang="en-US" sz="1900" kern="1200" dirty="0" smtClean="0">
              <a:latin typeface="Calibri"/>
              <a:cs typeface="Calibri"/>
            </a:rPr>
            <a:t> </a:t>
          </a:r>
          <a:r>
            <a:rPr lang="en-US" sz="1900" kern="1200" dirty="0" err="1" smtClean="0">
              <a:latin typeface="Calibri"/>
              <a:cs typeface="Calibri"/>
            </a:rPr>
            <a:t>internacional</a:t>
          </a:r>
          <a:endParaRPr lang="en-US" sz="1900" kern="1200" dirty="0">
            <a:latin typeface="Calibri"/>
            <a:cs typeface="Calibri"/>
          </a:endParaRPr>
        </a:p>
      </dsp:txBody>
      <dsp:txXfrm>
        <a:off x="3322017" y="95407"/>
        <a:ext cx="4593145" cy="1435357"/>
      </dsp:txXfrm>
    </dsp:sp>
    <dsp:sp modelId="{C6BE0BAE-A02D-D84D-904A-E0EE1EAD4DC4}">
      <dsp:nvSpPr>
        <dsp:cNvPr id="0" name=""/>
        <dsp:cNvSpPr/>
      </dsp:nvSpPr>
      <dsp:spPr>
        <a:xfrm>
          <a:off x="428736" y="40473"/>
          <a:ext cx="2877937" cy="1507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6C6710-5427-5144-A0E6-044BFF9B87AC}">
      <dsp:nvSpPr>
        <dsp:cNvPr id="0" name=""/>
        <dsp:cNvSpPr/>
      </dsp:nvSpPr>
      <dsp:spPr>
        <a:xfrm>
          <a:off x="522794" y="1889660"/>
          <a:ext cx="4593145" cy="143535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216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1900" kern="1200" dirty="0" err="1" smtClean="0">
              <a:latin typeface="Calibri"/>
              <a:cs typeface="Calibri"/>
            </a:rPr>
            <a:t>Recursos</a:t>
          </a:r>
          <a:r>
            <a:rPr lang="en-US" sz="1900" kern="1200" dirty="0" smtClean="0">
              <a:latin typeface="Calibri"/>
              <a:cs typeface="Calibri"/>
            </a:rPr>
            <a:t> </a:t>
          </a:r>
          <a:r>
            <a:rPr lang="en-US" sz="1900" kern="1200" dirty="0" err="1" smtClean="0">
              <a:latin typeface="Calibri"/>
              <a:cs typeface="Calibri"/>
            </a:rPr>
            <a:t>sucesivos</a:t>
          </a:r>
          <a:r>
            <a:rPr lang="en-US" sz="1900" kern="1200" dirty="0" smtClean="0">
              <a:latin typeface="Calibri"/>
              <a:cs typeface="Calibri"/>
            </a:rPr>
            <a:t> de </a:t>
          </a:r>
          <a:r>
            <a:rPr lang="en-US" sz="1900" kern="1200" dirty="0" err="1" smtClean="0">
              <a:latin typeface="Calibri"/>
              <a:cs typeface="Calibri"/>
            </a:rPr>
            <a:t>agua</a:t>
          </a:r>
          <a:r>
            <a:rPr lang="en-US" sz="1900" kern="1200" dirty="0" smtClean="0">
              <a:latin typeface="Calibri"/>
              <a:cs typeface="Calibri"/>
            </a:rPr>
            <a:t> </a:t>
          </a:r>
          <a:r>
            <a:rPr lang="en-US" sz="1900" kern="1200" dirty="0" err="1" smtClean="0">
              <a:latin typeface="Calibri"/>
              <a:cs typeface="Calibri"/>
            </a:rPr>
            <a:t>donde</a:t>
          </a:r>
          <a:r>
            <a:rPr lang="en-US" sz="1900" kern="1200" dirty="0" smtClean="0">
              <a:latin typeface="Calibri"/>
              <a:cs typeface="Calibri"/>
            </a:rPr>
            <a:t> un </a:t>
          </a:r>
          <a:r>
            <a:rPr lang="en-US" sz="1900" kern="1200" dirty="0" err="1" smtClean="0">
              <a:latin typeface="Calibri"/>
              <a:cs typeface="Calibri"/>
            </a:rPr>
            <a:t>rio</a:t>
          </a:r>
          <a:r>
            <a:rPr lang="en-US" sz="1900" kern="1200" dirty="0" smtClean="0">
              <a:latin typeface="Calibri"/>
              <a:cs typeface="Calibri"/>
            </a:rPr>
            <a:t> </a:t>
          </a:r>
          <a:r>
            <a:rPr lang="en-US" sz="1900" kern="1200" dirty="0" err="1" smtClean="0">
              <a:latin typeface="Calibri"/>
              <a:cs typeface="Calibri"/>
            </a:rPr>
            <a:t>internacional</a:t>
          </a:r>
          <a:r>
            <a:rPr lang="en-US" sz="1900" kern="1200" dirty="0" smtClean="0">
              <a:latin typeface="Calibri"/>
              <a:cs typeface="Calibri"/>
            </a:rPr>
            <a:t> (</a:t>
          </a:r>
          <a:r>
            <a:rPr lang="en-US" sz="1900" kern="1200" dirty="0" err="1" smtClean="0">
              <a:latin typeface="Calibri"/>
              <a:cs typeface="Calibri"/>
            </a:rPr>
            <a:t>acuífero</a:t>
          </a:r>
          <a:r>
            <a:rPr lang="en-US" sz="1900" kern="1200" dirty="0" smtClean="0">
              <a:latin typeface="Calibri"/>
              <a:cs typeface="Calibri"/>
            </a:rPr>
            <a:t> </a:t>
          </a:r>
          <a:r>
            <a:rPr lang="en-US" sz="1900" kern="1200" dirty="0" err="1" smtClean="0">
              <a:latin typeface="Calibri"/>
              <a:cs typeface="Calibri"/>
            </a:rPr>
            <a:t>subterraneo</a:t>
          </a:r>
          <a:r>
            <a:rPr lang="en-US" sz="1900" kern="1200" dirty="0" smtClean="0">
              <a:latin typeface="Calibri"/>
              <a:cs typeface="Calibri"/>
            </a:rPr>
            <a:t>) </a:t>
          </a:r>
          <a:r>
            <a:rPr lang="en-US" sz="1900" kern="1200" dirty="0" err="1" smtClean="0">
              <a:latin typeface="Calibri"/>
              <a:cs typeface="Calibri"/>
            </a:rPr>
            <a:t>fluye</a:t>
          </a:r>
          <a:r>
            <a:rPr lang="en-US" sz="1900" kern="1200" dirty="0" smtClean="0">
              <a:latin typeface="Calibri"/>
              <a:cs typeface="Calibri"/>
            </a:rPr>
            <a:t> de un </a:t>
          </a:r>
          <a:r>
            <a:rPr lang="en-US" sz="1900" kern="1200" dirty="0" err="1" smtClean="0">
              <a:latin typeface="Calibri"/>
              <a:cs typeface="Calibri"/>
            </a:rPr>
            <a:t>estado</a:t>
          </a:r>
          <a:r>
            <a:rPr lang="en-US" sz="1900" kern="1200" dirty="0" smtClean="0">
              <a:latin typeface="Calibri"/>
              <a:cs typeface="Calibri"/>
            </a:rPr>
            <a:t> </a:t>
          </a:r>
          <a:r>
            <a:rPr lang="en-US" sz="1900" kern="1200" dirty="0" err="1" smtClean="0">
              <a:latin typeface="Calibri"/>
              <a:cs typeface="Calibri"/>
            </a:rPr>
            <a:t>soberano</a:t>
          </a:r>
          <a:r>
            <a:rPr lang="en-US" sz="1900" kern="1200" dirty="0" smtClean="0">
              <a:latin typeface="Calibri"/>
              <a:cs typeface="Calibri"/>
            </a:rPr>
            <a:t> a </a:t>
          </a:r>
          <a:r>
            <a:rPr lang="en-US" sz="1900" kern="1200" dirty="0" err="1" smtClean="0">
              <a:latin typeface="Calibri"/>
              <a:cs typeface="Calibri"/>
            </a:rPr>
            <a:t>otro</a:t>
          </a:r>
          <a:endParaRPr lang="en-US" sz="1900" kern="1200" dirty="0">
            <a:latin typeface="Calibri"/>
            <a:cs typeface="Calibri"/>
          </a:endParaRPr>
        </a:p>
      </dsp:txBody>
      <dsp:txXfrm>
        <a:off x="522794" y="1889660"/>
        <a:ext cx="4593145" cy="1435357"/>
      </dsp:txXfrm>
    </dsp:sp>
    <dsp:sp modelId="{A1E689E0-D310-4A4B-82A3-182292835AF2}">
      <dsp:nvSpPr>
        <dsp:cNvPr id="0" name=""/>
        <dsp:cNvSpPr/>
      </dsp:nvSpPr>
      <dsp:spPr>
        <a:xfrm>
          <a:off x="5146572" y="1834739"/>
          <a:ext cx="2803625" cy="150712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19D83-E58D-9143-9537-4FC36232E05D}">
      <dsp:nvSpPr>
        <dsp:cNvPr id="0" name=""/>
        <dsp:cNvSpPr/>
      </dsp:nvSpPr>
      <dsp:spPr>
        <a:xfrm>
          <a:off x="2450" y="995711"/>
          <a:ext cx="3786187" cy="1514474"/>
        </a:xfrm>
        <a:prstGeom prst="chevron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00FF"/>
              </a:solidFill>
              <a:latin typeface="Calibri"/>
              <a:ea typeface="+mn-ea"/>
              <a:cs typeface="+mn-cs"/>
            </a:rPr>
            <a:t>El </a:t>
          </a:r>
          <a:r>
            <a:rPr lang="en-GB" sz="2000" kern="1200" dirty="0" err="1" smtClean="0">
              <a:solidFill>
                <a:srgbClr val="0000FF"/>
              </a:solidFill>
              <a:latin typeface="Calibri"/>
              <a:ea typeface="+mn-ea"/>
              <a:cs typeface="+mn-cs"/>
            </a:rPr>
            <a:t>componente</a:t>
          </a:r>
          <a:r>
            <a:rPr lang="en-GB" sz="2000" kern="1200" dirty="0" smtClean="0">
              <a:solidFill>
                <a:srgbClr val="0000FF"/>
              </a:solidFill>
              <a:latin typeface="Calibri"/>
              <a:ea typeface="+mn-ea"/>
              <a:cs typeface="+mn-cs"/>
            </a:rPr>
            <a:t> </a:t>
          </a:r>
          <a:r>
            <a:rPr lang="en-GB" sz="2000" kern="1200" dirty="0" err="1" smtClean="0">
              <a:solidFill>
                <a:srgbClr val="0000FF"/>
              </a:solidFill>
              <a:latin typeface="Calibri"/>
              <a:ea typeface="+mn-ea"/>
              <a:cs typeface="+mn-cs"/>
            </a:rPr>
            <a:t>analítico</a:t>
          </a:r>
          <a:endParaRPr lang="en-US" sz="2000" kern="1200" dirty="0">
            <a:solidFill>
              <a:srgbClr val="0000FF"/>
            </a:solidFill>
            <a:latin typeface="Calibri"/>
            <a:ea typeface="+mn-ea"/>
            <a:cs typeface="+mn-cs"/>
          </a:endParaRPr>
        </a:p>
      </dsp:txBody>
      <dsp:txXfrm>
        <a:off x="759687" y="995711"/>
        <a:ext cx="2271713" cy="1514474"/>
      </dsp:txXfrm>
    </dsp:sp>
    <dsp:sp modelId="{63389203-BEEC-FB40-BD15-EDF17D8D428A}">
      <dsp:nvSpPr>
        <dsp:cNvPr id="0" name=""/>
        <dsp:cNvSpPr/>
      </dsp:nvSpPr>
      <dsp:spPr>
        <a:xfrm>
          <a:off x="3296433" y="1124442"/>
          <a:ext cx="3142535" cy="1257014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Analísis</a:t>
          </a:r>
          <a:r>
            <a:rPr lang="en-GB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de </a:t>
          </a:r>
          <a:r>
            <a:rPr lang="en-GB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Diagnóstico</a:t>
          </a:r>
          <a:r>
            <a:rPr lang="en-GB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GB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transzonal</a:t>
          </a:r>
          <a:r>
            <a:rPr lang="en-GB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(ADT)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924940" y="1124442"/>
        <a:ext cx="1885521" cy="1257014"/>
      </dsp:txXfrm>
    </dsp:sp>
    <dsp:sp modelId="{96C96BBA-99A5-A84C-BE98-AEF08F6CE452}">
      <dsp:nvSpPr>
        <dsp:cNvPr id="0" name=""/>
        <dsp:cNvSpPr/>
      </dsp:nvSpPr>
      <dsp:spPr>
        <a:xfrm>
          <a:off x="5999013" y="1124442"/>
          <a:ext cx="3142535" cy="1257014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Análisis</a:t>
          </a:r>
          <a:r>
            <a:rPr lang="en-GB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 </a:t>
          </a:r>
          <a:r>
            <a:rPr lang="en-GB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técnico</a:t>
          </a:r>
          <a:r>
            <a:rPr lang="en-GB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de </a:t>
          </a:r>
          <a:r>
            <a:rPr lang="en-GB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problemas</a:t>
          </a:r>
          <a:r>
            <a:rPr lang="en-GB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</a:t>
          </a:r>
          <a:r>
            <a:rPr lang="en-GB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impactos</a:t>
          </a:r>
          <a:r>
            <a:rPr lang="en-GB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</a:t>
          </a:r>
          <a:r>
            <a:rPr lang="en-GB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causas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627520" y="1124442"/>
        <a:ext cx="1885521" cy="1257014"/>
      </dsp:txXfrm>
    </dsp:sp>
    <dsp:sp modelId="{44345497-18F6-3146-8A9C-35200BD967B7}">
      <dsp:nvSpPr>
        <dsp:cNvPr id="0" name=""/>
        <dsp:cNvSpPr/>
      </dsp:nvSpPr>
      <dsp:spPr>
        <a:xfrm>
          <a:off x="0" y="2676112"/>
          <a:ext cx="3786187" cy="1514474"/>
        </a:xfrm>
        <a:prstGeom prst="chevron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00FF"/>
              </a:solidFill>
              <a:latin typeface="Calibri"/>
              <a:ea typeface="+mn-ea"/>
              <a:cs typeface="+mn-cs"/>
            </a:rPr>
            <a:t>El </a:t>
          </a:r>
          <a:r>
            <a:rPr lang="en-GB" sz="2000" kern="1200" dirty="0" err="1" smtClean="0">
              <a:solidFill>
                <a:srgbClr val="0000FF"/>
              </a:solidFill>
              <a:latin typeface="Calibri"/>
              <a:ea typeface="+mn-ea"/>
              <a:cs typeface="+mn-cs"/>
            </a:rPr>
            <a:t>componente</a:t>
          </a:r>
          <a:r>
            <a:rPr lang="en-GB" sz="2000" kern="1200" dirty="0" smtClean="0">
              <a:solidFill>
                <a:srgbClr val="0000FF"/>
              </a:solidFill>
              <a:latin typeface="Calibri"/>
              <a:ea typeface="+mn-ea"/>
              <a:cs typeface="+mn-cs"/>
            </a:rPr>
            <a:t> </a:t>
          </a:r>
          <a:r>
            <a:rPr lang="en-GB" sz="2000" kern="1200" dirty="0" err="1" smtClean="0">
              <a:solidFill>
                <a:srgbClr val="0000FF"/>
              </a:solidFill>
              <a:latin typeface="Calibri"/>
              <a:ea typeface="+mn-ea"/>
              <a:cs typeface="+mn-cs"/>
            </a:rPr>
            <a:t>estratégico</a:t>
          </a:r>
          <a:endParaRPr lang="en-US" sz="2000" kern="1200" dirty="0">
            <a:solidFill>
              <a:srgbClr val="0000FF"/>
            </a:solidFill>
            <a:latin typeface="Calibri"/>
            <a:ea typeface="+mn-ea"/>
            <a:cs typeface="+mn-cs"/>
          </a:endParaRPr>
        </a:p>
      </dsp:txBody>
      <dsp:txXfrm>
        <a:off x="757237" y="2676112"/>
        <a:ext cx="2271713" cy="1514474"/>
      </dsp:txXfrm>
    </dsp:sp>
    <dsp:sp modelId="{E59FC5CB-DACD-D743-AC84-E29E4800A0FA}">
      <dsp:nvSpPr>
        <dsp:cNvPr id="0" name=""/>
        <dsp:cNvSpPr/>
      </dsp:nvSpPr>
      <dsp:spPr>
        <a:xfrm>
          <a:off x="3296433" y="2850943"/>
          <a:ext cx="3142535" cy="1257014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Programa</a:t>
          </a:r>
          <a:r>
            <a:rPr lang="en-GB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de </a:t>
          </a:r>
          <a:r>
            <a:rPr lang="en-GB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Acción</a:t>
          </a:r>
          <a:r>
            <a:rPr lang="en-GB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GB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Estratégica</a:t>
          </a:r>
          <a:r>
            <a:rPr lang="en-GB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(PAE)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924940" y="2850943"/>
        <a:ext cx="1885521" cy="1257014"/>
      </dsp:txXfrm>
    </dsp:sp>
    <dsp:sp modelId="{90CE86B2-0B80-1E40-89F8-E12712089145}">
      <dsp:nvSpPr>
        <dsp:cNvPr id="0" name=""/>
        <dsp:cNvSpPr/>
      </dsp:nvSpPr>
      <dsp:spPr>
        <a:xfrm>
          <a:off x="5999013" y="2850943"/>
          <a:ext cx="3142535" cy="1257014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Pensamiento</a:t>
          </a:r>
          <a:r>
            <a:rPr lang="en-GB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GB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estratégico</a:t>
          </a:r>
          <a:r>
            <a:rPr lang="en-GB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</a:t>
          </a:r>
          <a:r>
            <a:rPr lang="en-GB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Planeamiento</a:t>
          </a:r>
          <a:r>
            <a:rPr lang="en-GB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e </a:t>
          </a:r>
          <a:r>
            <a:rPr lang="en-GB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Implementación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627520" y="2850943"/>
        <a:ext cx="1885521" cy="1257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86A87-0BE6-8641-AC84-654564903201}">
      <dsp:nvSpPr>
        <dsp:cNvPr id="0" name=""/>
        <dsp:cNvSpPr/>
      </dsp:nvSpPr>
      <dsp:spPr>
        <a:xfrm>
          <a:off x="302259" y="1102730"/>
          <a:ext cx="7254240" cy="22669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33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5481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Calibri"/>
              <a:cs typeface="Calibri"/>
            </a:rPr>
            <a:t>El principal </a:t>
          </a:r>
          <a:r>
            <a:rPr lang="en-US" sz="2900" kern="1200" dirty="0" err="1" smtClean="0">
              <a:latin typeface="Calibri"/>
              <a:cs typeface="Calibri"/>
            </a:rPr>
            <a:t>rol</a:t>
          </a:r>
          <a:r>
            <a:rPr lang="en-US" sz="2900" kern="1200" dirty="0" smtClean="0">
              <a:latin typeface="Calibri"/>
              <a:cs typeface="Calibri"/>
            </a:rPr>
            <a:t> </a:t>
          </a:r>
          <a:r>
            <a:rPr lang="en-US" sz="2900" kern="1200" dirty="0" err="1" smtClean="0">
              <a:latin typeface="Calibri"/>
              <a:cs typeface="Calibri"/>
            </a:rPr>
            <a:t>técnico</a:t>
          </a:r>
          <a:r>
            <a:rPr lang="en-US" sz="2900" kern="1200" dirty="0" smtClean="0">
              <a:latin typeface="Calibri"/>
              <a:cs typeface="Calibri"/>
            </a:rPr>
            <a:t> del TDA </a:t>
          </a:r>
          <a:r>
            <a:rPr lang="en-US" sz="2900" kern="1200" dirty="0" err="1" smtClean="0">
              <a:latin typeface="Calibri"/>
              <a:cs typeface="Calibri"/>
            </a:rPr>
            <a:t>es</a:t>
          </a:r>
          <a:r>
            <a:rPr lang="en-US" sz="2900" kern="1200" dirty="0" smtClean="0">
              <a:latin typeface="Calibri"/>
              <a:cs typeface="Calibri"/>
            </a:rPr>
            <a:t> </a:t>
          </a:r>
          <a:r>
            <a:rPr lang="en-US" sz="2900" kern="1200" dirty="0" err="1" smtClean="0">
              <a:latin typeface="Calibri"/>
              <a:cs typeface="Calibri"/>
            </a:rPr>
            <a:t>identificar</a:t>
          </a:r>
          <a:r>
            <a:rPr lang="en-US" sz="2900" kern="1200" dirty="0" smtClean="0">
              <a:latin typeface="Calibri"/>
              <a:cs typeface="Calibri"/>
            </a:rPr>
            <a:t>, </a:t>
          </a:r>
          <a:r>
            <a:rPr lang="en-US" sz="2900" kern="1200" dirty="0" err="1" smtClean="0">
              <a:latin typeface="Calibri"/>
              <a:cs typeface="Calibri"/>
            </a:rPr>
            <a:t>cuantificar</a:t>
          </a:r>
          <a:r>
            <a:rPr lang="en-US" sz="2900" kern="1200" dirty="0" smtClean="0">
              <a:latin typeface="Calibri"/>
              <a:cs typeface="Calibri"/>
            </a:rPr>
            <a:t> y </a:t>
          </a:r>
          <a:r>
            <a:rPr lang="en-US" sz="2900" kern="1200" dirty="0" err="1" smtClean="0">
              <a:latin typeface="Calibri"/>
              <a:cs typeface="Calibri"/>
            </a:rPr>
            <a:t>establecer</a:t>
          </a:r>
          <a:r>
            <a:rPr lang="en-US" sz="2900" kern="1200" dirty="0" smtClean="0">
              <a:latin typeface="Calibri"/>
              <a:cs typeface="Calibri"/>
            </a:rPr>
            <a:t> </a:t>
          </a:r>
          <a:r>
            <a:rPr lang="en-US" sz="2900" kern="1200" dirty="0" err="1" smtClean="0">
              <a:latin typeface="Calibri"/>
              <a:cs typeface="Calibri"/>
            </a:rPr>
            <a:t>prioridades</a:t>
          </a:r>
          <a:r>
            <a:rPr lang="en-US" sz="2900" kern="1200" dirty="0" smtClean="0">
              <a:latin typeface="Calibri"/>
              <a:cs typeface="Calibri"/>
            </a:rPr>
            <a:t> </a:t>
          </a:r>
          <a:r>
            <a:rPr lang="en-US" sz="2900" kern="1200" dirty="0" err="1" smtClean="0">
              <a:latin typeface="Calibri"/>
              <a:cs typeface="Calibri"/>
            </a:rPr>
            <a:t>para</a:t>
          </a:r>
          <a:r>
            <a:rPr lang="en-US" sz="2900" kern="1200" dirty="0" smtClean="0">
              <a:latin typeface="Calibri"/>
              <a:cs typeface="Calibri"/>
            </a:rPr>
            <a:t> </a:t>
          </a:r>
          <a:r>
            <a:rPr lang="en-US" sz="2900" kern="1200" dirty="0" err="1" smtClean="0">
              <a:latin typeface="Calibri"/>
              <a:cs typeface="Calibri"/>
            </a:rPr>
            <a:t>abordar</a:t>
          </a:r>
          <a:r>
            <a:rPr lang="en-US" sz="2900" kern="1200" dirty="0" smtClean="0">
              <a:latin typeface="Calibri"/>
              <a:cs typeface="Calibri"/>
            </a:rPr>
            <a:t> los </a:t>
          </a:r>
          <a:r>
            <a:rPr lang="en-US" sz="2900" kern="1200" dirty="0" err="1" smtClean="0">
              <a:latin typeface="Calibri"/>
              <a:cs typeface="Calibri"/>
            </a:rPr>
            <a:t>problemas</a:t>
          </a:r>
          <a:r>
            <a:rPr lang="en-US" sz="2900" kern="1200" dirty="0" smtClean="0">
              <a:latin typeface="Calibri"/>
              <a:cs typeface="Calibri"/>
            </a:rPr>
            <a:t> </a:t>
          </a:r>
          <a:r>
            <a:rPr lang="en-US" sz="2900" kern="1200" dirty="0" err="1" smtClean="0">
              <a:latin typeface="Calibri"/>
              <a:cs typeface="Calibri"/>
            </a:rPr>
            <a:t>ambientales</a:t>
          </a:r>
          <a:r>
            <a:rPr lang="en-US" sz="2900" kern="1200" dirty="0" smtClean="0">
              <a:latin typeface="Calibri"/>
              <a:cs typeface="Calibri"/>
            </a:rPr>
            <a:t> </a:t>
          </a:r>
          <a:r>
            <a:rPr lang="en-US" sz="2900" kern="1200" dirty="0" err="1" smtClean="0">
              <a:latin typeface="Calibri"/>
              <a:cs typeface="Calibri"/>
            </a:rPr>
            <a:t>que</a:t>
          </a:r>
          <a:r>
            <a:rPr lang="en-US" sz="2900" kern="1200" dirty="0" smtClean="0">
              <a:latin typeface="Calibri"/>
              <a:cs typeface="Calibri"/>
            </a:rPr>
            <a:t> son </a:t>
          </a:r>
          <a:r>
            <a:rPr lang="en-US" sz="2900" kern="1200" dirty="0" err="1" smtClean="0">
              <a:latin typeface="Calibri"/>
              <a:cs typeface="Calibri"/>
            </a:rPr>
            <a:t>transzonales</a:t>
          </a:r>
          <a:r>
            <a:rPr lang="en-US" sz="2900" kern="1200" dirty="0" smtClean="0">
              <a:latin typeface="Calibri"/>
              <a:cs typeface="Calibri"/>
            </a:rPr>
            <a:t> en </a:t>
          </a:r>
          <a:r>
            <a:rPr lang="en-US" sz="2900" kern="1200" dirty="0" err="1" smtClean="0">
              <a:latin typeface="Calibri"/>
              <a:cs typeface="Calibri"/>
            </a:rPr>
            <a:t>naturaleza</a:t>
          </a:r>
          <a:r>
            <a:rPr lang="en-US" sz="2900" kern="1200" dirty="0" smtClean="0">
              <a:latin typeface="Calibri"/>
              <a:cs typeface="Calibri"/>
            </a:rPr>
            <a:t>.</a:t>
          </a:r>
          <a:endParaRPr lang="en-US" sz="2900" kern="1200" dirty="0">
            <a:latin typeface="Calibri"/>
            <a:cs typeface="Calibri"/>
          </a:endParaRPr>
        </a:p>
      </dsp:txBody>
      <dsp:txXfrm>
        <a:off x="302259" y="1102730"/>
        <a:ext cx="7254240" cy="2266950"/>
      </dsp:txXfrm>
    </dsp:sp>
    <dsp:sp modelId="{36F894F2-DE30-8B48-9728-790B56B5C397}">
      <dsp:nvSpPr>
        <dsp:cNvPr id="0" name=""/>
        <dsp:cNvSpPr/>
      </dsp:nvSpPr>
      <dsp:spPr>
        <a:xfrm>
          <a:off x="0" y="775282"/>
          <a:ext cx="1586865" cy="238029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86A87-0BE6-8641-AC84-654564903201}">
      <dsp:nvSpPr>
        <dsp:cNvPr id="0" name=""/>
        <dsp:cNvSpPr/>
      </dsp:nvSpPr>
      <dsp:spPr>
        <a:xfrm>
          <a:off x="302259" y="1102730"/>
          <a:ext cx="7254240" cy="22669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339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5481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700" kern="1200" dirty="0" smtClean="0">
              <a:latin typeface="Calibri"/>
              <a:cs typeface="Calibri"/>
            </a:rPr>
            <a:t>El PAE es un documento de política negociada y debe ser refrendado al más alto nivel. Establece prioridades claras de acción para resolver los problemas prioritarios identificados en el ADT</a:t>
          </a:r>
          <a:endParaRPr lang="en-US" sz="2700" kern="1200" dirty="0">
            <a:latin typeface="Calibri"/>
            <a:cs typeface="Calibri"/>
          </a:endParaRPr>
        </a:p>
      </dsp:txBody>
      <dsp:txXfrm>
        <a:off x="302259" y="1102730"/>
        <a:ext cx="7254240" cy="2266950"/>
      </dsp:txXfrm>
    </dsp:sp>
    <dsp:sp modelId="{36F894F2-DE30-8B48-9728-790B56B5C397}">
      <dsp:nvSpPr>
        <dsp:cNvPr id="0" name=""/>
        <dsp:cNvSpPr/>
      </dsp:nvSpPr>
      <dsp:spPr>
        <a:xfrm>
          <a:off x="0" y="775282"/>
          <a:ext cx="1586865" cy="238029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3A704-60C9-4747-9850-FB9E591FA8DC}">
      <dsp:nvSpPr>
        <dsp:cNvPr id="0" name=""/>
        <dsp:cNvSpPr/>
      </dsp:nvSpPr>
      <dsp:spPr>
        <a:xfrm>
          <a:off x="0" y="570"/>
          <a:ext cx="83058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6A704C-5AE9-4649-91F4-F89704B6440B}">
      <dsp:nvSpPr>
        <dsp:cNvPr id="0" name=""/>
        <dsp:cNvSpPr/>
      </dsp:nvSpPr>
      <dsp:spPr>
        <a:xfrm>
          <a:off x="0" y="570"/>
          <a:ext cx="8305800" cy="93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Calibri"/>
              <a:cs typeface="Calibri"/>
            </a:rPr>
            <a:t>FMAM  Aguas Internacionales son sistemas de aguas </a:t>
          </a:r>
          <a:r>
            <a:rPr lang="es-PE" sz="2000" kern="1200" dirty="0" err="1" smtClean="0">
              <a:latin typeface="Calibri"/>
              <a:cs typeface="Calibri"/>
            </a:rPr>
            <a:t>transzonales</a:t>
          </a:r>
          <a:r>
            <a:rPr lang="es-PE" sz="2000" kern="1200" dirty="0" smtClean="0">
              <a:latin typeface="Calibri"/>
              <a:cs typeface="Calibri"/>
            </a:rPr>
            <a:t> que incluyen: cuencas hidrográficas, cuencas lacustres, recursos de agua subterránea, los grandes ecosistemas marinos (LME)</a:t>
          </a:r>
          <a:endParaRPr lang="en-US" sz="2000" kern="1200" dirty="0">
            <a:latin typeface="Calibri"/>
            <a:cs typeface="Calibri"/>
          </a:endParaRPr>
        </a:p>
      </dsp:txBody>
      <dsp:txXfrm>
        <a:off x="0" y="570"/>
        <a:ext cx="8305800" cy="934491"/>
      </dsp:txXfrm>
    </dsp:sp>
    <dsp:sp modelId="{676F905A-EACE-E148-A924-2EFCE05F9F83}">
      <dsp:nvSpPr>
        <dsp:cNvPr id="0" name=""/>
        <dsp:cNvSpPr/>
      </dsp:nvSpPr>
      <dsp:spPr>
        <a:xfrm>
          <a:off x="0" y="935062"/>
          <a:ext cx="83058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B68D55-582E-3349-9EBD-BA5900674ABB}">
      <dsp:nvSpPr>
        <dsp:cNvPr id="0" name=""/>
        <dsp:cNvSpPr/>
      </dsp:nvSpPr>
      <dsp:spPr>
        <a:xfrm>
          <a:off x="0" y="935062"/>
          <a:ext cx="8305800" cy="93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Calibri"/>
              <a:cs typeface="Calibri"/>
            </a:rPr>
            <a:t>Las aguas </a:t>
          </a:r>
          <a:r>
            <a:rPr lang="es-PE" sz="2000" kern="1200" dirty="0" err="1" smtClean="0">
              <a:latin typeface="Calibri"/>
              <a:cs typeface="Calibri"/>
            </a:rPr>
            <a:t>transzonales</a:t>
          </a:r>
          <a:r>
            <a:rPr lang="es-PE" sz="2000" kern="1200" dirty="0" smtClean="0">
              <a:latin typeface="Calibri"/>
              <a:cs typeface="Calibri"/>
            </a:rPr>
            <a:t> son sistemas hídricos que se comparten entre varios países</a:t>
          </a:r>
          <a:endParaRPr lang="en-US" sz="2000" kern="1200" dirty="0">
            <a:latin typeface="Calibri"/>
            <a:cs typeface="Calibri"/>
          </a:endParaRPr>
        </a:p>
      </dsp:txBody>
      <dsp:txXfrm>
        <a:off x="0" y="935062"/>
        <a:ext cx="8305800" cy="934491"/>
      </dsp:txXfrm>
    </dsp:sp>
    <dsp:sp modelId="{5CAF6F7F-4AB2-A44D-AAD5-7C6C8A59A3D5}">
      <dsp:nvSpPr>
        <dsp:cNvPr id="0" name=""/>
        <dsp:cNvSpPr/>
      </dsp:nvSpPr>
      <dsp:spPr>
        <a:xfrm>
          <a:off x="0" y="1869554"/>
          <a:ext cx="83058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567DA-B751-F147-A413-C98B82C8B826}">
      <dsp:nvSpPr>
        <dsp:cNvPr id="0" name=""/>
        <dsp:cNvSpPr/>
      </dsp:nvSpPr>
      <dsp:spPr>
        <a:xfrm>
          <a:off x="0" y="1869554"/>
          <a:ext cx="8305800" cy="93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Calibri"/>
              <a:cs typeface="Calibri"/>
            </a:rPr>
            <a:t>ADT / PAE es un proceso estratégico desarrollado para los sistemas hídricos </a:t>
          </a:r>
          <a:r>
            <a:rPr lang="es-PE" sz="2000" kern="1200" dirty="0" err="1" smtClean="0">
              <a:latin typeface="Calibri"/>
              <a:cs typeface="Calibri"/>
            </a:rPr>
            <a:t>transzonales</a:t>
          </a:r>
          <a:endParaRPr lang="en-US" sz="2000" kern="1200" dirty="0">
            <a:latin typeface="Calibri"/>
            <a:cs typeface="Calibri"/>
          </a:endParaRPr>
        </a:p>
      </dsp:txBody>
      <dsp:txXfrm>
        <a:off x="0" y="1869554"/>
        <a:ext cx="8305800" cy="934491"/>
      </dsp:txXfrm>
    </dsp:sp>
    <dsp:sp modelId="{4B74EA56-5EFF-C848-933A-BC85F7E6B75E}">
      <dsp:nvSpPr>
        <dsp:cNvPr id="0" name=""/>
        <dsp:cNvSpPr/>
      </dsp:nvSpPr>
      <dsp:spPr>
        <a:xfrm>
          <a:off x="0" y="2804045"/>
          <a:ext cx="83058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51950D-1713-7341-A348-1D242765351C}">
      <dsp:nvSpPr>
        <dsp:cNvPr id="0" name=""/>
        <dsp:cNvSpPr/>
      </dsp:nvSpPr>
      <dsp:spPr>
        <a:xfrm>
          <a:off x="0" y="2804045"/>
          <a:ext cx="8305800" cy="93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Calibri"/>
              <a:cs typeface="Calibri"/>
            </a:rPr>
            <a:t>La principal función técnica de un ADT es identificar, cuantificar y establecer prioridades para los problemas ambientales que son de naturaleza </a:t>
          </a:r>
          <a:r>
            <a:rPr lang="es-PE" sz="2000" kern="1200" dirty="0" err="1" smtClean="0">
              <a:latin typeface="Calibri"/>
              <a:cs typeface="Calibri"/>
            </a:rPr>
            <a:t>transzonal</a:t>
          </a:r>
          <a:endParaRPr lang="en-US" sz="2000" kern="1200" dirty="0">
            <a:latin typeface="Calibri"/>
            <a:cs typeface="Calibri"/>
          </a:endParaRPr>
        </a:p>
      </dsp:txBody>
      <dsp:txXfrm>
        <a:off x="0" y="2804045"/>
        <a:ext cx="8305800" cy="934491"/>
      </dsp:txXfrm>
    </dsp:sp>
    <dsp:sp modelId="{A9183143-4DFB-744A-9BC3-2F7A67AE0EEB}">
      <dsp:nvSpPr>
        <dsp:cNvPr id="0" name=""/>
        <dsp:cNvSpPr/>
      </dsp:nvSpPr>
      <dsp:spPr>
        <a:xfrm>
          <a:off x="0" y="3738537"/>
          <a:ext cx="83058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7E1738-3EBD-124A-AF80-30C223C31B8B}">
      <dsp:nvSpPr>
        <dsp:cNvPr id="0" name=""/>
        <dsp:cNvSpPr/>
      </dsp:nvSpPr>
      <dsp:spPr>
        <a:xfrm>
          <a:off x="0" y="3738537"/>
          <a:ext cx="8305800" cy="934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kern="1200" dirty="0" smtClean="0">
              <a:latin typeface="Calibri"/>
              <a:cs typeface="Calibri"/>
            </a:rPr>
            <a:t>El PAE es un documento de política negociada y que merece apoyo al más alto nivel. Establece prioridades claras de acción para resolver los problemas prioritarios identificados en el ADT</a:t>
          </a:r>
          <a:endParaRPr lang="en-US" sz="2000" kern="1200" dirty="0">
            <a:latin typeface="Calibri"/>
            <a:cs typeface="Calibri"/>
          </a:endParaRPr>
        </a:p>
      </dsp:txBody>
      <dsp:txXfrm>
        <a:off x="0" y="3738537"/>
        <a:ext cx="8305800" cy="934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7FF642-FE2B-5B46-AAB1-E2C5739D1372}" type="datetime1">
              <a:rPr lang="en-US"/>
              <a:pPr>
                <a:defRPr/>
              </a:pPr>
              <a:t>9/4/2012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E40341-FEA8-7047-996E-223BBE8FE6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12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Nearly half of the world’s population is located within one or more of the 263 international drainage basins shared by two or more states.  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At least 145 nations include territory within international basins. 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At least 21 nations lie in their entirety within international basins 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33 countries have greater than 95% of their territory within these basins 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19 international drainage basins are shared by 5 or more riparian countries. 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The Danube alone has 17 riparian nations. 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The Congo, Niger, Nile, Rhine and Zambezi are shared by between 9 and 11 countries.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The remaining 13 basins have between 5 and 8 riparian countries.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The 64 LMEs produce 95 % of the world's fish catch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341-FEA8-7047-996E-223BBE8FE6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8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rgbClr val="14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1346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56" y="4635501"/>
            <a:ext cx="6467243" cy="1419784"/>
          </a:xfr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3600">
                <a:solidFill>
                  <a:srgbClr val="00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868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905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600" b="1" smtClean="0">
                <a:solidFill>
                  <a:srgbClr val="72AE00"/>
                </a:solidFill>
                <a:latin typeface="Rockwell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905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8800" y="296863"/>
            <a:ext cx="7429500" cy="1052512"/>
          </a:xfrm>
          <a:prstGeom prst="rect">
            <a:avLst/>
          </a:prstGeom>
          <a:solidFill>
            <a:srgbClr val="14C5D0">
              <a:alpha val="7000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3600" b="1" smtClean="0">
              <a:latin typeface="Rockwel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0038"/>
            <a:ext cx="498475" cy="10509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1294"/>
            <a:ext cx="7559487" cy="102530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>
                <a:srgbClr val="003399"/>
              </a:buClr>
              <a:defRPr>
                <a:solidFill>
                  <a:srgbClr val="000000"/>
                </a:solidFill>
              </a:defRPr>
            </a:lvl1pPr>
            <a:lvl2pPr marL="533400" indent="-304800">
              <a:buClr>
                <a:srgbClr val="65C4D2"/>
              </a:buClr>
              <a:defRPr>
                <a:solidFill>
                  <a:srgbClr val="000000"/>
                </a:solidFill>
              </a:defRPr>
            </a:lvl2pPr>
            <a:lvl3pPr marL="723900" indent="-266700">
              <a:buClr>
                <a:srgbClr val="66CCFF"/>
              </a:buClr>
              <a:defRPr>
                <a:solidFill>
                  <a:srgbClr val="000000"/>
                </a:solidFill>
              </a:defRPr>
            </a:lvl3pPr>
            <a:lvl4pPr marL="901700" indent="-228600">
              <a:buClr>
                <a:srgbClr val="0000FF"/>
              </a:buCl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3344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770188"/>
            <a:ext cx="7556500" cy="1319212"/>
          </a:xfrm>
          <a:ln>
            <a:noFill/>
          </a:ln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502650" y="2754312"/>
            <a:ext cx="641350" cy="1332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359775" y="2754312"/>
            <a:ext cx="92075" cy="1332000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2100" y="2763838"/>
            <a:ext cx="498475" cy="13255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118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Click to edit Master text styles</a:t>
            </a:r>
          </a:p>
          <a:p>
            <a:pPr marL="4572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Second level</a:t>
            </a:r>
          </a:p>
          <a:p>
            <a:pPr marL="6858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2F3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Third level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charset="0"/>
              </a:defRPr>
            </a:lvl1pPr>
          </a:lstStyle>
          <a:p>
            <a:pPr>
              <a:defRPr/>
            </a:pPr>
            <a:fld id="{3504349E-0B1A-9F4C-979F-AE93451090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228600" marR="0" indent="-228600" algn="l" defTabSz="914400" rtl="0" eaLnBrk="0" fontAlgn="base" latinLnBrk="0" hangingPunct="0">
        <a:lnSpc>
          <a:spcPct val="100000"/>
        </a:lnSpc>
        <a:spcBef>
          <a:spcPts val="2000"/>
        </a:spcBef>
        <a:spcAft>
          <a:spcPct val="0"/>
        </a:spcAft>
        <a:buClr>
          <a:srgbClr val="008000"/>
        </a:buClr>
        <a:buSzPct val="75000"/>
        <a:buFont typeface="Wingdings" charset="0"/>
        <a:buChar char="n"/>
        <a:tabLst/>
        <a:defRPr sz="28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1pPr>
      <a:lvl2pPr marL="4572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tabLst/>
        <a:defRPr sz="24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2pPr>
      <a:lvl3pPr marL="6858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72F300"/>
        </a:buClr>
        <a:buSzPct val="75000"/>
        <a:buFont typeface="Wingdings" charset="0"/>
        <a:buChar char="n"/>
        <a:tabLst/>
        <a:defRPr sz="20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3pPr>
      <a:lvl4pPr marL="9144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FF"/>
        </a:buClr>
        <a:buSzPct val="75000"/>
        <a:buFont typeface="Wingdings" charset="0"/>
        <a:buChar char="n"/>
        <a:tabLst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4pPr>
      <a:lvl5pPr marL="914400" indent="914400" algn="l" rtl="0" eaLnBrk="0" fontAlgn="base" hangingPunct="0">
        <a:spcBef>
          <a:spcPts val="600"/>
        </a:spcBef>
        <a:spcAft>
          <a:spcPct val="0"/>
        </a:spcAft>
        <a:buClr>
          <a:srgbClr val="008000"/>
        </a:buClr>
        <a:buSzPct val="75000"/>
        <a:buFont typeface="Wingdings" charset="0"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gef.org/gef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martinbloxham\Library\Application%20Support\Microsoft\Office\User%20Templates\My%20Templates\Macintosh%20HD:Users:martinbloxham:Documents:Martins%20Work:Barefoot%20Partnership:IW%20Learn%20TDA\SAP%20Trianing%20Course:2011%20TDA-SAP%20development:TDA\SAP%20manual:TDA-SAP%20Manual%206.6.docx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2324100"/>
          </a:xfrm>
        </p:spPr>
        <p:txBody>
          <a:bodyPr/>
          <a:lstStyle/>
          <a:p>
            <a:r>
              <a:rPr lang="en-US" sz="4400" dirty="0" smtClean="0"/>
              <a:t>IW:LEARN</a:t>
            </a:r>
            <a:br>
              <a:rPr lang="en-US" sz="4400" dirty="0" smtClean="0"/>
            </a:br>
            <a:r>
              <a:rPr lang="en-US" sz="4400" dirty="0" smtClean="0"/>
              <a:t>ADT/PAE </a:t>
            </a:r>
            <a:br>
              <a:rPr lang="en-US" sz="4400" dirty="0" smtClean="0"/>
            </a:br>
            <a:r>
              <a:rPr lang="en-US" sz="4400" dirty="0" err="1" smtClean="0"/>
              <a:t>Curso</a:t>
            </a:r>
            <a:r>
              <a:rPr lang="en-US" sz="4400" dirty="0" smtClean="0"/>
              <a:t> de </a:t>
            </a:r>
            <a:r>
              <a:rPr lang="en-US" sz="4400" dirty="0" err="1" smtClean="0"/>
              <a:t>Entrenamiento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Módulo</a:t>
            </a:r>
            <a:r>
              <a:rPr lang="en-US" dirty="0" smtClean="0"/>
              <a:t> </a:t>
            </a:r>
            <a:r>
              <a:rPr lang="en-US" dirty="0"/>
              <a:t>1: </a:t>
            </a:r>
            <a:r>
              <a:rPr lang="en-US" dirty="0" err="1" smtClean="0"/>
              <a:t>Introducción</a:t>
            </a:r>
            <a:r>
              <a:rPr lang="en-US" dirty="0" smtClean="0"/>
              <a:t> al </a:t>
            </a:r>
            <a:r>
              <a:rPr lang="en-US" dirty="0" err="1" smtClean="0"/>
              <a:t>proceso</a:t>
            </a:r>
            <a:r>
              <a:rPr lang="en-US" dirty="0" smtClean="0"/>
              <a:t> ADT/PAE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4845326"/>
            <a:ext cx="1714500" cy="201267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1857" y="2844800"/>
            <a:ext cx="4038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4" y="2998788"/>
            <a:ext cx="7756525" cy="1027112"/>
          </a:xfrm>
        </p:spPr>
        <p:txBody>
          <a:bodyPr/>
          <a:lstStyle/>
          <a:p>
            <a:r>
              <a:rPr lang="en-US" dirty="0" err="1" smtClean="0"/>
              <a:t>Sección</a:t>
            </a:r>
            <a:r>
              <a:rPr lang="en-US" dirty="0" smtClean="0"/>
              <a:t> 2: El </a:t>
            </a:r>
            <a:r>
              <a:rPr lang="en-US" dirty="0" err="1" smtClean="0"/>
              <a:t>proceso</a:t>
            </a:r>
            <a:r>
              <a:rPr lang="en-US" dirty="0" smtClean="0"/>
              <a:t> ADT/PAE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Cúales</a:t>
            </a:r>
            <a:r>
              <a:rPr lang="en-US" dirty="0" smtClean="0"/>
              <a:t> son los </a:t>
            </a:r>
            <a:r>
              <a:rPr lang="en-US" dirty="0" err="1" smtClean="0"/>
              <a:t>acrónimos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3435145"/>
            <a:ext cx="5760000" cy="31339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739" y="1009183"/>
            <a:ext cx="6133214" cy="312965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019644" y="3019647"/>
            <a:ext cx="408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ADT -  Análisis de Diagnóstico </a:t>
            </a:r>
            <a:r>
              <a:rPr lang="es-PE" sz="2400" b="1" dirty="0" err="1" smtClean="0"/>
              <a:t>Transzonal</a:t>
            </a:r>
            <a:endParaRPr lang="es-PE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094074" y="5560828"/>
            <a:ext cx="4008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PAE – Programa de Acción Estratégica</a:t>
            </a:r>
            <a:endParaRPr lang="es-PE" sz="2400" b="1" dirty="0"/>
          </a:p>
        </p:txBody>
      </p:sp>
    </p:spTree>
    <p:extLst>
      <p:ext uri="{BB962C8B-B14F-4D97-AF65-F5344CB8AC3E}">
        <p14:creationId xmlns:p14="http://schemas.microsoft.com/office/powerpoint/2010/main" val="367495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Entonces</a:t>
            </a:r>
            <a:r>
              <a:rPr lang="en-US" dirty="0" smtClean="0"/>
              <a:t>,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Proceso</a:t>
            </a:r>
            <a:r>
              <a:rPr lang="en-US" dirty="0" smtClean="0"/>
              <a:t> ADT/PAE?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" b="1628"/>
          <a:stretch>
            <a:fillRect/>
          </a:stretch>
        </p:blipFill>
        <p:spPr bwMode="auto">
          <a:xfrm>
            <a:off x="826607" y="2013098"/>
            <a:ext cx="7556500" cy="4144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3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Entonces</a:t>
            </a:r>
            <a:r>
              <a:rPr lang="en-US" dirty="0"/>
              <a:t>,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Proceso</a:t>
            </a:r>
            <a:r>
              <a:rPr lang="en-US" dirty="0"/>
              <a:t> </a:t>
            </a:r>
            <a:r>
              <a:rPr lang="en-US" dirty="0" smtClean="0"/>
              <a:t>ADT/PAE?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35504"/>
              </p:ext>
            </p:extLst>
          </p:nvPr>
        </p:nvGraphicFramePr>
        <p:xfrm>
          <a:off x="0" y="1625600"/>
          <a:ext cx="9143999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5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719D83-E58D-9143-9537-4FC36232E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389203-BEEC-FB40-BD15-EDF17D8D4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C96BBA-99A5-A84C-BE98-AEF08F6CE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345497-18F6-3146-8A9C-35200BD96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9FC5CB-DACD-D743-AC84-E29E4800A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CE86B2-0B80-1E40-89F8-E12712089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ADT – El </a:t>
            </a:r>
            <a:r>
              <a:rPr lang="en-US" dirty="0" err="1" smtClean="0"/>
              <a:t>Componente</a:t>
            </a:r>
            <a:r>
              <a:rPr lang="en-US" dirty="0" smtClean="0"/>
              <a:t> </a:t>
            </a:r>
            <a:r>
              <a:rPr lang="en-US" dirty="0" err="1" smtClean="0"/>
              <a:t>Analítico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09218"/>
              </p:ext>
            </p:extLst>
          </p:nvPr>
        </p:nvGraphicFramePr>
        <p:xfrm>
          <a:off x="498475" y="1981200"/>
          <a:ext cx="7556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700" y="2387600"/>
            <a:ext cx="1988314" cy="2743200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38100" dir="2700000" algn="tl" rotWithShape="0">
              <a:schemeClr val="tx1">
                <a:alpha val="43000"/>
              </a:schemeClr>
            </a:outerShdw>
            <a:softEdge rad="431800"/>
          </a:effectLst>
        </p:spPr>
      </p:pic>
    </p:spTree>
    <p:extLst>
      <p:ext uri="{BB962C8B-B14F-4D97-AF65-F5344CB8AC3E}">
        <p14:creationId xmlns:p14="http://schemas.microsoft.com/office/powerpoint/2010/main" val="394379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ADT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objetivo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Diamond 4"/>
          <p:cNvSpPr/>
          <p:nvPr/>
        </p:nvSpPr>
        <p:spPr>
          <a:xfrm>
            <a:off x="1854200" y="1524000"/>
            <a:ext cx="5334000" cy="5334000"/>
          </a:xfrm>
          <a:prstGeom prst="diamond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TextBox 18"/>
          <p:cNvSpPr txBox="1"/>
          <p:nvPr/>
        </p:nvSpPr>
        <p:spPr>
          <a:xfrm>
            <a:off x="2387600" y="3200400"/>
            <a:ext cx="4305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0090"/>
                </a:solidFill>
                <a:latin typeface="Calibri"/>
                <a:cs typeface="Calibri"/>
              </a:rPr>
              <a:t>Transboundary Diagnostic</a:t>
            </a:r>
          </a:p>
          <a:p>
            <a:pPr algn="ctr"/>
            <a:r>
              <a:rPr lang="en-US" sz="4400" dirty="0" smtClean="0">
                <a:solidFill>
                  <a:srgbClr val="000090"/>
                </a:solidFill>
                <a:latin typeface="Calibri"/>
                <a:cs typeface="Calibri"/>
              </a:rPr>
              <a:t>Analysis</a:t>
            </a:r>
            <a:endParaRPr lang="en-US" sz="44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99610" y="4194810"/>
            <a:ext cx="2080260" cy="2080260"/>
            <a:chOff x="4601210" y="2747010"/>
            <a:chExt cx="2080260" cy="2080260"/>
          </a:xfrm>
        </p:grpSpPr>
        <p:sp>
          <p:nvSpPr>
            <p:cNvPr id="10" name="Rounded Rectangle 9"/>
            <p:cNvSpPr/>
            <p:nvPr/>
          </p:nvSpPr>
          <p:spPr>
            <a:xfrm>
              <a:off x="4601210" y="2747010"/>
              <a:ext cx="2080260" cy="208026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11"/>
            <p:cNvSpPr/>
            <p:nvPr/>
          </p:nvSpPr>
          <p:spPr>
            <a:xfrm>
              <a:off x="4702760" y="2848560"/>
              <a:ext cx="1877160" cy="1877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>
                  <a:latin typeface="Calibri"/>
                  <a:cs typeface="Calibri"/>
                </a:rPr>
                <a:t>Analizar</a:t>
              </a:r>
              <a:r>
                <a:rPr lang="en-US" kern="1200" dirty="0" smtClean="0">
                  <a:latin typeface="Calibri"/>
                  <a:cs typeface="Calibri"/>
                </a:rPr>
                <a:t> </a:t>
              </a:r>
              <a:r>
                <a:rPr lang="en-US" kern="1200" dirty="0" err="1" smtClean="0">
                  <a:latin typeface="Calibri"/>
                  <a:cs typeface="Calibri"/>
                </a:rPr>
                <a:t>instituciones</a:t>
              </a:r>
              <a:r>
                <a:rPr lang="en-US" kern="1200" dirty="0" smtClean="0">
                  <a:latin typeface="Calibri"/>
                  <a:cs typeface="Calibri"/>
                </a:rPr>
                <a:t>, </a:t>
              </a:r>
              <a:r>
                <a:rPr lang="en-US" kern="1200" dirty="0" err="1" smtClean="0">
                  <a:latin typeface="Calibri"/>
                  <a:cs typeface="Calibri"/>
                </a:rPr>
                <a:t>leyes</a:t>
              </a:r>
              <a:r>
                <a:rPr lang="en-US" kern="1200" dirty="0" smtClean="0">
                  <a:latin typeface="Calibri"/>
                  <a:cs typeface="Calibri"/>
                </a:rPr>
                <a:t>, </a:t>
              </a:r>
              <a:r>
                <a:rPr lang="en-US" kern="1200" dirty="0" err="1" smtClean="0">
                  <a:latin typeface="Calibri"/>
                  <a:cs typeface="Calibri"/>
                </a:rPr>
                <a:t>políticas</a:t>
              </a:r>
              <a:r>
                <a:rPr lang="en-US" kern="1200" dirty="0" smtClean="0">
                  <a:latin typeface="Calibri"/>
                  <a:cs typeface="Calibri"/>
                </a:rPr>
                <a:t> y </a:t>
              </a:r>
              <a:r>
                <a:rPr lang="en-US" kern="1200" dirty="0" err="1" smtClean="0">
                  <a:latin typeface="Calibri"/>
                  <a:cs typeface="Calibri"/>
                </a:rPr>
                <a:t>inversiones</a:t>
              </a:r>
              <a:r>
                <a:rPr lang="en-US" kern="1200" dirty="0" smtClean="0">
                  <a:latin typeface="Calibri"/>
                  <a:cs typeface="Calibri"/>
                </a:rPr>
                <a:t> </a:t>
              </a:r>
              <a:r>
                <a:rPr lang="en-US" kern="1200" dirty="0" err="1" smtClean="0">
                  <a:latin typeface="Calibri"/>
                  <a:cs typeface="Calibri"/>
                </a:rPr>
                <a:t>proyectadas</a:t>
              </a:r>
              <a:endParaRPr lang="en-US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60930" y="4207510"/>
            <a:ext cx="2080260" cy="2080260"/>
            <a:chOff x="2360930" y="2747010"/>
            <a:chExt cx="2080260" cy="2080260"/>
          </a:xfrm>
        </p:grpSpPr>
        <p:sp>
          <p:nvSpPr>
            <p:cNvPr id="12" name="Rounded Rectangle 11"/>
            <p:cNvSpPr/>
            <p:nvPr/>
          </p:nvSpPr>
          <p:spPr>
            <a:xfrm>
              <a:off x="2360930" y="2747010"/>
              <a:ext cx="2080260" cy="2080260"/>
            </a:xfrm>
            <a:prstGeom prst="roundRect">
              <a:avLst/>
            </a:prstGeom>
            <a:solidFill>
              <a:srgbClr val="3366F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9"/>
            <p:cNvSpPr/>
            <p:nvPr/>
          </p:nvSpPr>
          <p:spPr>
            <a:xfrm>
              <a:off x="2462480" y="2848560"/>
              <a:ext cx="1877160" cy="1877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Analizar</a:t>
              </a:r>
              <a:r>
                <a:rPr lang="en-US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n-US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las</a:t>
              </a:r>
              <a:r>
                <a:rPr lang="en-US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n-US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causas</a:t>
              </a:r>
              <a:r>
                <a:rPr lang="en-US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de </a:t>
              </a:r>
              <a:r>
                <a:rPr lang="en-US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cada</a:t>
              </a:r>
              <a:r>
                <a:rPr lang="en-US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n-US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problema</a:t>
              </a:r>
              <a:endParaRPr lang="en-US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360930" y="2030729"/>
            <a:ext cx="2080260" cy="2080260"/>
            <a:chOff x="2360930" y="506729"/>
            <a:chExt cx="2080260" cy="2080260"/>
          </a:xfrm>
        </p:grpSpPr>
        <p:sp>
          <p:nvSpPr>
            <p:cNvPr id="16" name="Rounded Rectangle 15"/>
            <p:cNvSpPr/>
            <p:nvPr/>
          </p:nvSpPr>
          <p:spPr>
            <a:xfrm>
              <a:off x="2360930" y="506729"/>
              <a:ext cx="2080260" cy="2080260"/>
            </a:xfrm>
            <a:prstGeom prst="roundRect">
              <a:avLst/>
            </a:prstGeom>
            <a:solidFill>
              <a:srgbClr val="003399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5"/>
            <p:cNvSpPr/>
            <p:nvPr/>
          </p:nvSpPr>
          <p:spPr>
            <a:xfrm>
              <a:off x="2462480" y="608279"/>
              <a:ext cx="1877160" cy="1877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>
                  <a:latin typeface="Calibri"/>
                  <a:cs typeface="Calibri"/>
                </a:rPr>
                <a:t>Identificar</a:t>
              </a:r>
              <a:r>
                <a:rPr lang="en-US" kern="1200" dirty="0" smtClean="0">
                  <a:latin typeface="Calibri"/>
                  <a:cs typeface="Calibri"/>
                </a:rPr>
                <a:t> y </a:t>
              </a:r>
              <a:r>
                <a:rPr lang="en-US" kern="1200" dirty="0" err="1" smtClean="0">
                  <a:latin typeface="Calibri"/>
                  <a:cs typeface="Calibri"/>
                </a:rPr>
                <a:t>priorizar</a:t>
              </a:r>
              <a:r>
                <a:rPr lang="en-US" kern="1200" dirty="0" smtClean="0">
                  <a:latin typeface="Calibri"/>
                  <a:cs typeface="Calibri"/>
                </a:rPr>
                <a:t> </a:t>
              </a:r>
              <a:r>
                <a:rPr lang="en-US" kern="1200" dirty="0" err="1" smtClean="0">
                  <a:latin typeface="Calibri"/>
                  <a:cs typeface="Calibri"/>
                </a:rPr>
                <a:t>problemas</a:t>
              </a:r>
              <a:r>
                <a:rPr lang="en-US" kern="1200" dirty="0" smtClean="0">
                  <a:latin typeface="Calibri"/>
                  <a:cs typeface="Calibri"/>
                </a:rPr>
                <a:t> </a:t>
              </a:r>
              <a:r>
                <a:rPr lang="en-US" kern="1200" dirty="0" err="1" smtClean="0">
                  <a:latin typeface="Calibri"/>
                  <a:cs typeface="Calibri"/>
                </a:rPr>
                <a:t>transzonales</a:t>
              </a:r>
              <a:endParaRPr lang="en-US" kern="1200" dirty="0"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12310" y="2030729"/>
            <a:ext cx="2080260" cy="2080260"/>
            <a:chOff x="4601210" y="506729"/>
            <a:chExt cx="2080260" cy="2080260"/>
          </a:xfrm>
        </p:grpSpPr>
        <p:sp>
          <p:nvSpPr>
            <p:cNvPr id="14" name="Rounded Rectangle 13"/>
            <p:cNvSpPr/>
            <p:nvPr/>
          </p:nvSpPr>
          <p:spPr>
            <a:xfrm>
              <a:off x="4601210" y="506729"/>
              <a:ext cx="2080260" cy="2080260"/>
            </a:xfrm>
            <a:prstGeom prst="roundRect">
              <a:avLst/>
            </a:prstGeom>
            <a:solidFill>
              <a:srgbClr val="073FF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7"/>
            <p:cNvSpPr/>
            <p:nvPr/>
          </p:nvSpPr>
          <p:spPr>
            <a:xfrm>
              <a:off x="4702760" y="608279"/>
              <a:ext cx="1877160" cy="1877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Analizar</a:t>
              </a:r>
              <a:r>
                <a:rPr lang="en-US" kern="1200" dirty="0" smtClean="0">
                  <a:solidFill>
                    <a:srgbClr val="FFFFFF"/>
                  </a:solidFill>
                  <a:latin typeface="Calibri"/>
                  <a:cs typeface="Calibri"/>
                </a:rPr>
                <a:t> los </a:t>
              </a:r>
              <a:r>
                <a:rPr lang="en-US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impactos</a:t>
              </a:r>
              <a:r>
                <a:rPr lang="en-US" kern="1200" dirty="0" smtClean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en-US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ambientales</a:t>
              </a:r>
              <a:r>
                <a:rPr lang="en-US" kern="1200" dirty="0" smtClean="0">
                  <a:solidFill>
                    <a:srgbClr val="FFFFFF"/>
                  </a:solidFill>
                  <a:latin typeface="Calibri"/>
                  <a:cs typeface="Calibri"/>
                </a:rPr>
                <a:t> y socio </a:t>
              </a:r>
              <a:r>
                <a:rPr lang="en-US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economicos</a:t>
              </a:r>
              <a:r>
                <a:rPr lang="en-US" kern="1200" dirty="0" smtClean="0">
                  <a:solidFill>
                    <a:srgbClr val="FFFFFF"/>
                  </a:solidFill>
                  <a:latin typeface="Calibri"/>
                  <a:cs typeface="Calibri"/>
                </a:rPr>
                <a:t> y </a:t>
              </a:r>
              <a:r>
                <a:rPr lang="en-US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las</a:t>
              </a:r>
              <a:r>
                <a:rPr lang="en-US" kern="1200" dirty="0" smtClean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en-US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consecuencias</a:t>
              </a:r>
              <a:r>
                <a:rPr lang="en-US" kern="1200" dirty="0" smtClean="0">
                  <a:solidFill>
                    <a:srgbClr val="FFFFFF"/>
                  </a:solidFill>
                  <a:latin typeface="Calibri"/>
                  <a:cs typeface="Calibri"/>
                </a:rPr>
                <a:t> de </a:t>
              </a:r>
              <a:r>
                <a:rPr lang="en-US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cada</a:t>
              </a:r>
              <a:r>
                <a:rPr lang="en-US" kern="1200" dirty="0" smtClean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en-US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problema</a:t>
              </a:r>
              <a:endParaRPr lang="en-US" kern="12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25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El ADT –  </a:t>
            </a:r>
            <a:r>
              <a:rPr lang="en-US" sz="3600" dirty="0" err="1" smtClean="0"/>
              <a:t>Análisis</a:t>
            </a:r>
            <a:r>
              <a:rPr lang="en-US" sz="3600" dirty="0" smtClean="0"/>
              <a:t> y </a:t>
            </a:r>
            <a:r>
              <a:rPr lang="en-US" sz="3600" dirty="0" err="1" smtClean="0"/>
              <a:t>Compromiso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El ADT </a:t>
            </a:r>
            <a:r>
              <a:rPr lang="en-GB" dirty="0" err="1" smtClean="0"/>
              <a:t>provee</a:t>
            </a:r>
            <a:r>
              <a:rPr lang="en-GB" dirty="0" smtClean="0"/>
              <a:t> el </a:t>
            </a:r>
            <a:r>
              <a:rPr lang="en-GB" dirty="0" err="1" smtClean="0"/>
              <a:t>fundamento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el </a:t>
            </a:r>
            <a:r>
              <a:rPr lang="en-GB" dirty="0" err="1" smtClean="0"/>
              <a:t>componente</a:t>
            </a:r>
            <a:r>
              <a:rPr lang="en-GB" dirty="0" smtClean="0"/>
              <a:t> </a:t>
            </a:r>
            <a:r>
              <a:rPr lang="en-GB" dirty="0" err="1" smtClean="0"/>
              <a:t>estratégico</a:t>
            </a:r>
            <a:r>
              <a:rPr lang="en-GB" dirty="0" smtClean="0"/>
              <a:t> del </a:t>
            </a:r>
            <a:r>
              <a:rPr lang="en-GB" dirty="0" err="1" smtClean="0"/>
              <a:t>Proceso</a:t>
            </a:r>
            <a:r>
              <a:rPr lang="en-GB" dirty="0" smtClean="0"/>
              <a:t> ADT-PAE, </a:t>
            </a:r>
            <a:r>
              <a:rPr lang="en-GB" dirty="0" err="1" smtClean="0"/>
              <a:t>pensamiento</a:t>
            </a:r>
            <a:r>
              <a:rPr lang="en-GB" dirty="0" smtClean="0"/>
              <a:t> </a:t>
            </a:r>
            <a:r>
              <a:rPr lang="en-GB" dirty="0" err="1" smtClean="0"/>
              <a:t>estratégico,planeamiento</a:t>
            </a:r>
            <a:r>
              <a:rPr lang="en-GB" dirty="0" smtClean="0"/>
              <a:t> e </a:t>
            </a:r>
            <a:r>
              <a:rPr lang="en-GB" dirty="0" err="1" smtClean="0"/>
              <a:t>implementación</a:t>
            </a:r>
            <a:r>
              <a:rPr lang="en-GB" dirty="0" smtClean="0"/>
              <a:t> del PAE</a:t>
            </a:r>
            <a:endParaRPr lang="en-GB" dirty="0"/>
          </a:p>
          <a:p>
            <a:r>
              <a:rPr lang="en-GB" dirty="0" smtClean="0"/>
              <a:t>El ADT </a:t>
            </a:r>
            <a:r>
              <a:rPr lang="en-GB" dirty="0" err="1" smtClean="0"/>
              <a:t>deber</a:t>
            </a:r>
            <a:r>
              <a:rPr lang="en-GB" dirty="0" smtClean="0"/>
              <a:t> </a:t>
            </a:r>
            <a:r>
              <a:rPr lang="en-GB" dirty="0" err="1" smtClean="0"/>
              <a:t>ser</a:t>
            </a:r>
            <a:r>
              <a:rPr lang="en-GB" dirty="0" smtClean="0"/>
              <a:t> </a:t>
            </a:r>
            <a:r>
              <a:rPr lang="en-GB" dirty="0" err="1" smtClean="0"/>
              <a:t>también</a:t>
            </a:r>
            <a:r>
              <a:rPr lang="en-GB" dirty="0" smtClean="0"/>
              <a:t> parte de un </a:t>
            </a:r>
            <a:r>
              <a:rPr lang="en-GB" dirty="0" err="1" smtClean="0"/>
              <a:t>proceso</a:t>
            </a:r>
            <a:r>
              <a:rPr lang="en-GB" dirty="0" smtClean="0"/>
              <a:t> de </a:t>
            </a:r>
            <a:r>
              <a:rPr lang="en-GB" dirty="0" err="1" smtClean="0"/>
              <a:t>compromiso</a:t>
            </a:r>
            <a:r>
              <a:rPr lang="en-GB" dirty="0" smtClean="0"/>
              <a:t> y </a:t>
            </a:r>
            <a:r>
              <a:rPr lang="en-GB" dirty="0" err="1" smtClean="0"/>
              <a:t>consulta</a:t>
            </a:r>
            <a:r>
              <a:rPr lang="en-GB" dirty="0" smtClean="0"/>
              <a:t> con </a:t>
            </a:r>
            <a:r>
              <a:rPr lang="en-GB" dirty="0" err="1" smtClean="0"/>
              <a:t>todos</a:t>
            </a:r>
            <a:r>
              <a:rPr lang="en-GB" dirty="0" smtClean="0"/>
              <a:t> los stakeholders claves </a:t>
            </a:r>
            <a:r>
              <a:rPr lang="en-GB" dirty="0" err="1" smtClean="0"/>
              <a:t>desde</a:t>
            </a:r>
            <a:r>
              <a:rPr lang="en-GB" dirty="0" smtClean="0"/>
              <a:t> los </a:t>
            </a:r>
            <a:r>
              <a:rPr lang="en-GB" dirty="0" err="1" smtClean="0"/>
              <a:t>primeros</a:t>
            </a:r>
            <a:r>
              <a:rPr lang="en-GB" dirty="0" smtClean="0"/>
              <a:t> </a:t>
            </a:r>
            <a:r>
              <a:rPr lang="en-GB" dirty="0" err="1" smtClean="0"/>
              <a:t>pasos</a:t>
            </a:r>
            <a:r>
              <a:rPr lang="en-GB" dirty="0" smtClean="0"/>
              <a:t> del ADT y a </a:t>
            </a:r>
            <a:r>
              <a:rPr lang="en-GB" dirty="0" err="1" smtClean="0"/>
              <a:t>través</a:t>
            </a:r>
            <a:r>
              <a:rPr lang="en-GB" dirty="0" smtClean="0"/>
              <a:t> del </a:t>
            </a:r>
            <a:r>
              <a:rPr lang="en-GB" dirty="0" err="1" smtClean="0"/>
              <a:t>desarrollo</a:t>
            </a:r>
            <a:r>
              <a:rPr lang="en-GB" dirty="0" smtClean="0"/>
              <a:t> </a:t>
            </a:r>
            <a:r>
              <a:rPr lang="en-GB" dirty="0" err="1" smtClean="0"/>
              <a:t>subsecuente</a:t>
            </a:r>
            <a:r>
              <a:rPr lang="en-GB" dirty="0" smtClean="0"/>
              <a:t> de </a:t>
            </a:r>
            <a:r>
              <a:rPr lang="en-GB" dirty="0" err="1" smtClean="0"/>
              <a:t>soluciones</a:t>
            </a:r>
            <a:r>
              <a:rPr lang="en-GB" dirty="0" smtClean="0"/>
              <a:t> </a:t>
            </a:r>
            <a:r>
              <a:rPr lang="en-GB" dirty="0" err="1" smtClean="0"/>
              <a:t>alternativas</a:t>
            </a:r>
            <a:r>
              <a:rPr lang="en-GB" dirty="0" smtClean="0"/>
              <a:t> </a:t>
            </a:r>
            <a:r>
              <a:rPr lang="en-GB" dirty="0" err="1" smtClean="0"/>
              <a:t>durante</a:t>
            </a:r>
            <a:r>
              <a:rPr lang="en-GB" dirty="0" smtClean="0"/>
              <a:t> la </a:t>
            </a:r>
            <a:r>
              <a:rPr lang="en-GB" dirty="0" err="1" smtClean="0"/>
              <a:t>formulación</a:t>
            </a:r>
            <a:r>
              <a:rPr lang="en-GB" dirty="0" smtClean="0"/>
              <a:t> del PAE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PAE –  El </a:t>
            </a:r>
            <a:r>
              <a:rPr lang="en-US" dirty="0" err="1" smtClean="0"/>
              <a:t>componente</a:t>
            </a:r>
            <a:r>
              <a:rPr lang="en-US" dirty="0" smtClean="0"/>
              <a:t> </a:t>
            </a:r>
            <a:r>
              <a:rPr lang="en-US" dirty="0" err="1" smtClean="0"/>
              <a:t>estratégico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09440"/>
              </p:ext>
            </p:extLst>
          </p:nvPr>
        </p:nvGraphicFramePr>
        <p:xfrm>
          <a:off x="498475" y="1981200"/>
          <a:ext cx="7556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85000"/>
                    </a14:imgEffect>
                    <a14:imgEffect>
                      <a14:colorTemperature colorTemp="3239"/>
                    </a14:imgEffect>
                    <a14:imgEffect>
                      <a14:saturation sat="361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383" y="2819400"/>
            <a:ext cx="1605218" cy="22987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10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PAE </a:t>
            </a:r>
            <a:r>
              <a:rPr lang="en-US" dirty="0" err="1" smtClean="0"/>
              <a:t>tiene</a:t>
            </a:r>
            <a:r>
              <a:rPr lang="en-US" dirty="0" smtClean="0"/>
              <a:t> 3 </a:t>
            </a:r>
            <a:r>
              <a:rPr lang="en-US" dirty="0" err="1" smtClean="0"/>
              <a:t>pasos</a:t>
            </a:r>
            <a:r>
              <a:rPr lang="en-US" dirty="0" smtClean="0"/>
              <a:t> claves</a:t>
            </a:r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>
            <a:off x="101600" y="1473200"/>
            <a:ext cx="9042400" cy="5283200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Group 32"/>
          <p:cNvGrpSpPr/>
          <p:nvPr/>
        </p:nvGrpSpPr>
        <p:grpSpPr>
          <a:xfrm>
            <a:off x="260350" y="3058160"/>
            <a:ext cx="2670810" cy="2113280"/>
            <a:chOff x="0" y="1584960"/>
            <a:chExt cx="2670810" cy="2113280"/>
          </a:xfrm>
        </p:grpSpPr>
        <p:sp>
          <p:nvSpPr>
            <p:cNvPr id="40" name="Rounded Rectangle 39"/>
            <p:cNvSpPr/>
            <p:nvPr/>
          </p:nvSpPr>
          <p:spPr>
            <a:xfrm>
              <a:off x="0" y="1584960"/>
              <a:ext cx="2670810" cy="2113280"/>
            </a:xfrm>
            <a:prstGeom prst="roundRect">
              <a:avLst/>
            </a:prstGeom>
            <a:solidFill>
              <a:srgbClr val="66CCF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5"/>
            <p:cNvSpPr/>
            <p:nvPr/>
          </p:nvSpPr>
          <p:spPr>
            <a:xfrm>
              <a:off x="103162" y="1688122"/>
              <a:ext cx="2464486" cy="1906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Pensamiento</a:t>
              </a:r>
              <a:r>
                <a:rPr lang="en-GB" sz="18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</a:t>
              </a:r>
              <a:r>
                <a:rPr lang="en-GB" sz="18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Estratégico</a:t>
              </a:r>
              <a:r>
                <a:rPr lang="en-GB" sz="18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: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Desarollo</a:t>
              </a:r>
              <a:r>
                <a:rPr lang="en-GB" sz="1600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</a:t>
              </a:r>
              <a:r>
                <a:rPr lang="en-GB" sz="1600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colaborativo</a:t>
              </a:r>
              <a:r>
                <a:rPr lang="en-GB" sz="1600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de los </a:t>
              </a:r>
              <a:r>
                <a:rPr lang="en-GB" sz="1600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componentes</a:t>
              </a:r>
              <a:r>
                <a:rPr lang="en-GB" sz="1600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</a:t>
              </a:r>
              <a:r>
                <a:rPr lang="en-GB" sz="1600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principales</a:t>
              </a:r>
              <a:r>
                <a:rPr lang="en-GB" sz="1600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del PAE – </a:t>
              </a:r>
              <a:r>
                <a:rPr lang="en-GB" sz="1600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visi</a:t>
              </a:r>
              <a:r>
                <a:rPr lang="en-GB" sz="16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ón</a:t>
              </a:r>
              <a:r>
                <a:rPr lang="en-GB" sz="1600" dirty="0" smtClean="0">
                  <a:solidFill>
                    <a:srgbClr val="000090"/>
                  </a:solidFill>
                  <a:latin typeface="Calibri"/>
                  <a:cs typeface="Calibri"/>
                </a:rPr>
                <a:t>, </a:t>
              </a:r>
              <a:r>
                <a:rPr lang="en-GB" sz="16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objetivos</a:t>
              </a:r>
              <a:r>
                <a:rPr lang="en-GB" sz="1600" dirty="0" smtClean="0">
                  <a:solidFill>
                    <a:srgbClr val="000090"/>
                  </a:solidFill>
                  <a:latin typeface="Calibri"/>
                  <a:cs typeface="Calibri"/>
                </a:rPr>
                <a:t>, </a:t>
              </a:r>
              <a:r>
                <a:rPr lang="en-GB" sz="16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oportunidades</a:t>
              </a:r>
              <a:r>
                <a:rPr lang="en-GB" sz="1600" dirty="0" smtClean="0">
                  <a:solidFill>
                    <a:srgbClr val="000090"/>
                  </a:solidFill>
                  <a:latin typeface="Calibri"/>
                  <a:cs typeface="Calibri"/>
                </a:rPr>
                <a:t> de </a:t>
              </a:r>
              <a:r>
                <a:rPr lang="en-GB" sz="16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Innovación</a:t>
              </a:r>
              <a:r>
                <a:rPr lang="en-GB" sz="1600" dirty="0" smtClean="0">
                  <a:solidFill>
                    <a:srgbClr val="000090"/>
                  </a:solidFill>
                  <a:latin typeface="Calibri"/>
                  <a:cs typeface="Calibri"/>
                </a:rPr>
                <a:t> y </a:t>
              </a:r>
              <a:r>
                <a:rPr lang="en-GB" sz="16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alternativas</a:t>
              </a:r>
              <a:endParaRPr lang="en-US" sz="1600" kern="12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58794" y="3058160"/>
            <a:ext cx="2670810" cy="2113280"/>
            <a:chOff x="3115944" y="1584960"/>
            <a:chExt cx="2670810" cy="2113280"/>
          </a:xfrm>
        </p:grpSpPr>
        <p:sp>
          <p:nvSpPr>
            <p:cNvPr id="38" name="Rounded Rectangle 37"/>
            <p:cNvSpPr/>
            <p:nvPr/>
          </p:nvSpPr>
          <p:spPr>
            <a:xfrm>
              <a:off x="3115944" y="1584960"/>
              <a:ext cx="2670810" cy="2113280"/>
            </a:xfrm>
            <a:prstGeom prst="roundRect">
              <a:avLst/>
            </a:prstGeom>
            <a:solidFill>
              <a:srgbClr val="073FF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ed Rectangle 7"/>
            <p:cNvSpPr/>
            <p:nvPr/>
          </p:nvSpPr>
          <p:spPr>
            <a:xfrm>
              <a:off x="3219106" y="1688122"/>
              <a:ext cx="2464486" cy="1906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err="1" smtClean="0">
                  <a:latin typeface="Calibri"/>
                  <a:cs typeface="Calibri"/>
                </a:rPr>
                <a:t>Planeamiento</a:t>
              </a:r>
              <a:r>
                <a:rPr lang="en-GB" sz="1800" b="1" kern="1200" dirty="0" smtClean="0">
                  <a:latin typeface="Calibri"/>
                  <a:cs typeface="Calibri"/>
                </a:rPr>
                <a:t> </a:t>
              </a:r>
              <a:r>
                <a:rPr lang="en-GB" b="1" dirty="0" err="1" smtClean="0">
                  <a:latin typeface="Calibri"/>
                  <a:cs typeface="Calibri"/>
                </a:rPr>
                <a:t>Estratégico</a:t>
              </a:r>
              <a:r>
                <a:rPr lang="en-GB" sz="1800" b="1" kern="1200" dirty="0" smtClean="0">
                  <a:latin typeface="Calibri"/>
                  <a:cs typeface="Calibri"/>
                </a:rPr>
                <a:t>: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latin typeface="Calibri"/>
                  <a:cs typeface="Calibri"/>
                </a:rPr>
                <a:t> </a:t>
              </a:r>
              <a:r>
                <a:rPr lang="en-GB" sz="1600" kern="1200" dirty="0" err="1" smtClean="0">
                  <a:latin typeface="Calibri"/>
                  <a:cs typeface="Calibri"/>
                </a:rPr>
                <a:t>Procesos</a:t>
              </a:r>
              <a:r>
                <a:rPr lang="en-GB" sz="1600" kern="1200" dirty="0" smtClean="0">
                  <a:latin typeface="Calibri"/>
                  <a:cs typeface="Calibri"/>
                </a:rPr>
                <a:t> de </a:t>
              </a:r>
              <a:r>
                <a:rPr lang="en-GB" sz="1600" kern="1200" dirty="0" err="1" smtClean="0">
                  <a:latin typeface="Calibri"/>
                  <a:cs typeface="Calibri"/>
                </a:rPr>
                <a:t>consulta</a:t>
              </a:r>
              <a:r>
                <a:rPr lang="en-GB" sz="1600" kern="1200" dirty="0" smtClean="0">
                  <a:latin typeface="Calibri"/>
                  <a:cs typeface="Calibri"/>
                </a:rPr>
                <a:t> a </a:t>
              </a:r>
              <a:r>
                <a:rPr lang="en-GB" sz="1600" kern="1200" dirty="0" err="1" smtClean="0">
                  <a:latin typeface="Calibri"/>
                  <a:cs typeface="Calibri"/>
                </a:rPr>
                <a:t>nivel</a:t>
              </a:r>
              <a:r>
                <a:rPr lang="en-GB" sz="1600" kern="1200" dirty="0" smtClean="0">
                  <a:latin typeface="Calibri"/>
                  <a:cs typeface="Calibri"/>
                </a:rPr>
                <a:t> regional y </a:t>
              </a:r>
              <a:r>
                <a:rPr lang="en-GB" sz="1600" kern="1200" dirty="0" err="1" smtClean="0">
                  <a:latin typeface="Calibri"/>
                  <a:cs typeface="Calibri"/>
                </a:rPr>
                <a:t>nacional</a:t>
              </a:r>
              <a:r>
                <a:rPr lang="en-GB" sz="1600" dirty="0" smtClean="0">
                  <a:latin typeface="Calibri"/>
                  <a:cs typeface="Calibri"/>
                </a:rPr>
                <a:t>, </a:t>
              </a:r>
              <a:r>
                <a:rPr lang="en-GB" sz="1600" dirty="0" err="1" smtClean="0">
                  <a:latin typeface="Calibri"/>
                  <a:cs typeface="Calibri"/>
                </a:rPr>
                <a:t>estableciendo</a:t>
              </a:r>
              <a:r>
                <a:rPr lang="en-GB" sz="1600" dirty="0" smtClean="0">
                  <a:latin typeface="Calibri"/>
                  <a:cs typeface="Calibri"/>
                </a:rPr>
                <a:t> </a:t>
              </a:r>
              <a:r>
                <a:rPr lang="en-GB" sz="1600" dirty="0" err="1" smtClean="0">
                  <a:latin typeface="Calibri"/>
                  <a:cs typeface="Calibri"/>
                </a:rPr>
                <a:t>estrategias</a:t>
              </a:r>
              <a:r>
                <a:rPr lang="en-GB" sz="1600" dirty="0" smtClean="0">
                  <a:latin typeface="Calibri"/>
                  <a:cs typeface="Calibri"/>
                </a:rPr>
                <a:t> </a:t>
              </a:r>
              <a:r>
                <a:rPr lang="en-GB" sz="1600" dirty="0" err="1" smtClean="0">
                  <a:latin typeface="Calibri"/>
                  <a:cs typeface="Calibri"/>
                </a:rPr>
                <a:t>para</a:t>
              </a:r>
              <a:r>
                <a:rPr lang="en-GB" sz="1600" dirty="0" smtClean="0">
                  <a:latin typeface="Calibri"/>
                  <a:cs typeface="Calibri"/>
                </a:rPr>
                <a:t> la </a:t>
              </a:r>
              <a:r>
                <a:rPr lang="en-GB" sz="1600" dirty="0" err="1" smtClean="0">
                  <a:latin typeface="Calibri"/>
                  <a:cs typeface="Calibri"/>
                </a:rPr>
                <a:t>implementación</a:t>
              </a:r>
              <a:r>
                <a:rPr lang="en-GB" sz="1600" dirty="0" smtClean="0">
                  <a:latin typeface="Calibri"/>
                  <a:cs typeface="Calibri"/>
                </a:rPr>
                <a:t>, </a:t>
              </a:r>
              <a:r>
                <a:rPr lang="en-GB" sz="1600" dirty="0" err="1" smtClean="0">
                  <a:latin typeface="Calibri"/>
                  <a:cs typeface="Calibri"/>
                </a:rPr>
                <a:t>planeamiento</a:t>
              </a:r>
              <a:r>
                <a:rPr lang="en-GB" sz="1600" dirty="0" smtClean="0">
                  <a:latin typeface="Calibri"/>
                  <a:cs typeface="Calibri"/>
                </a:rPr>
                <a:t> de </a:t>
              </a:r>
              <a:r>
                <a:rPr lang="en-GB" sz="1600" dirty="0" err="1" smtClean="0">
                  <a:latin typeface="Calibri"/>
                  <a:cs typeface="Calibri"/>
                </a:rPr>
                <a:t>acción</a:t>
              </a:r>
              <a:r>
                <a:rPr lang="en-GB" sz="1600" dirty="0" smtClean="0">
                  <a:latin typeface="Calibri"/>
                  <a:cs typeface="Calibri"/>
                </a:rPr>
                <a:t>, </a:t>
              </a:r>
              <a:r>
                <a:rPr lang="en-GB" sz="1600" dirty="0" err="1" smtClean="0">
                  <a:latin typeface="Calibri"/>
                  <a:cs typeface="Calibri"/>
                </a:rPr>
                <a:t>desarrollando</a:t>
              </a:r>
              <a:r>
                <a:rPr lang="en-GB" sz="1600" dirty="0" smtClean="0">
                  <a:latin typeface="Calibri"/>
                  <a:cs typeface="Calibri"/>
                </a:rPr>
                <a:t> un </a:t>
              </a:r>
              <a:r>
                <a:rPr lang="en-GB" sz="1600" dirty="0" err="1" smtClean="0">
                  <a:latin typeface="Calibri"/>
                  <a:cs typeface="Calibri"/>
                </a:rPr>
                <a:t>borrador</a:t>
              </a:r>
              <a:r>
                <a:rPr lang="en-GB" sz="1600" dirty="0" smtClean="0">
                  <a:latin typeface="Calibri"/>
                  <a:cs typeface="Calibri"/>
                </a:rPr>
                <a:t> de plan de </a:t>
              </a:r>
              <a:r>
                <a:rPr lang="en-GB" sz="1600" dirty="0" err="1" smtClean="0">
                  <a:latin typeface="Calibri"/>
                  <a:cs typeface="Calibri"/>
                </a:rPr>
                <a:t>acción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844540" y="3058160"/>
            <a:ext cx="2670810" cy="2113280"/>
            <a:chOff x="6231890" y="1584960"/>
            <a:chExt cx="2670810" cy="2113280"/>
          </a:xfrm>
        </p:grpSpPr>
        <p:sp>
          <p:nvSpPr>
            <p:cNvPr id="36" name="Rounded Rectangle 35"/>
            <p:cNvSpPr/>
            <p:nvPr/>
          </p:nvSpPr>
          <p:spPr>
            <a:xfrm>
              <a:off x="6231890" y="1584960"/>
              <a:ext cx="2670810" cy="2113280"/>
            </a:xfrm>
            <a:prstGeom prst="roundRect">
              <a:avLst/>
            </a:prstGeom>
            <a:solidFill>
              <a:srgbClr val="003399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9"/>
            <p:cNvSpPr/>
            <p:nvPr/>
          </p:nvSpPr>
          <p:spPr>
            <a:xfrm>
              <a:off x="6335052" y="1688122"/>
              <a:ext cx="2464486" cy="1906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kern="1200" dirty="0" err="1" smtClean="0">
                  <a:latin typeface="Calibri"/>
                  <a:cs typeface="Calibri"/>
                </a:rPr>
                <a:t>Implementación</a:t>
              </a:r>
              <a:r>
                <a:rPr lang="en-GB" sz="1800" b="1" kern="1200" dirty="0" smtClean="0">
                  <a:latin typeface="Calibri"/>
                  <a:cs typeface="Calibri"/>
                </a:rPr>
                <a:t>: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latin typeface="Calibri"/>
                  <a:cs typeface="Calibri"/>
                </a:rPr>
                <a:t> Endorse del SAP, </a:t>
              </a:r>
              <a:r>
                <a:rPr lang="en-GB" sz="1600" kern="1200" dirty="0" err="1" smtClean="0">
                  <a:latin typeface="Calibri"/>
                  <a:cs typeface="Calibri"/>
                </a:rPr>
                <a:t>pasos</a:t>
              </a:r>
              <a:r>
                <a:rPr lang="en-GB" sz="1600" kern="1200" dirty="0" smtClean="0">
                  <a:latin typeface="Calibri"/>
                  <a:cs typeface="Calibri"/>
                </a:rPr>
                <a:t> claves de la </a:t>
              </a:r>
              <a:r>
                <a:rPr lang="en-GB" sz="1600" kern="1200" dirty="0" err="1" smtClean="0">
                  <a:latin typeface="Calibri"/>
                  <a:cs typeface="Calibri"/>
                </a:rPr>
                <a:t>implementación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016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El PAE – </a:t>
            </a:r>
            <a:r>
              <a:rPr lang="en-US" sz="3600" dirty="0" err="1" smtClean="0"/>
              <a:t>Elementos</a:t>
            </a:r>
            <a:r>
              <a:rPr lang="en-US" sz="3600" dirty="0" smtClean="0"/>
              <a:t> clave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816100"/>
            <a:ext cx="7556500" cy="4762500"/>
          </a:xfrm>
        </p:spPr>
        <p:txBody>
          <a:bodyPr/>
          <a:lstStyle/>
          <a:p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buena</a:t>
            </a:r>
            <a:r>
              <a:rPr lang="en-GB" dirty="0" smtClean="0"/>
              <a:t> </a:t>
            </a:r>
            <a:r>
              <a:rPr lang="en-GB" dirty="0" err="1" smtClean="0"/>
              <a:t>línea</a:t>
            </a:r>
            <a:r>
              <a:rPr lang="en-GB" dirty="0" smtClean="0"/>
              <a:t> de base </a:t>
            </a:r>
            <a:r>
              <a:rPr lang="en-GB" dirty="0" err="1" smtClean="0"/>
              <a:t>permite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clara</a:t>
            </a:r>
            <a:r>
              <a:rPr lang="en-GB" dirty="0" smtClean="0"/>
              <a:t> </a:t>
            </a:r>
            <a:r>
              <a:rPr lang="en-GB" dirty="0" err="1" smtClean="0"/>
              <a:t>distinción</a:t>
            </a:r>
            <a:r>
              <a:rPr lang="en-GB" dirty="0" smtClean="0"/>
              <a:t> entre </a:t>
            </a:r>
            <a:r>
              <a:rPr lang="en-GB" dirty="0" err="1" smtClean="0"/>
              <a:t>acciones</a:t>
            </a:r>
            <a:r>
              <a:rPr lang="en-GB" dirty="0" smtClean="0"/>
              <a:t> con </a:t>
            </a:r>
            <a:r>
              <a:rPr lang="en-GB" dirty="0" err="1" smtClean="0"/>
              <a:t>beneficios</a:t>
            </a:r>
            <a:r>
              <a:rPr lang="en-GB" dirty="0" smtClean="0"/>
              <a:t> </a:t>
            </a:r>
            <a:r>
              <a:rPr lang="en-GB" dirty="0" err="1" smtClean="0"/>
              <a:t>puramente</a:t>
            </a:r>
            <a:r>
              <a:rPr lang="en-GB" dirty="0" smtClean="0"/>
              <a:t> </a:t>
            </a:r>
            <a:r>
              <a:rPr lang="en-GB" dirty="0" err="1" smtClean="0"/>
              <a:t>nacionales</a:t>
            </a:r>
            <a:r>
              <a:rPr lang="en-GB" dirty="0" smtClean="0"/>
              <a:t> y </a:t>
            </a:r>
            <a:r>
              <a:rPr lang="en-GB" dirty="0" err="1" smtClean="0"/>
              <a:t>aquellas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abordan</a:t>
            </a:r>
            <a:r>
              <a:rPr lang="en-GB" dirty="0" smtClean="0"/>
              <a:t> </a:t>
            </a:r>
            <a:r>
              <a:rPr lang="en-GB" dirty="0" err="1" smtClean="0"/>
              <a:t>preocupaciones</a:t>
            </a:r>
            <a:r>
              <a:rPr lang="en-GB" dirty="0" smtClean="0"/>
              <a:t> </a:t>
            </a:r>
            <a:r>
              <a:rPr lang="en-GB" dirty="0" err="1" smtClean="0"/>
              <a:t>transzonales</a:t>
            </a:r>
            <a:r>
              <a:rPr lang="en-GB" dirty="0" smtClean="0"/>
              <a:t> con </a:t>
            </a:r>
            <a:r>
              <a:rPr lang="en-GB" dirty="0" err="1" smtClean="0"/>
              <a:t>beneficios</a:t>
            </a:r>
            <a:r>
              <a:rPr lang="en-GB" dirty="0" smtClean="0"/>
              <a:t> </a:t>
            </a:r>
            <a:r>
              <a:rPr lang="en-GB" dirty="0" err="1" smtClean="0"/>
              <a:t>globales</a:t>
            </a:r>
            <a:endParaRPr lang="en-GB" dirty="0" smtClean="0"/>
          </a:p>
          <a:p>
            <a:r>
              <a:rPr lang="en-GB" dirty="0" smtClean="0"/>
              <a:t>El </a:t>
            </a:r>
            <a:r>
              <a:rPr lang="en-GB" dirty="0" err="1" smtClean="0"/>
              <a:t>desarrollo</a:t>
            </a:r>
            <a:r>
              <a:rPr lang="en-GB" dirty="0" smtClean="0"/>
              <a:t> de </a:t>
            </a:r>
            <a:r>
              <a:rPr lang="en-GB" dirty="0" err="1" smtClean="0"/>
              <a:t>mecanismos</a:t>
            </a:r>
            <a:r>
              <a:rPr lang="en-GB" dirty="0" smtClean="0"/>
              <a:t> </a:t>
            </a:r>
            <a:r>
              <a:rPr lang="en-GB" dirty="0" err="1" smtClean="0"/>
              <a:t>institucionales</a:t>
            </a:r>
            <a:r>
              <a:rPr lang="en-GB" dirty="0" smtClean="0"/>
              <a:t> a </a:t>
            </a:r>
            <a:r>
              <a:rPr lang="en-GB" dirty="0" err="1" smtClean="0"/>
              <a:t>niveles</a:t>
            </a:r>
            <a:r>
              <a:rPr lang="en-GB" dirty="0" smtClean="0"/>
              <a:t> </a:t>
            </a:r>
            <a:r>
              <a:rPr lang="en-GB" dirty="0" err="1" smtClean="0"/>
              <a:t>regionales</a:t>
            </a:r>
            <a:r>
              <a:rPr lang="en-GB" dirty="0" smtClean="0"/>
              <a:t> y </a:t>
            </a:r>
            <a:r>
              <a:rPr lang="en-GB" dirty="0" err="1" smtClean="0"/>
              <a:t>nacionales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la </a:t>
            </a:r>
            <a:r>
              <a:rPr lang="en-GB" dirty="0" err="1" smtClean="0"/>
              <a:t>implementación</a:t>
            </a:r>
            <a:r>
              <a:rPr lang="en-GB" dirty="0" smtClean="0"/>
              <a:t> del PAE</a:t>
            </a:r>
          </a:p>
          <a:p>
            <a:r>
              <a:rPr lang="en-GB" dirty="0" err="1" smtClean="0"/>
              <a:t>Procedimientos</a:t>
            </a:r>
            <a:r>
              <a:rPr lang="en-GB" dirty="0" smtClean="0"/>
              <a:t> de </a:t>
            </a:r>
            <a:r>
              <a:rPr lang="en-GB" dirty="0" err="1" smtClean="0"/>
              <a:t>monitoreo</a:t>
            </a:r>
            <a:r>
              <a:rPr lang="en-GB" dirty="0" smtClean="0"/>
              <a:t> y </a:t>
            </a:r>
            <a:r>
              <a:rPr lang="en-GB" dirty="0" err="1" smtClean="0"/>
              <a:t>evaluación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miden</a:t>
            </a:r>
            <a:r>
              <a:rPr lang="en-GB" dirty="0" smtClean="0"/>
              <a:t> la </a:t>
            </a:r>
            <a:r>
              <a:rPr lang="en-GB" dirty="0" err="1" smtClean="0"/>
              <a:t>efectividad</a:t>
            </a:r>
            <a:r>
              <a:rPr lang="en-GB" dirty="0" smtClean="0"/>
              <a:t> de los </a:t>
            </a:r>
            <a:r>
              <a:rPr lang="en-GB" dirty="0" err="1" smtClean="0"/>
              <a:t>resultados</a:t>
            </a:r>
            <a:r>
              <a:rPr lang="en-GB" dirty="0" smtClean="0"/>
              <a:t> del </a:t>
            </a:r>
            <a:r>
              <a:rPr lang="en-GB" dirty="0" err="1" smtClean="0"/>
              <a:t>proceso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9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 </a:t>
            </a:r>
            <a:r>
              <a:rPr lang="en-US" sz="3600" dirty="0" err="1" smtClean="0"/>
              <a:t>este</a:t>
            </a:r>
            <a:r>
              <a:rPr lang="en-US" sz="3600" dirty="0" smtClean="0"/>
              <a:t> </a:t>
            </a:r>
            <a:r>
              <a:rPr lang="en-US" sz="3600" dirty="0" err="1" smtClean="0"/>
              <a:t>módulo</a:t>
            </a:r>
            <a:r>
              <a:rPr lang="en-US" sz="3600" dirty="0" smtClean="0"/>
              <a:t> </a:t>
            </a:r>
            <a:r>
              <a:rPr lang="en-US" sz="3600" dirty="0" err="1" smtClean="0"/>
              <a:t>usted</a:t>
            </a:r>
            <a:r>
              <a:rPr lang="en-US" sz="3600" dirty="0" smtClean="0"/>
              <a:t> </a:t>
            </a:r>
            <a:r>
              <a:rPr lang="en-US" sz="3600" dirty="0" err="1" smtClean="0"/>
              <a:t>aprenderá</a:t>
            </a:r>
            <a:r>
              <a:rPr lang="en-US" sz="3600" dirty="0" smtClean="0"/>
              <a:t> </a:t>
            </a:r>
            <a:r>
              <a:rPr lang="en-US" sz="3600" dirty="0" err="1" smtClean="0"/>
              <a:t>sobre</a:t>
            </a:r>
            <a:r>
              <a:rPr lang="en-US" sz="3600" dirty="0" smtClean="0"/>
              <a:t>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Fondo</a:t>
            </a:r>
            <a:r>
              <a:rPr lang="en-US" dirty="0" smtClean="0"/>
              <a:t> Mundial </a:t>
            </a:r>
            <a:r>
              <a:rPr lang="en-US" dirty="0" err="1" smtClean="0"/>
              <a:t>para</a:t>
            </a:r>
            <a:r>
              <a:rPr lang="en-US" dirty="0" smtClean="0"/>
              <a:t> el </a:t>
            </a:r>
            <a:r>
              <a:rPr lang="en-US" dirty="0" err="1" smtClean="0"/>
              <a:t>Medio</a:t>
            </a:r>
            <a:r>
              <a:rPr lang="en-US" dirty="0" smtClean="0"/>
              <a:t> </a:t>
            </a:r>
            <a:r>
              <a:rPr lang="en-US" dirty="0" err="1" smtClean="0"/>
              <a:t>Ambiente</a:t>
            </a:r>
            <a:r>
              <a:rPr lang="en-US" dirty="0" smtClean="0"/>
              <a:t> (FMAM ó GEF en </a:t>
            </a:r>
            <a:r>
              <a:rPr lang="en-US" dirty="0" err="1" smtClean="0"/>
              <a:t>inglés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Aguas</a:t>
            </a:r>
            <a:r>
              <a:rPr lang="en-US" dirty="0" smtClean="0"/>
              <a:t> </a:t>
            </a:r>
            <a:r>
              <a:rPr lang="en-US" dirty="0" err="1" smtClean="0"/>
              <a:t>Internacionales</a:t>
            </a:r>
            <a:r>
              <a:rPr lang="en-US" dirty="0" smtClean="0"/>
              <a:t> en el </a:t>
            </a:r>
            <a:r>
              <a:rPr lang="en-US" dirty="0" err="1" smtClean="0"/>
              <a:t>contexto</a:t>
            </a:r>
            <a:r>
              <a:rPr lang="en-US" dirty="0" smtClean="0"/>
              <a:t> del GEF</a:t>
            </a:r>
          </a:p>
          <a:p>
            <a:r>
              <a:rPr lang="en-US" dirty="0" err="1" smtClean="0"/>
              <a:t>Porqué</a:t>
            </a:r>
            <a:r>
              <a:rPr lang="en-US" dirty="0" smtClean="0"/>
              <a:t> son </a:t>
            </a:r>
            <a:r>
              <a:rPr lang="en-US" dirty="0" err="1" smtClean="0"/>
              <a:t>importantes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proceso</a:t>
            </a:r>
            <a:r>
              <a:rPr lang="en-US" dirty="0" smtClean="0"/>
              <a:t> ADT/PAE </a:t>
            </a:r>
          </a:p>
          <a:p>
            <a:r>
              <a:rPr lang="en-US" dirty="0" err="1" smtClean="0"/>
              <a:t>Principios</a:t>
            </a:r>
            <a:r>
              <a:rPr lang="en-US" dirty="0" smtClean="0"/>
              <a:t> del ADT/PAE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5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Sección</a:t>
            </a:r>
            <a:r>
              <a:rPr lang="en-US" dirty="0" smtClean="0"/>
              <a:t> 3: </a:t>
            </a:r>
            <a:r>
              <a:rPr lang="en-US" dirty="0" err="1" smtClean="0"/>
              <a:t>Principios</a:t>
            </a:r>
            <a:r>
              <a:rPr lang="en-US" dirty="0" smtClean="0"/>
              <a:t> ADT-PAE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Principios</a:t>
            </a:r>
            <a:r>
              <a:rPr lang="en-GB" dirty="0" smtClean="0"/>
              <a:t> </a:t>
            </a:r>
            <a:r>
              <a:rPr lang="en-GB" dirty="0" err="1" smtClean="0"/>
              <a:t>Generales</a:t>
            </a:r>
            <a:r>
              <a:rPr lang="en-GB" dirty="0" smtClean="0"/>
              <a:t> del </a:t>
            </a:r>
            <a:r>
              <a:rPr lang="en-GB" dirty="0" err="1" smtClean="0"/>
              <a:t>enfoque</a:t>
            </a:r>
            <a:r>
              <a:rPr lang="en-GB" dirty="0" smtClean="0"/>
              <a:t> ADT-PAE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749393" y="1724187"/>
            <a:ext cx="1467413" cy="1467413"/>
            <a:chOff x="3520792" y="-206213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Oval 22"/>
            <p:cNvSpPr/>
            <p:nvPr/>
          </p:nvSpPr>
          <p:spPr>
            <a:xfrm>
              <a:off x="3520792" y="-206213"/>
              <a:ext cx="1467413" cy="1467413"/>
            </a:xfrm>
            <a:prstGeom prst="ellipse">
              <a:avLst/>
            </a:prstGeom>
            <a:solidFill>
              <a:srgbClr val="003399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3735690" y="8685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Manejo</a:t>
              </a:r>
              <a:r>
                <a:rPr lang="en-US" sz="1400" b="1" kern="1200" dirty="0" smtClean="0"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Adaptativo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74979" y="2410712"/>
            <a:ext cx="1467413" cy="1467413"/>
            <a:chOff x="4946378" y="480312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Oval 20"/>
            <p:cNvSpPr/>
            <p:nvPr/>
          </p:nvSpPr>
          <p:spPr>
            <a:xfrm>
              <a:off x="4946378" y="480312"/>
              <a:ext cx="1467413" cy="1467413"/>
            </a:xfrm>
            <a:prstGeom prst="ellipse">
              <a:avLst/>
            </a:prstGeom>
            <a:solidFill>
              <a:srgbClr val="66CC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6"/>
            <p:cNvSpPr/>
            <p:nvPr/>
          </p:nvSpPr>
          <p:spPr>
            <a:xfrm>
              <a:off x="5161276" y="695210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Enfoque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Ecosistémico</a:t>
              </a:r>
              <a:endParaRPr lang="en-US" sz="1400" b="1" kern="12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27070" y="3953322"/>
            <a:ext cx="1467413" cy="1467413"/>
            <a:chOff x="5298469" y="2022922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5298469" y="2022922"/>
              <a:ext cx="1467413" cy="1467413"/>
            </a:xfrm>
            <a:prstGeom prst="ellipse">
              <a:avLst/>
            </a:prstGeom>
            <a:solidFill>
              <a:srgbClr val="000090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8"/>
            <p:cNvSpPr/>
            <p:nvPr/>
          </p:nvSpPr>
          <p:spPr>
            <a:xfrm>
              <a:off x="5513367" y="2237820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Desarrollo</a:t>
              </a:r>
              <a:r>
                <a:rPr lang="en-US" sz="1400" b="1" kern="1200" dirty="0" smtClean="0">
                  <a:latin typeface="Calibri"/>
                  <a:cs typeface="Calibri"/>
                </a:rPr>
                <a:t> </a:t>
              </a:r>
              <a:r>
                <a:rPr lang="en-US" sz="1400" b="1" dirty="0" err="1">
                  <a:latin typeface="Calibri"/>
                  <a:cs typeface="Calibri"/>
                </a:rPr>
                <a:t>S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ostenible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40534" y="5190400"/>
            <a:ext cx="1467413" cy="1467413"/>
            <a:chOff x="4311933" y="3260000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4311933" y="3260000"/>
              <a:ext cx="1467413" cy="1467413"/>
            </a:xfrm>
            <a:prstGeom prst="ellipse">
              <a:avLst/>
            </a:prstGeom>
            <a:solidFill>
              <a:srgbClr val="0000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0"/>
            <p:cNvSpPr/>
            <p:nvPr/>
          </p:nvSpPr>
          <p:spPr>
            <a:xfrm>
              <a:off x="4526831" y="3474898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Reducción</a:t>
              </a:r>
              <a:r>
                <a:rPr lang="en-US" sz="1400" b="1" kern="1200" dirty="0" smtClean="0">
                  <a:latin typeface="Calibri"/>
                  <a:cs typeface="Calibri"/>
                </a:rPr>
                <a:t> de la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pobreza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58253" y="5190400"/>
            <a:ext cx="1467413" cy="1467413"/>
            <a:chOff x="2729652" y="3260000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2729652" y="3260000"/>
              <a:ext cx="1467413" cy="1467413"/>
            </a:xfrm>
            <a:prstGeom prst="ellipse">
              <a:avLst/>
            </a:prstGeom>
            <a:solidFill>
              <a:srgbClr val="14C5D0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2944550" y="3474898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Igualdad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de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Género</a:t>
              </a:r>
              <a:endParaRPr lang="en-US" sz="1400" b="1" kern="12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71717" y="3953322"/>
            <a:ext cx="1467413" cy="1467413"/>
            <a:chOff x="1743116" y="2022922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1743116" y="2022922"/>
              <a:ext cx="1467413" cy="1467413"/>
            </a:xfrm>
            <a:prstGeom prst="ellipse">
              <a:avLst/>
            </a:prstGeom>
            <a:solidFill>
              <a:srgbClr val="3366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4"/>
            <p:cNvSpPr/>
            <p:nvPr/>
          </p:nvSpPr>
          <p:spPr>
            <a:xfrm>
              <a:off x="1958014" y="2237820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Variabilidad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del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Clima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y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Cambio</a:t>
              </a:r>
              <a:endParaRPr lang="en-US" sz="1400" b="1" kern="12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22791" y="2416589"/>
            <a:ext cx="1469445" cy="1455659"/>
            <a:chOff x="2094190" y="486189"/>
            <a:chExt cx="1469445" cy="145565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2094190" y="486189"/>
              <a:ext cx="1469445" cy="1455659"/>
            </a:xfrm>
            <a:prstGeom prst="ellipse">
              <a:avLst/>
            </a:prstGeom>
            <a:solidFill>
              <a:srgbClr val="073F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6"/>
            <p:cNvSpPr/>
            <p:nvPr/>
          </p:nvSpPr>
          <p:spPr>
            <a:xfrm>
              <a:off x="2309385" y="699365"/>
              <a:ext cx="1039055" cy="10293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Participación</a:t>
              </a:r>
              <a:r>
                <a:rPr lang="en-US" sz="1400" b="1" kern="1200" dirty="0" smtClean="0">
                  <a:latin typeface="Calibri"/>
                  <a:cs typeface="Calibri"/>
                </a:rPr>
                <a:t> y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consulta</a:t>
              </a:r>
              <a:r>
                <a:rPr lang="en-US" sz="1400" b="1" kern="1200" dirty="0" smtClean="0">
                  <a:latin typeface="Calibri"/>
                  <a:cs typeface="Calibri"/>
                </a:rPr>
                <a:t> de los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Grupos</a:t>
              </a:r>
              <a:r>
                <a:rPr lang="en-US" sz="1400" b="1" kern="1200" dirty="0" smtClean="0">
                  <a:latin typeface="Calibri"/>
                  <a:cs typeface="Calibri"/>
                </a:rPr>
                <a:t> de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Interés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629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Manejo</a:t>
            </a:r>
            <a:r>
              <a:rPr lang="en-US" dirty="0" smtClean="0"/>
              <a:t> </a:t>
            </a:r>
            <a:r>
              <a:rPr lang="en-US" dirty="0" err="1" smtClean="0"/>
              <a:t>Adaptativo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75" y="2641601"/>
            <a:ext cx="7556500" cy="2552700"/>
          </a:xfrm>
        </p:spPr>
        <p:txBody>
          <a:bodyPr/>
          <a:lstStyle/>
          <a:p>
            <a:pPr marL="0" indent="0">
              <a:buNone/>
            </a:pPr>
            <a:r>
              <a:rPr lang="es-PE" dirty="0" smtClean="0"/>
              <a:t>…..se </a:t>
            </a:r>
            <a:r>
              <a:rPr lang="es-PE" dirty="0"/>
              <a:t>puede definir como un enfoque sistemático y riguroso para deliberadamente aprender de las acciones de gestión con la intención de mejorar </a:t>
            </a:r>
            <a:r>
              <a:rPr lang="es-PE" dirty="0" smtClean="0"/>
              <a:t>posteriores políticas </a:t>
            </a:r>
            <a:r>
              <a:rPr lang="es-PE" dirty="0"/>
              <a:t>de gestión </a:t>
            </a:r>
            <a:r>
              <a:rPr lang="es-PE" dirty="0" smtClean="0"/>
              <a:t>o prácticas.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710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Manejo</a:t>
            </a:r>
            <a:r>
              <a:rPr lang="en-US" dirty="0" smtClean="0"/>
              <a:t> </a:t>
            </a:r>
            <a:r>
              <a:rPr lang="en-US" dirty="0" err="1" smtClean="0"/>
              <a:t>Adaptativo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" b="495"/>
          <a:stretch>
            <a:fillRect/>
          </a:stretch>
        </p:blipFill>
        <p:spPr bwMode="auto">
          <a:xfrm>
            <a:off x="168274" y="1816100"/>
            <a:ext cx="8328025" cy="4754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4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Principios</a:t>
            </a:r>
            <a:r>
              <a:rPr lang="en-GB" dirty="0" smtClean="0"/>
              <a:t> </a:t>
            </a:r>
            <a:r>
              <a:rPr lang="en-GB" dirty="0" err="1" smtClean="0"/>
              <a:t>Generales</a:t>
            </a:r>
            <a:r>
              <a:rPr lang="en-GB" dirty="0" smtClean="0"/>
              <a:t> del </a:t>
            </a:r>
            <a:r>
              <a:rPr lang="en-GB" dirty="0" err="1" smtClean="0"/>
              <a:t>enfoque</a:t>
            </a:r>
            <a:r>
              <a:rPr lang="en-GB" dirty="0" smtClean="0"/>
              <a:t> ADT-PAE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749393" y="1724187"/>
            <a:ext cx="1467413" cy="1467413"/>
            <a:chOff x="3520792" y="-206213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Oval 22"/>
            <p:cNvSpPr/>
            <p:nvPr/>
          </p:nvSpPr>
          <p:spPr>
            <a:xfrm>
              <a:off x="3520792" y="-206213"/>
              <a:ext cx="1467413" cy="1467413"/>
            </a:xfrm>
            <a:prstGeom prst="ellipse">
              <a:avLst/>
            </a:prstGeom>
            <a:solidFill>
              <a:srgbClr val="003399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3735690" y="8685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Manejo</a:t>
              </a:r>
              <a:r>
                <a:rPr lang="en-US" sz="1400" b="1" kern="1200" dirty="0" smtClean="0"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Adaptativo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74979" y="2410712"/>
            <a:ext cx="1467413" cy="1467413"/>
            <a:chOff x="4946378" y="480312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Oval 20"/>
            <p:cNvSpPr/>
            <p:nvPr/>
          </p:nvSpPr>
          <p:spPr>
            <a:xfrm>
              <a:off x="4946378" y="480312"/>
              <a:ext cx="1467413" cy="1467413"/>
            </a:xfrm>
            <a:prstGeom prst="ellipse">
              <a:avLst/>
            </a:prstGeom>
            <a:solidFill>
              <a:srgbClr val="66CC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6"/>
            <p:cNvSpPr/>
            <p:nvPr/>
          </p:nvSpPr>
          <p:spPr>
            <a:xfrm>
              <a:off x="5161276" y="695210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Enfoque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Ecosistémico</a:t>
              </a:r>
              <a:endParaRPr lang="en-US" sz="1400" b="1" kern="12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27070" y="3953322"/>
            <a:ext cx="1467413" cy="1467413"/>
            <a:chOff x="5298469" y="2022922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5298469" y="2022922"/>
              <a:ext cx="1467413" cy="1467413"/>
            </a:xfrm>
            <a:prstGeom prst="ellipse">
              <a:avLst/>
            </a:prstGeom>
            <a:solidFill>
              <a:srgbClr val="000090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8"/>
            <p:cNvSpPr/>
            <p:nvPr/>
          </p:nvSpPr>
          <p:spPr>
            <a:xfrm>
              <a:off x="5513367" y="2237820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Desarrollo</a:t>
              </a:r>
              <a:r>
                <a:rPr lang="en-US" sz="1400" b="1" kern="1200" dirty="0" smtClean="0">
                  <a:latin typeface="Calibri"/>
                  <a:cs typeface="Calibri"/>
                </a:rPr>
                <a:t> </a:t>
              </a:r>
              <a:r>
                <a:rPr lang="en-US" sz="1400" b="1" dirty="0" err="1">
                  <a:latin typeface="Calibri"/>
                  <a:cs typeface="Calibri"/>
                </a:rPr>
                <a:t>S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ostenible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40534" y="5190400"/>
            <a:ext cx="1467413" cy="1467413"/>
            <a:chOff x="4311933" y="3260000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4311933" y="3260000"/>
              <a:ext cx="1467413" cy="1467413"/>
            </a:xfrm>
            <a:prstGeom prst="ellipse">
              <a:avLst/>
            </a:prstGeom>
            <a:solidFill>
              <a:srgbClr val="0000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0"/>
            <p:cNvSpPr/>
            <p:nvPr/>
          </p:nvSpPr>
          <p:spPr>
            <a:xfrm>
              <a:off x="4526831" y="3474898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Reducción</a:t>
              </a:r>
              <a:r>
                <a:rPr lang="en-US" sz="1400" b="1" kern="1200" dirty="0" smtClean="0">
                  <a:latin typeface="Calibri"/>
                  <a:cs typeface="Calibri"/>
                </a:rPr>
                <a:t> de la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pobreza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58253" y="5190400"/>
            <a:ext cx="1467413" cy="1467413"/>
            <a:chOff x="2729652" y="3260000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2729652" y="3260000"/>
              <a:ext cx="1467413" cy="1467413"/>
            </a:xfrm>
            <a:prstGeom prst="ellipse">
              <a:avLst/>
            </a:prstGeom>
            <a:solidFill>
              <a:srgbClr val="14C5D0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2944550" y="3474898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Igualdad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de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Género</a:t>
              </a:r>
              <a:endParaRPr lang="en-US" sz="1400" b="1" kern="12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71717" y="3953322"/>
            <a:ext cx="1467413" cy="1467413"/>
            <a:chOff x="1743116" y="2022922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1743116" y="2022922"/>
              <a:ext cx="1467413" cy="1467413"/>
            </a:xfrm>
            <a:prstGeom prst="ellipse">
              <a:avLst/>
            </a:prstGeom>
            <a:solidFill>
              <a:srgbClr val="3366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4"/>
            <p:cNvSpPr/>
            <p:nvPr/>
          </p:nvSpPr>
          <p:spPr>
            <a:xfrm>
              <a:off x="1958014" y="2237820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Variabilidad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del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Clima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y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Cambio</a:t>
              </a:r>
              <a:endParaRPr lang="en-US" sz="1400" b="1" kern="12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22791" y="2416589"/>
            <a:ext cx="1469445" cy="1455659"/>
            <a:chOff x="2094190" y="486189"/>
            <a:chExt cx="1469445" cy="145565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2094190" y="486189"/>
              <a:ext cx="1469445" cy="1455659"/>
            </a:xfrm>
            <a:prstGeom prst="ellipse">
              <a:avLst/>
            </a:prstGeom>
            <a:solidFill>
              <a:srgbClr val="073F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6"/>
            <p:cNvSpPr/>
            <p:nvPr/>
          </p:nvSpPr>
          <p:spPr>
            <a:xfrm>
              <a:off x="2309385" y="699365"/>
              <a:ext cx="1039055" cy="10293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Participación</a:t>
              </a:r>
              <a:r>
                <a:rPr lang="en-US" sz="1400" b="1" kern="1200" dirty="0" smtClean="0">
                  <a:latin typeface="Calibri"/>
                  <a:cs typeface="Calibri"/>
                </a:rPr>
                <a:t> y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consulta</a:t>
              </a:r>
              <a:r>
                <a:rPr lang="en-US" sz="1400" b="1" kern="1200" dirty="0" smtClean="0">
                  <a:latin typeface="Calibri"/>
                  <a:cs typeface="Calibri"/>
                </a:rPr>
                <a:t> de los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Grupos</a:t>
              </a:r>
              <a:r>
                <a:rPr lang="en-US" sz="1400" b="1" kern="1200" dirty="0" smtClean="0">
                  <a:latin typeface="Calibri"/>
                  <a:cs typeface="Calibri"/>
                </a:rPr>
                <a:t> de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Interés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20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Enfoque</a:t>
            </a:r>
            <a:r>
              <a:rPr lang="en-US" dirty="0" smtClean="0"/>
              <a:t> </a:t>
            </a:r>
            <a:r>
              <a:rPr lang="en-US" dirty="0" err="1" smtClean="0"/>
              <a:t>Ecosistémico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1"/>
            <a:ext cx="7556500" cy="3479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…..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estrategia</a:t>
            </a:r>
            <a:r>
              <a:rPr lang="en-US" dirty="0" smtClean="0"/>
              <a:t> de </a:t>
            </a:r>
            <a:r>
              <a:rPr lang="en-US" dirty="0" err="1" smtClean="0"/>
              <a:t>manejo</a:t>
            </a:r>
            <a:r>
              <a:rPr lang="en-US" dirty="0" smtClean="0"/>
              <a:t> </a:t>
            </a:r>
            <a:r>
              <a:rPr lang="en-US" dirty="0" err="1" smtClean="0"/>
              <a:t>integrado</a:t>
            </a:r>
            <a:r>
              <a:rPr lang="en-US" dirty="0" smtClean="0"/>
              <a:t> de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tierra</a:t>
            </a:r>
            <a:r>
              <a:rPr lang="en-US" dirty="0" smtClean="0"/>
              <a:t>, </a:t>
            </a:r>
            <a:r>
              <a:rPr lang="en-US" dirty="0" err="1" smtClean="0"/>
              <a:t>agua</a:t>
            </a:r>
            <a:r>
              <a:rPr lang="en-US" dirty="0" smtClean="0"/>
              <a:t>,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vivos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promueve</a:t>
            </a:r>
            <a:r>
              <a:rPr lang="en-US" dirty="0" smtClean="0"/>
              <a:t> la </a:t>
            </a:r>
            <a:r>
              <a:rPr lang="en-US" dirty="0" err="1" smtClean="0"/>
              <a:t>conservación</a:t>
            </a:r>
            <a:r>
              <a:rPr lang="en-US" dirty="0" smtClean="0"/>
              <a:t> y </a:t>
            </a:r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sostenible</a:t>
            </a:r>
            <a:r>
              <a:rPr lang="en-US" dirty="0" smtClean="0"/>
              <a:t> de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equitativo</a:t>
            </a:r>
            <a:r>
              <a:rPr lang="en-US" dirty="0" smtClean="0"/>
              <a:t>, en la </a:t>
            </a:r>
            <a:r>
              <a:rPr lang="en-US" dirty="0" err="1" smtClean="0"/>
              <a:t>cual</a:t>
            </a:r>
            <a:r>
              <a:rPr lang="en-US" dirty="0" smtClean="0"/>
              <a:t> </a:t>
            </a:r>
            <a:r>
              <a:rPr lang="en-US" dirty="0" err="1" smtClean="0"/>
              <a:t>reconozca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personas con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variedad</a:t>
            </a:r>
            <a:r>
              <a:rPr lang="en-US" dirty="0" smtClean="0"/>
              <a:t> de </a:t>
            </a:r>
            <a:r>
              <a:rPr lang="en-US" dirty="0" err="1" smtClean="0"/>
              <a:t>necesidades</a:t>
            </a:r>
            <a:r>
              <a:rPr lang="en-US" dirty="0" smtClean="0"/>
              <a:t> </a:t>
            </a:r>
            <a:r>
              <a:rPr lang="en-US" dirty="0" err="1" smtClean="0"/>
              <a:t>culturales</a:t>
            </a:r>
            <a:r>
              <a:rPr lang="en-US" dirty="0" smtClean="0"/>
              <a:t> y </a:t>
            </a:r>
            <a:r>
              <a:rPr lang="en-US" dirty="0" err="1" smtClean="0"/>
              <a:t>sociales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parte integral del </a:t>
            </a:r>
            <a:r>
              <a:rPr lang="en-US" dirty="0" err="1" smtClean="0"/>
              <a:t>ecosistema</a:t>
            </a:r>
            <a:r>
              <a:rPr lang="en-US" dirty="0" smtClean="0"/>
              <a:t>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2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Pasos</a:t>
            </a:r>
            <a:r>
              <a:rPr lang="en-US" dirty="0" smtClean="0"/>
              <a:t> de </a:t>
            </a:r>
            <a:r>
              <a:rPr lang="en-US" dirty="0" err="1" smtClean="0"/>
              <a:t>Implementación</a:t>
            </a:r>
            <a:r>
              <a:rPr lang="en-US" dirty="0" smtClean="0"/>
              <a:t> de la IUCN  </a:t>
            </a:r>
            <a:endParaRPr lang="en-US" dirty="0"/>
          </a:p>
        </p:txBody>
      </p:sp>
      <p:sp>
        <p:nvSpPr>
          <p:cNvPr id="35" name="Oval 4"/>
          <p:cNvSpPr/>
          <p:nvPr/>
        </p:nvSpPr>
        <p:spPr>
          <a:xfrm>
            <a:off x="87320" y="1629179"/>
            <a:ext cx="4558161" cy="821921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La </a:t>
            </a:r>
            <a:r>
              <a:rPr lang="en-GB" dirty="0" err="1" smtClean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GB" kern="1200" dirty="0" err="1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dentificación</a:t>
            </a:r>
            <a:r>
              <a:rPr lang="en-GB" kern="1200" dirty="0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 de los </a:t>
            </a:r>
            <a:r>
              <a:rPr lang="en-GB" kern="1200" dirty="0" err="1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principales</a:t>
            </a:r>
            <a:r>
              <a:rPr lang="en-GB" kern="1200" dirty="0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  stakeholders </a:t>
            </a:r>
            <a:r>
              <a:rPr lang="en-GB" kern="1200" dirty="0" err="1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que</a:t>
            </a:r>
            <a:r>
              <a:rPr lang="en-GB" kern="1200" dirty="0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 </a:t>
            </a:r>
            <a:r>
              <a:rPr lang="en-GB" kern="1200" dirty="0" err="1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definan</a:t>
            </a:r>
            <a:r>
              <a:rPr lang="en-GB" kern="1200" dirty="0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 </a:t>
            </a:r>
            <a:r>
              <a:rPr lang="en-GB" kern="1200" dirty="0" err="1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las</a:t>
            </a:r>
            <a:r>
              <a:rPr lang="en-GB" kern="1200" dirty="0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/>
                <a:cs typeface="Calibri"/>
              </a:rPr>
              <a:t>área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/>
                <a:cs typeface="Calibri"/>
              </a:rPr>
              <a:t>ecosistémicas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 y el </a:t>
            </a:r>
            <a:r>
              <a:rPr lang="en-GB" dirty="0" err="1" smtClean="0">
                <a:solidFill>
                  <a:srgbClr val="000000"/>
                </a:solidFill>
                <a:latin typeface="Calibri"/>
                <a:cs typeface="Calibri"/>
              </a:rPr>
              <a:t>desarollo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 de la </a:t>
            </a:r>
            <a:r>
              <a:rPr lang="en-GB" dirty="0" err="1" smtClean="0">
                <a:solidFill>
                  <a:srgbClr val="000000"/>
                </a:solidFill>
                <a:latin typeface="Calibri"/>
                <a:cs typeface="Calibri"/>
              </a:rPr>
              <a:t>relación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 entre </a:t>
            </a:r>
            <a:r>
              <a:rPr lang="en-GB" dirty="0" err="1" smtClean="0">
                <a:solidFill>
                  <a:srgbClr val="000000"/>
                </a:solidFill>
                <a:latin typeface="Calibri"/>
                <a:cs typeface="Calibri"/>
              </a:rPr>
              <a:t>ellas</a:t>
            </a:r>
            <a:endParaRPr lang="en-GB" kern="1200" dirty="0" smtClean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31" name="Oval 8"/>
          <p:cNvSpPr/>
          <p:nvPr/>
        </p:nvSpPr>
        <p:spPr>
          <a:xfrm>
            <a:off x="1006652" y="2545732"/>
            <a:ext cx="4558160" cy="828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PE" dirty="0">
                <a:solidFill>
                  <a:srgbClr val="000000"/>
                </a:solidFill>
                <a:latin typeface="Calibri"/>
                <a:cs typeface="Calibri"/>
              </a:rPr>
              <a:t>La caracterización de la estructura y función del ecosistema, y el establecimiento de mecanismos para </a:t>
            </a:r>
            <a:r>
              <a:rPr lang="es-PE" dirty="0" smtClean="0">
                <a:solidFill>
                  <a:srgbClr val="000000"/>
                </a:solidFill>
                <a:latin typeface="Calibri"/>
                <a:cs typeface="Calibri"/>
              </a:rPr>
              <a:t>la administración </a:t>
            </a:r>
            <a:r>
              <a:rPr lang="es-PE" dirty="0">
                <a:solidFill>
                  <a:srgbClr val="000000"/>
                </a:solidFill>
                <a:latin typeface="Calibri"/>
                <a:cs typeface="Calibri"/>
              </a:rPr>
              <a:t>y </a:t>
            </a:r>
            <a:r>
              <a:rPr lang="es-PE" dirty="0" smtClean="0">
                <a:solidFill>
                  <a:srgbClr val="000000"/>
                </a:solidFill>
                <a:latin typeface="Calibri"/>
                <a:cs typeface="Calibri"/>
              </a:rPr>
              <a:t>supervisión </a:t>
            </a:r>
            <a:endParaRPr lang="en-US" kern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7" name="Oval 12"/>
          <p:cNvSpPr/>
          <p:nvPr/>
        </p:nvSpPr>
        <p:spPr>
          <a:xfrm>
            <a:off x="2416718" y="3491807"/>
            <a:ext cx="4558161" cy="828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PE" dirty="0">
                <a:solidFill>
                  <a:srgbClr val="000000"/>
                </a:solidFill>
                <a:latin typeface="Calibri"/>
                <a:cs typeface="Calibri"/>
              </a:rPr>
              <a:t>Identificar los problemas económicos importantes que afectan </a:t>
            </a:r>
            <a:r>
              <a:rPr lang="es-PE" dirty="0" smtClean="0">
                <a:solidFill>
                  <a:srgbClr val="000000"/>
                </a:solidFill>
                <a:latin typeface="Calibri"/>
                <a:cs typeface="Calibri"/>
              </a:rPr>
              <a:t>al </a:t>
            </a:r>
            <a:r>
              <a:rPr lang="es-PE" dirty="0">
                <a:solidFill>
                  <a:srgbClr val="000000"/>
                </a:solidFill>
                <a:latin typeface="Calibri"/>
                <a:cs typeface="Calibri"/>
              </a:rPr>
              <a:t>ecosistema y </a:t>
            </a:r>
            <a:r>
              <a:rPr lang="es-PE" dirty="0" smtClean="0">
                <a:solidFill>
                  <a:srgbClr val="000000"/>
                </a:solidFill>
                <a:latin typeface="Calibri"/>
                <a:cs typeface="Calibri"/>
              </a:rPr>
              <a:t>a sus </a:t>
            </a:r>
            <a:r>
              <a:rPr lang="es-PE" dirty="0">
                <a:solidFill>
                  <a:srgbClr val="000000"/>
                </a:solidFill>
                <a:latin typeface="Calibri"/>
                <a:cs typeface="Calibri"/>
              </a:rPr>
              <a:t>habitantes</a:t>
            </a:r>
            <a:endParaRPr lang="en-US" kern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3" name="Oval 16"/>
          <p:cNvSpPr/>
          <p:nvPr/>
        </p:nvSpPr>
        <p:spPr>
          <a:xfrm>
            <a:off x="3777724" y="4431607"/>
            <a:ext cx="4558161" cy="828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s-PE" dirty="0">
                <a:solidFill>
                  <a:srgbClr val="000000"/>
                </a:solidFill>
                <a:latin typeface="Calibri"/>
                <a:cs typeface="Calibri"/>
              </a:rPr>
              <a:t>Determinar el posible impacto del ecosistema en los ecosistemas adyacentes</a:t>
            </a:r>
            <a:endParaRPr lang="en-US" kern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9" name="Oval 20"/>
          <p:cNvSpPr/>
          <p:nvPr/>
        </p:nvSpPr>
        <p:spPr>
          <a:xfrm>
            <a:off x="4522339" y="5352432"/>
            <a:ext cx="4558161" cy="828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es-PE" dirty="0">
                <a:solidFill>
                  <a:srgbClr val="000000"/>
                </a:solidFill>
                <a:latin typeface="Calibri"/>
                <a:cs typeface="Calibri"/>
              </a:rPr>
              <a:t>Decidir sobre metas a largo plazo, y las formas flexibles de llegar a ellos</a:t>
            </a:r>
            <a:endParaRPr lang="en-GB" kern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136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  <p:bldP spid="27" grpId="0" animBg="1"/>
      <p:bldP spid="23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Principios</a:t>
            </a:r>
            <a:r>
              <a:rPr lang="en-GB" dirty="0" smtClean="0"/>
              <a:t> </a:t>
            </a:r>
            <a:r>
              <a:rPr lang="en-GB" dirty="0" err="1" smtClean="0"/>
              <a:t>Generales</a:t>
            </a:r>
            <a:r>
              <a:rPr lang="en-GB" dirty="0" smtClean="0"/>
              <a:t> del </a:t>
            </a:r>
            <a:r>
              <a:rPr lang="en-GB" dirty="0" err="1" smtClean="0"/>
              <a:t>enfoque</a:t>
            </a:r>
            <a:r>
              <a:rPr lang="en-GB" dirty="0" smtClean="0"/>
              <a:t> ADT-PAE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749393" y="1724187"/>
            <a:ext cx="1467413" cy="1467413"/>
            <a:chOff x="3520792" y="-206213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Oval 22"/>
            <p:cNvSpPr/>
            <p:nvPr/>
          </p:nvSpPr>
          <p:spPr>
            <a:xfrm>
              <a:off x="3520792" y="-206213"/>
              <a:ext cx="1467413" cy="1467413"/>
            </a:xfrm>
            <a:prstGeom prst="ellipse">
              <a:avLst/>
            </a:prstGeom>
            <a:solidFill>
              <a:srgbClr val="003399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3735690" y="8685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Manejo</a:t>
              </a:r>
              <a:r>
                <a:rPr lang="en-US" sz="1400" b="1" kern="1200" dirty="0" smtClean="0"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Adaptativo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74979" y="2410712"/>
            <a:ext cx="1467413" cy="1467413"/>
            <a:chOff x="4946378" y="480312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Oval 20"/>
            <p:cNvSpPr/>
            <p:nvPr/>
          </p:nvSpPr>
          <p:spPr>
            <a:xfrm>
              <a:off x="4946378" y="480312"/>
              <a:ext cx="1467413" cy="1467413"/>
            </a:xfrm>
            <a:prstGeom prst="ellipse">
              <a:avLst/>
            </a:prstGeom>
            <a:solidFill>
              <a:srgbClr val="66CC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6"/>
            <p:cNvSpPr/>
            <p:nvPr/>
          </p:nvSpPr>
          <p:spPr>
            <a:xfrm>
              <a:off x="5161276" y="695210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Enfoque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Ecosistémico</a:t>
              </a:r>
              <a:endParaRPr lang="en-US" sz="1400" b="1" kern="12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27070" y="3953322"/>
            <a:ext cx="1467413" cy="1467413"/>
            <a:chOff x="5298469" y="2022922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5298469" y="2022922"/>
              <a:ext cx="1467413" cy="1467413"/>
            </a:xfrm>
            <a:prstGeom prst="ellipse">
              <a:avLst/>
            </a:prstGeom>
            <a:solidFill>
              <a:srgbClr val="000090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8"/>
            <p:cNvSpPr/>
            <p:nvPr/>
          </p:nvSpPr>
          <p:spPr>
            <a:xfrm>
              <a:off x="5513367" y="2237820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Desarrollo</a:t>
              </a:r>
              <a:r>
                <a:rPr lang="en-US" sz="1400" b="1" kern="1200" dirty="0" smtClean="0">
                  <a:latin typeface="Calibri"/>
                  <a:cs typeface="Calibri"/>
                </a:rPr>
                <a:t> </a:t>
              </a:r>
              <a:r>
                <a:rPr lang="en-US" sz="1400" b="1" dirty="0" err="1">
                  <a:latin typeface="Calibri"/>
                  <a:cs typeface="Calibri"/>
                </a:rPr>
                <a:t>S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ostenible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40534" y="5190400"/>
            <a:ext cx="1467413" cy="1467413"/>
            <a:chOff x="4311933" y="3260000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4311933" y="3260000"/>
              <a:ext cx="1467413" cy="1467413"/>
            </a:xfrm>
            <a:prstGeom prst="ellipse">
              <a:avLst/>
            </a:prstGeom>
            <a:solidFill>
              <a:srgbClr val="0000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0"/>
            <p:cNvSpPr/>
            <p:nvPr/>
          </p:nvSpPr>
          <p:spPr>
            <a:xfrm>
              <a:off x="4526831" y="3474898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Reducción</a:t>
              </a:r>
              <a:r>
                <a:rPr lang="en-US" sz="1400" b="1" kern="1200" dirty="0" smtClean="0">
                  <a:latin typeface="Calibri"/>
                  <a:cs typeface="Calibri"/>
                </a:rPr>
                <a:t> de la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pobreza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58253" y="5190400"/>
            <a:ext cx="1467413" cy="1467413"/>
            <a:chOff x="2729652" y="3260000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2729652" y="3260000"/>
              <a:ext cx="1467413" cy="1467413"/>
            </a:xfrm>
            <a:prstGeom prst="ellipse">
              <a:avLst/>
            </a:prstGeom>
            <a:solidFill>
              <a:srgbClr val="14C5D0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2944550" y="3474898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Igualdad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de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Género</a:t>
              </a:r>
              <a:endParaRPr lang="en-US" sz="1400" b="1" kern="12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71717" y="3953322"/>
            <a:ext cx="1467413" cy="1467413"/>
            <a:chOff x="1743116" y="2022922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1743116" y="2022922"/>
              <a:ext cx="1467413" cy="1467413"/>
            </a:xfrm>
            <a:prstGeom prst="ellipse">
              <a:avLst/>
            </a:prstGeom>
            <a:solidFill>
              <a:srgbClr val="3366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4"/>
            <p:cNvSpPr/>
            <p:nvPr/>
          </p:nvSpPr>
          <p:spPr>
            <a:xfrm>
              <a:off x="1958014" y="2237820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Variabilidad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del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Clima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y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Cambio</a:t>
              </a:r>
              <a:endParaRPr lang="en-US" sz="1400" b="1" kern="12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22791" y="2416589"/>
            <a:ext cx="1469445" cy="1455659"/>
            <a:chOff x="2094190" y="486189"/>
            <a:chExt cx="1469445" cy="145565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2094190" y="486189"/>
              <a:ext cx="1469445" cy="1455659"/>
            </a:xfrm>
            <a:prstGeom prst="ellipse">
              <a:avLst/>
            </a:prstGeom>
            <a:solidFill>
              <a:srgbClr val="073F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6"/>
            <p:cNvSpPr/>
            <p:nvPr/>
          </p:nvSpPr>
          <p:spPr>
            <a:xfrm>
              <a:off x="2309385" y="699365"/>
              <a:ext cx="1039055" cy="10293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Participación</a:t>
              </a:r>
              <a:r>
                <a:rPr lang="en-US" sz="1400" b="1" kern="1200" dirty="0" smtClean="0">
                  <a:latin typeface="Calibri"/>
                  <a:cs typeface="Calibri"/>
                </a:rPr>
                <a:t> y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consulta</a:t>
              </a:r>
              <a:r>
                <a:rPr lang="en-US" sz="1400" b="1" kern="1200" dirty="0" smtClean="0">
                  <a:latin typeface="Calibri"/>
                  <a:cs typeface="Calibri"/>
                </a:rPr>
                <a:t> de los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Grupos</a:t>
              </a:r>
              <a:r>
                <a:rPr lang="en-US" sz="1400" b="1" kern="1200" dirty="0" smtClean="0">
                  <a:latin typeface="Calibri"/>
                  <a:cs typeface="Calibri"/>
                </a:rPr>
                <a:t> de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Interés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05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Desarrollo</a:t>
            </a:r>
            <a:r>
              <a:rPr lang="en-US" dirty="0" smtClean="0"/>
              <a:t> </a:t>
            </a:r>
            <a:r>
              <a:rPr lang="en-US" dirty="0" err="1" smtClean="0"/>
              <a:t>Sostenible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……</a:t>
            </a:r>
            <a:r>
              <a:rPr lang="es-PE" dirty="0"/>
              <a:t> es el desarrollo que satisface las necesidades del presente sin comprometer la capacidad de generaciones futuras para satisfacer sus propias necesidades</a:t>
            </a:r>
            <a:endParaRPr lang="en-US" dirty="0" smtClean="0"/>
          </a:p>
          <a:p>
            <a:pPr marL="0" indent="0" algn="r">
              <a:buNone/>
            </a:pPr>
            <a:r>
              <a:rPr lang="nb-NO" b="1" dirty="0" smtClean="0"/>
              <a:t>Brundtland Report, 1987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9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Sostenible</a:t>
            </a:r>
            <a:r>
              <a:rPr lang="en-US" dirty="0"/>
              <a:t>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Sustenta el desarrollo sostenible de todos los proyectos </a:t>
            </a:r>
            <a:r>
              <a:rPr lang="es-PE" dirty="0" smtClean="0"/>
              <a:t>GEF IW</a:t>
            </a:r>
          </a:p>
          <a:p>
            <a:r>
              <a:rPr lang="es-PE" dirty="0"/>
              <a:t>El objetivo del área focal del </a:t>
            </a:r>
            <a:r>
              <a:rPr lang="es-PE" dirty="0" smtClean="0"/>
              <a:t>GEF </a:t>
            </a:r>
            <a:r>
              <a:rPr lang="es-PE" dirty="0"/>
              <a:t>de </a:t>
            </a:r>
            <a:r>
              <a:rPr lang="es-PE" dirty="0" smtClean="0"/>
              <a:t>Aguas Internacionales </a:t>
            </a:r>
            <a:r>
              <a:rPr lang="es-PE" dirty="0"/>
              <a:t>es la promoción de la gestión colectiva de los sistemas de agua </a:t>
            </a:r>
            <a:r>
              <a:rPr lang="es-PE" dirty="0" err="1" smtClean="0"/>
              <a:t>transzonales</a:t>
            </a:r>
            <a:r>
              <a:rPr lang="es-PE" dirty="0" smtClean="0"/>
              <a:t> </a:t>
            </a:r>
            <a:r>
              <a:rPr lang="es-PE" dirty="0"/>
              <a:t>y posterior aplicación de toda la gama de </a:t>
            </a:r>
            <a:r>
              <a:rPr lang="es-PE" dirty="0" smtClean="0"/>
              <a:t>políticas, </a:t>
            </a:r>
            <a:r>
              <a:rPr lang="es-PE" dirty="0"/>
              <a:t>reformas legales e institucionales </a:t>
            </a:r>
            <a:r>
              <a:rPr lang="es-PE" dirty="0" smtClean="0"/>
              <a:t>e </a:t>
            </a:r>
            <a:r>
              <a:rPr lang="es-PE" dirty="0"/>
              <a:t>inversiones que </a:t>
            </a:r>
            <a:r>
              <a:rPr lang="es-PE" dirty="0" smtClean="0"/>
              <a:t>contribuyan </a:t>
            </a:r>
            <a:r>
              <a:rPr lang="es-PE" dirty="0"/>
              <a:t>al uso sostenible y la conservación de los servicios </a:t>
            </a:r>
            <a:r>
              <a:rPr lang="es-PE" dirty="0" err="1"/>
              <a:t>ecosistémicos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4" y="2998788"/>
            <a:ext cx="7756525" cy="1027112"/>
          </a:xfrm>
        </p:spPr>
        <p:txBody>
          <a:bodyPr/>
          <a:lstStyle/>
          <a:p>
            <a:r>
              <a:rPr lang="en-US" dirty="0" err="1" smtClean="0"/>
              <a:t>Sección</a:t>
            </a:r>
            <a:r>
              <a:rPr lang="en-US" dirty="0" smtClean="0"/>
              <a:t> 1: GEF y </a:t>
            </a:r>
            <a:r>
              <a:rPr lang="en-US" dirty="0" err="1" smtClean="0"/>
              <a:t>Aguas</a:t>
            </a:r>
            <a:r>
              <a:rPr lang="en-US" dirty="0" smtClean="0"/>
              <a:t> </a:t>
            </a:r>
            <a:r>
              <a:rPr lang="en-US" dirty="0" err="1" smtClean="0"/>
              <a:t>Internacionales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Principios</a:t>
            </a:r>
            <a:r>
              <a:rPr lang="en-GB" dirty="0" smtClean="0"/>
              <a:t> </a:t>
            </a:r>
            <a:r>
              <a:rPr lang="en-GB" dirty="0" err="1" smtClean="0"/>
              <a:t>Generales</a:t>
            </a:r>
            <a:r>
              <a:rPr lang="en-GB" dirty="0" smtClean="0"/>
              <a:t> del </a:t>
            </a:r>
            <a:r>
              <a:rPr lang="en-GB" dirty="0" err="1" smtClean="0"/>
              <a:t>enfoque</a:t>
            </a:r>
            <a:r>
              <a:rPr lang="en-GB" dirty="0" smtClean="0"/>
              <a:t> ADT-PAE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749393" y="1724187"/>
            <a:ext cx="1467413" cy="1467413"/>
            <a:chOff x="3520792" y="-206213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Oval 22"/>
            <p:cNvSpPr/>
            <p:nvPr/>
          </p:nvSpPr>
          <p:spPr>
            <a:xfrm>
              <a:off x="3520792" y="-206213"/>
              <a:ext cx="1467413" cy="1467413"/>
            </a:xfrm>
            <a:prstGeom prst="ellipse">
              <a:avLst/>
            </a:prstGeom>
            <a:solidFill>
              <a:srgbClr val="003399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3735690" y="8685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Manejo</a:t>
              </a:r>
              <a:r>
                <a:rPr lang="en-US" sz="1400" b="1" kern="1200" dirty="0" smtClean="0"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Adaptativo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74979" y="2410712"/>
            <a:ext cx="1467413" cy="1467413"/>
            <a:chOff x="4946378" y="480312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Oval 20"/>
            <p:cNvSpPr/>
            <p:nvPr/>
          </p:nvSpPr>
          <p:spPr>
            <a:xfrm>
              <a:off x="4946378" y="480312"/>
              <a:ext cx="1467413" cy="1467413"/>
            </a:xfrm>
            <a:prstGeom prst="ellipse">
              <a:avLst/>
            </a:prstGeom>
            <a:solidFill>
              <a:srgbClr val="66CC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6"/>
            <p:cNvSpPr/>
            <p:nvPr/>
          </p:nvSpPr>
          <p:spPr>
            <a:xfrm>
              <a:off x="5161276" y="695210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Enfoque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Ecosistémico</a:t>
              </a:r>
              <a:endParaRPr lang="en-US" sz="1400" b="1" kern="12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27070" y="3953322"/>
            <a:ext cx="1467413" cy="1467413"/>
            <a:chOff x="5298469" y="2022922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5298469" y="2022922"/>
              <a:ext cx="1467413" cy="1467413"/>
            </a:xfrm>
            <a:prstGeom prst="ellipse">
              <a:avLst/>
            </a:prstGeom>
            <a:solidFill>
              <a:srgbClr val="000090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8"/>
            <p:cNvSpPr/>
            <p:nvPr/>
          </p:nvSpPr>
          <p:spPr>
            <a:xfrm>
              <a:off x="5513367" y="2237820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Desarrollo</a:t>
              </a:r>
              <a:r>
                <a:rPr lang="en-US" sz="1400" b="1" kern="1200" dirty="0" smtClean="0">
                  <a:latin typeface="Calibri"/>
                  <a:cs typeface="Calibri"/>
                </a:rPr>
                <a:t> </a:t>
              </a:r>
              <a:r>
                <a:rPr lang="en-US" sz="1400" b="1" dirty="0" err="1">
                  <a:latin typeface="Calibri"/>
                  <a:cs typeface="Calibri"/>
                </a:rPr>
                <a:t>S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ostenible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40534" y="5190400"/>
            <a:ext cx="1467413" cy="1467413"/>
            <a:chOff x="4311933" y="3260000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4311933" y="3260000"/>
              <a:ext cx="1467413" cy="1467413"/>
            </a:xfrm>
            <a:prstGeom prst="ellipse">
              <a:avLst/>
            </a:prstGeom>
            <a:solidFill>
              <a:srgbClr val="0000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0"/>
            <p:cNvSpPr/>
            <p:nvPr/>
          </p:nvSpPr>
          <p:spPr>
            <a:xfrm>
              <a:off x="4526831" y="3474898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Reducción</a:t>
              </a:r>
              <a:r>
                <a:rPr lang="en-US" sz="1400" b="1" kern="1200" dirty="0" smtClean="0">
                  <a:latin typeface="Calibri"/>
                  <a:cs typeface="Calibri"/>
                </a:rPr>
                <a:t> de la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pobreza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58253" y="5190400"/>
            <a:ext cx="1467413" cy="1467413"/>
            <a:chOff x="2729652" y="3260000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2729652" y="3260000"/>
              <a:ext cx="1467413" cy="1467413"/>
            </a:xfrm>
            <a:prstGeom prst="ellipse">
              <a:avLst/>
            </a:prstGeom>
            <a:solidFill>
              <a:srgbClr val="14C5D0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2944550" y="3474898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Igualdad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de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Género</a:t>
              </a:r>
              <a:endParaRPr lang="en-US" sz="1400" b="1" kern="12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71717" y="3953322"/>
            <a:ext cx="1467413" cy="1467413"/>
            <a:chOff x="1743116" y="2022922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1743116" y="2022922"/>
              <a:ext cx="1467413" cy="1467413"/>
            </a:xfrm>
            <a:prstGeom prst="ellipse">
              <a:avLst/>
            </a:prstGeom>
            <a:solidFill>
              <a:srgbClr val="3366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4"/>
            <p:cNvSpPr/>
            <p:nvPr/>
          </p:nvSpPr>
          <p:spPr>
            <a:xfrm>
              <a:off x="1958014" y="2237820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Variabilidad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del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Clima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y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Cambio</a:t>
              </a:r>
              <a:endParaRPr lang="en-US" sz="1400" b="1" kern="12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22791" y="2416589"/>
            <a:ext cx="1469445" cy="1455659"/>
            <a:chOff x="2094190" y="486189"/>
            <a:chExt cx="1469445" cy="145565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2094190" y="486189"/>
              <a:ext cx="1469445" cy="1455659"/>
            </a:xfrm>
            <a:prstGeom prst="ellipse">
              <a:avLst/>
            </a:prstGeom>
            <a:solidFill>
              <a:srgbClr val="073F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6"/>
            <p:cNvSpPr/>
            <p:nvPr/>
          </p:nvSpPr>
          <p:spPr>
            <a:xfrm>
              <a:off x="2309385" y="699365"/>
              <a:ext cx="1039055" cy="10293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Participación</a:t>
              </a:r>
              <a:r>
                <a:rPr lang="en-US" sz="1400" b="1" kern="1200" dirty="0" smtClean="0">
                  <a:latin typeface="Calibri"/>
                  <a:cs typeface="Calibri"/>
                </a:rPr>
                <a:t> y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consulta</a:t>
              </a:r>
              <a:r>
                <a:rPr lang="en-US" sz="1400" b="1" kern="1200" dirty="0" smtClean="0">
                  <a:latin typeface="Calibri"/>
                  <a:cs typeface="Calibri"/>
                </a:rPr>
                <a:t> de los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Grupos</a:t>
              </a:r>
              <a:r>
                <a:rPr lang="en-US" sz="1400" b="1" kern="1200" dirty="0" smtClean="0">
                  <a:latin typeface="Calibri"/>
                  <a:cs typeface="Calibri"/>
                </a:rPr>
                <a:t> de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Interés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1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Reducción</a:t>
            </a:r>
            <a:r>
              <a:rPr lang="en-US" dirty="0" smtClean="0"/>
              <a:t> de la </a:t>
            </a:r>
            <a:r>
              <a:rPr lang="en-US" dirty="0" err="1" smtClean="0"/>
              <a:t>pobreza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2108201"/>
            <a:ext cx="7556500" cy="3251200"/>
          </a:xfrm>
        </p:spPr>
        <p:txBody>
          <a:bodyPr/>
          <a:lstStyle/>
          <a:p>
            <a:pPr marL="0" indent="0" algn="ctr">
              <a:buNone/>
            </a:pPr>
            <a:r>
              <a:rPr lang="es-PE" dirty="0" smtClean="0"/>
              <a:t>Es uno </a:t>
            </a:r>
            <a:r>
              <a:rPr lang="es-PE" dirty="0"/>
              <a:t>de los objetivos del Enfoque </a:t>
            </a:r>
            <a:r>
              <a:rPr lang="es-PE" dirty="0" smtClean="0"/>
              <a:t>ADE-PAE </a:t>
            </a:r>
            <a:r>
              <a:rPr lang="es-PE" dirty="0"/>
              <a:t>para fomentar activamente prácticas de </a:t>
            </a:r>
            <a:r>
              <a:rPr lang="es-PE" dirty="0" smtClean="0"/>
              <a:t>reducción o alivio </a:t>
            </a:r>
            <a:r>
              <a:rPr lang="es-PE" dirty="0"/>
              <a:t>de la </a:t>
            </a:r>
            <a:r>
              <a:rPr lang="es-PE" dirty="0" smtClean="0"/>
              <a:t>pobreza, las cuales deben ser incorporadas </a:t>
            </a:r>
            <a:r>
              <a:rPr lang="es-PE" dirty="0"/>
              <a:t>en el proceso de desarrollo </a:t>
            </a:r>
            <a:r>
              <a:rPr lang="es-PE" dirty="0" smtClean="0"/>
              <a:t>del PAE </a:t>
            </a:r>
            <a:r>
              <a:rPr lang="es-PE" dirty="0"/>
              <a:t>para </a:t>
            </a:r>
            <a:r>
              <a:rPr lang="es-PE" dirty="0" smtClean="0"/>
              <a:t>reducir los niveles </a:t>
            </a:r>
            <a:r>
              <a:rPr lang="es-PE" dirty="0"/>
              <a:t>de pobreza en las comunidades, regiones y países.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8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Principios</a:t>
            </a:r>
            <a:r>
              <a:rPr lang="en-GB" dirty="0" smtClean="0"/>
              <a:t> </a:t>
            </a:r>
            <a:r>
              <a:rPr lang="en-GB" dirty="0" err="1" smtClean="0"/>
              <a:t>Generales</a:t>
            </a:r>
            <a:r>
              <a:rPr lang="en-GB" dirty="0" smtClean="0"/>
              <a:t> del </a:t>
            </a:r>
            <a:r>
              <a:rPr lang="en-GB" dirty="0" err="1" smtClean="0"/>
              <a:t>enfoque</a:t>
            </a:r>
            <a:r>
              <a:rPr lang="en-GB" dirty="0" smtClean="0"/>
              <a:t> ADT-PAE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749393" y="1724187"/>
            <a:ext cx="1467413" cy="1467413"/>
            <a:chOff x="3520792" y="-206213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Oval 22"/>
            <p:cNvSpPr/>
            <p:nvPr/>
          </p:nvSpPr>
          <p:spPr>
            <a:xfrm>
              <a:off x="3520792" y="-206213"/>
              <a:ext cx="1467413" cy="1467413"/>
            </a:xfrm>
            <a:prstGeom prst="ellipse">
              <a:avLst/>
            </a:prstGeom>
            <a:solidFill>
              <a:srgbClr val="003399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3735690" y="8685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Manejo</a:t>
              </a:r>
              <a:r>
                <a:rPr lang="en-US" sz="1400" b="1" kern="1200" dirty="0" smtClean="0"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Adaptativo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74979" y="2410712"/>
            <a:ext cx="1467413" cy="1467413"/>
            <a:chOff x="4946378" y="480312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Oval 20"/>
            <p:cNvSpPr/>
            <p:nvPr/>
          </p:nvSpPr>
          <p:spPr>
            <a:xfrm>
              <a:off x="4946378" y="480312"/>
              <a:ext cx="1467413" cy="1467413"/>
            </a:xfrm>
            <a:prstGeom prst="ellipse">
              <a:avLst/>
            </a:prstGeom>
            <a:solidFill>
              <a:srgbClr val="66CC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6"/>
            <p:cNvSpPr/>
            <p:nvPr/>
          </p:nvSpPr>
          <p:spPr>
            <a:xfrm>
              <a:off x="5161276" y="695210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Enfoque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Ecosistémico</a:t>
              </a:r>
              <a:endParaRPr lang="en-US" sz="1400" b="1" kern="12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27070" y="3953322"/>
            <a:ext cx="1467413" cy="1467413"/>
            <a:chOff x="5298469" y="2022922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5298469" y="2022922"/>
              <a:ext cx="1467413" cy="1467413"/>
            </a:xfrm>
            <a:prstGeom prst="ellipse">
              <a:avLst/>
            </a:prstGeom>
            <a:solidFill>
              <a:srgbClr val="000090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8"/>
            <p:cNvSpPr/>
            <p:nvPr/>
          </p:nvSpPr>
          <p:spPr>
            <a:xfrm>
              <a:off x="5513367" y="2237820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Desarrollo</a:t>
              </a:r>
              <a:r>
                <a:rPr lang="en-US" sz="1400" b="1" kern="1200" dirty="0" smtClean="0">
                  <a:latin typeface="Calibri"/>
                  <a:cs typeface="Calibri"/>
                </a:rPr>
                <a:t> </a:t>
              </a:r>
              <a:r>
                <a:rPr lang="en-US" sz="1400" b="1" dirty="0" err="1">
                  <a:latin typeface="Calibri"/>
                  <a:cs typeface="Calibri"/>
                </a:rPr>
                <a:t>S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ostenible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40534" y="5190400"/>
            <a:ext cx="1467413" cy="1467413"/>
            <a:chOff x="4311933" y="3260000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4311933" y="3260000"/>
              <a:ext cx="1467413" cy="1467413"/>
            </a:xfrm>
            <a:prstGeom prst="ellipse">
              <a:avLst/>
            </a:prstGeom>
            <a:solidFill>
              <a:srgbClr val="0000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0"/>
            <p:cNvSpPr/>
            <p:nvPr/>
          </p:nvSpPr>
          <p:spPr>
            <a:xfrm>
              <a:off x="4526831" y="3474898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Reducción</a:t>
              </a:r>
              <a:r>
                <a:rPr lang="en-US" sz="1400" b="1" kern="1200" dirty="0" smtClean="0">
                  <a:latin typeface="Calibri"/>
                  <a:cs typeface="Calibri"/>
                </a:rPr>
                <a:t> de la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pobreza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58253" y="5190400"/>
            <a:ext cx="1467413" cy="1467413"/>
            <a:chOff x="2729652" y="3260000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2729652" y="3260000"/>
              <a:ext cx="1467413" cy="1467413"/>
            </a:xfrm>
            <a:prstGeom prst="ellipse">
              <a:avLst/>
            </a:prstGeom>
            <a:solidFill>
              <a:srgbClr val="14C5D0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2944550" y="3474898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Igualdad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de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Género</a:t>
              </a:r>
              <a:endParaRPr lang="en-US" sz="1400" b="1" kern="12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71717" y="3953322"/>
            <a:ext cx="1467413" cy="1467413"/>
            <a:chOff x="1743116" y="2022922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1743116" y="2022922"/>
              <a:ext cx="1467413" cy="1467413"/>
            </a:xfrm>
            <a:prstGeom prst="ellipse">
              <a:avLst/>
            </a:prstGeom>
            <a:solidFill>
              <a:srgbClr val="3366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4"/>
            <p:cNvSpPr/>
            <p:nvPr/>
          </p:nvSpPr>
          <p:spPr>
            <a:xfrm>
              <a:off x="1958014" y="2237820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Variabilidad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del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Clima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y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Cambio</a:t>
              </a:r>
              <a:endParaRPr lang="en-US" sz="1400" b="1" kern="12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22791" y="2416589"/>
            <a:ext cx="1469445" cy="1455659"/>
            <a:chOff x="2094190" y="486189"/>
            <a:chExt cx="1469445" cy="145565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2094190" y="486189"/>
              <a:ext cx="1469445" cy="1455659"/>
            </a:xfrm>
            <a:prstGeom prst="ellipse">
              <a:avLst/>
            </a:prstGeom>
            <a:solidFill>
              <a:srgbClr val="073F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6"/>
            <p:cNvSpPr/>
            <p:nvPr/>
          </p:nvSpPr>
          <p:spPr>
            <a:xfrm>
              <a:off x="2309385" y="699365"/>
              <a:ext cx="1039055" cy="10293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Participación</a:t>
              </a:r>
              <a:r>
                <a:rPr lang="en-US" sz="1400" b="1" kern="1200" dirty="0" smtClean="0">
                  <a:latin typeface="Calibri"/>
                  <a:cs typeface="Calibri"/>
                </a:rPr>
                <a:t> y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consulta</a:t>
              </a:r>
              <a:r>
                <a:rPr lang="en-US" sz="1400" b="1" kern="1200" dirty="0" smtClean="0">
                  <a:latin typeface="Calibri"/>
                  <a:cs typeface="Calibri"/>
                </a:rPr>
                <a:t> de los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Grupos</a:t>
              </a:r>
              <a:r>
                <a:rPr lang="en-US" sz="1400" b="1" kern="1200" dirty="0" smtClean="0">
                  <a:latin typeface="Calibri"/>
                  <a:cs typeface="Calibri"/>
                </a:rPr>
                <a:t> de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Interés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742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Igualdad</a:t>
            </a:r>
            <a:r>
              <a:rPr lang="en-US" dirty="0" smtClean="0"/>
              <a:t> de </a:t>
            </a:r>
            <a:r>
              <a:rPr lang="en-US" dirty="0" err="1" smtClean="0"/>
              <a:t>Género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……</a:t>
            </a:r>
            <a:r>
              <a:rPr lang="en-US" dirty="0" err="1" smtClean="0"/>
              <a:t>es</a:t>
            </a:r>
            <a:r>
              <a:rPr lang="en-US" dirty="0" smtClean="0"/>
              <a:t> ´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estrategia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preocupaciones</a:t>
            </a:r>
            <a:r>
              <a:rPr lang="en-US" dirty="0" smtClean="0"/>
              <a:t> y </a:t>
            </a:r>
            <a:r>
              <a:rPr lang="en-US" dirty="0" err="1" smtClean="0"/>
              <a:t>experiencias</a:t>
            </a:r>
            <a:r>
              <a:rPr lang="en-US" dirty="0" smtClean="0"/>
              <a:t> de </a:t>
            </a:r>
            <a:r>
              <a:rPr lang="en-US" dirty="0" err="1" smtClean="0"/>
              <a:t>mujeres</a:t>
            </a:r>
            <a:r>
              <a:rPr lang="en-US" dirty="0" smtClean="0"/>
              <a:t> y hombres </a:t>
            </a:r>
            <a:r>
              <a:rPr lang="en-US" dirty="0" err="1" smtClean="0"/>
              <a:t>sean</a:t>
            </a:r>
            <a:r>
              <a:rPr lang="en-US" dirty="0" smtClean="0"/>
              <a:t> un </a:t>
            </a:r>
            <a:r>
              <a:rPr lang="en-US" dirty="0" err="1" smtClean="0"/>
              <a:t>elemento</a:t>
            </a:r>
            <a:r>
              <a:rPr lang="en-US" dirty="0" smtClean="0"/>
              <a:t> </a:t>
            </a:r>
            <a:r>
              <a:rPr lang="en-US" dirty="0" err="1" smtClean="0"/>
              <a:t>integrante</a:t>
            </a:r>
            <a:r>
              <a:rPr lang="en-US" dirty="0" smtClean="0"/>
              <a:t> de</a:t>
            </a:r>
            <a:r>
              <a:rPr lang="en-GB" dirty="0" smtClean="0"/>
              <a:t>...</a:t>
            </a:r>
            <a:r>
              <a:rPr lang="en-GB" dirty="0" err="1" smtClean="0"/>
              <a:t>políticas</a:t>
            </a:r>
            <a:r>
              <a:rPr lang="en-GB" dirty="0" smtClean="0"/>
              <a:t> y </a:t>
            </a:r>
            <a:r>
              <a:rPr lang="en-GB" dirty="0" err="1" smtClean="0"/>
              <a:t>programas</a:t>
            </a:r>
            <a:r>
              <a:rPr lang="en-GB" dirty="0" smtClean="0"/>
              <a:t> en </a:t>
            </a:r>
            <a:r>
              <a:rPr lang="en-GB" dirty="0" err="1" smtClean="0"/>
              <a:t>todas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esferas</a:t>
            </a:r>
            <a:r>
              <a:rPr lang="en-GB" dirty="0" smtClean="0"/>
              <a:t> </a:t>
            </a:r>
            <a:r>
              <a:rPr lang="en-GB" dirty="0" err="1" smtClean="0"/>
              <a:t>políticas</a:t>
            </a:r>
            <a:r>
              <a:rPr lang="en-GB" dirty="0" smtClean="0"/>
              <a:t>, </a:t>
            </a:r>
            <a:r>
              <a:rPr lang="en-GB" dirty="0" err="1" smtClean="0"/>
              <a:t>economicas</a:t>
            </a:r>
            <a:r>
              <a:rPr lang="en-GB" dirty="0" smtClean="0"/>
              <a:t> y </a:t>
            </a:r>
            <a:r>
              <a:rPr lang="en-GB" dirty="0" err="1" smtClean="0"/>
              <a:t>sociales</a:t>
            </a:r>
            <a:r>
              <a:rPr lang="en-GB" dirty="0" smtClean="0"/>
              <a:t>, de </a:t>
            </a:r>
            <a:r>
              <a:rPr lang="en-GB" dirty="0" err="1" smtClean="0"/>
              <a:t>manera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hombres y </a:t>
            </a:r>
            <a:r>
              <a:rPr lang="en-GB" dirty="0" err="1" smtClean="0"/>
              <a:t>mujeres</a:t>
            </a:r>
            <a:r>
              <a:rPr lang="en-GB" dirty="0" smtClean="0"/>
              <a:t> se </a:t>
            </a:r>
            <a:r>
              <a:rPr lang="en-GB" dirty="0" err="1" smtClean="0"/>
              <a:t>beneficien</a:t>
            </a:r>
            <a:r>
              <a:rPr lang="en-GB" dirty="0" smtClean="0"/>
              <a:t> </a:t>
            </a:r>
            <a:r>
              <a:rPr lang="en-GB" dirty="0" err="1" smtClean="0"/>
              <a:t>equitativamente</a:t>
            </a:r>
            <a:r>
              <a:rPr lang="en-GB" dirty="0" smtClean="0"/>
              <a:t> y la </a:t>
            </a:r>
            <a:r>
              <a:rPr lang="en-GB" dirty="0" err="1" smtClean="0"/>
              <a:t>desigualdad</a:t>
            </a:r>
            <a:r>
              <a:rPr lang="en-GB" dirty="0" smtClean="0"/>
              <a:t> no sea mas </a:t>
            </a:r>
            <a:r>
              <a:rPr lang="en-GB" dirty="0" err="1" smtClean="0"/>
              <a:t>perpetuada</a:t>
            </a:r>
            <a:r>
              <a:rPr lang="en-GB" dirty="0" smtClean="0"/>
              <a:t>’</a:t>
            </a:r>
          </a:p>
          <a:p>
            <a:pPr marL="0" indent="0" algn="r">
              <a:buNone/>
            </a:pPr>
            <a:r>
              <a:rPr lang="en-GB" b="1" dirty="0" smtClean="0"/>
              <a:t>UNESC, </a:t>
            </a:r>
            <a:r>
              <a:rPr lang="en-GB" b="1" dirty="0"/>
              <a:t>1997 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Principios</a:t>
            </a:r>
            <a:r>
              <a:rPr lang="en-GB" dirty="0" smtClean="0"/>
              <a:t> </a:t>
            </a:r>
            <a:r>
              <a:rPr lang="en-GB" dirty="0" err="1" smtClean="0"/>
              <a:t>Generales</a:t>
            </a:r>
            <a:r>
              <a:rPr lang="en-GB" dirty="0" smtClean="0"/>
              <a:t> del </a:t>
            </a:r>
            <a:r>
              <a:rPr lang="en-GB" dirty="0" err="1" smtClean="0"/>
              <a:t>enfoque</a:t>
            </a:r>
            <a:r>
              <a:rPr lang="en-GB" dirty="0" smtClean="0"/>
              <a:t> ADT-PAE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749393" y="1724187"/>
            <a:ext cx="1467413" cy="1467413"/>
            <a:chOff x="3520792" y="-206213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Oval 22"/>
            <p:cNvSpPr/>
            <p:nvPr/>
          </p:nvSpPr>
          <p:spPr>
            <a:xfrm>
              <a:off x="3520792" y="-206213"/>
              <a:ext cx="1467413" cy="1467413"/>
            </a:xfrm>
            <a:prstGeom prst="ellipse">
              <a:avLst/>
            </a:prstGeom>
            <a:solidFill>
              <a:srgbClr val="003399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3735690" y="8685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Manejo</a:t>
              </a:r>
              <a:r>
                <a:rPr lang="en-US" sz="1400" b="1" kern="1200" dirty="0" smtClean="0"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Adaptativo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74979" y="2410712"/>
            <a:ext cx="1467413" cy="1467413"/>
            <a:chOff x="4946378" y="480312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Oval 20"/>
            <p:cNvSpPr/>
            <p:nvPr/>
          </p:nvSpPr>
          <p:spPr>
            <a:xfrm>
              <a:off x="4946378" y="480312"/>
              <a:ext cx="1467413" cy="1467413"/>
            </a:xfrm>
            <a:prstGeom prst="ellipse">
              <a:avLst/>
            </a:prstGeom>
            <a:solidFill>
              <a:srgbClr val="66CC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6"/>
            <p:cNvSpPr/>
            <p:nvPr/>
          </p:nvSpPr>
          <p:spPr>
            <a:xfrm>
              <a:off x="5161276" y="695210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Enfoque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Ecosistémico</a:t>
              </a:r>
              <a:endParaRPr lang="en-US" sz="1400" b="1" kern="12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27070" y="3953322"/>
            <a:ext cx="1467413" cy="1467413"/>
            <a:chOff x="5298469" y="2022922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5298469" y="2022922"/>
              <a:ext cx="1467413" cy="1467413"/>
            </a:xfrm>
            <a:prstGeom prst="ellipse">
              <a:avLst/>
            </a:prstGeom>
            <a:solidFill>
              <a:srgbClr val="000090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8"/>
            <p:cNvSpPr/>
            <p:nvPr/>
          </p:nvSpPr>
          <p:spPr>
            <a:xfrm>
              <a:off x="5513367" y="2237820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Desarrollo</a:t>
              </a:r>
              <a:r>
                <a:rPr lang="en-US" sz="1400" b="1" kern="1200" dirty="0" smtClean="0">
                  <a:latin typeface="Calibri"/>
                  <a:cs typeface="Calibri"/>
                </a:rPr>
                <a:t> </a:t>
              </a:r>
              <a:r>
                <a:rPr lang="en-US" sz="1400" b="1" dirty="0" err="1">
                  <a:latin typeface="Calibri"/>
                  <a:cs typeface="Calibri"/>
                </a:rPr>
                <a:t>S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ostenible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40534" y="5190400"/>
            <a:ext cx="1467413" cy="1467413"/>
            <a:chOff x="4311933" y="3260000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4311933" y="3260000"/>
              <a:ext cx="1467413" cy="1467413"/>
            </a:xfrm>
            <a:prstGeom prst="ellipse">
              <a:avLst/>
            </a:prstGeom>
            <a:solidFill>
              <a:srgbClr val="0000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0"/>
            <p:cNvSpPr/>
            <p:nvPr/>
          </p:nvSpPr>
          <p:spPr>
            <a:xfrm>
              <a:off x="4526831" y="3474898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Reducción</a:t>
              </a:r>
              <a:r>
                <a:rPr lang="en-US" sz="1400" b="1" kern="1200" dirty="0" smtClean="0">
                  <a:latin typeface="Calibri"/>
                  <a:cs typeface="Calibri"/>
                </a:rPr>
                <a:t> de la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pobreza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58253" y="5190400"/>
            <a:ext cx="1467413" cy="1467413"/>
            <a:chOff x="2729652" y="3260000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2729652" y="3260000"/>
              <a:ext cx="1467413" cy="1467413"/>
            </a:xfrm>
            <a:prstGeom prst="ellipse">
              <a:avLst/>
            </a:prstGeom>
            <a:solidFill>
              <a:srgbClr val="14C5D0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2944550" y="3474898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Igualdad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de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Género</a:t>
              </a:r>
              <a:endParaRPr lang="en-US" sz="1400" b="1" kern="12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71717" y="3953322"/>
            <a:ext cx="1467413" cy="1467413"/>
            <a:chOff x="1743116" y="2022922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1743116" y="2022922"/>
              <a:ext cx="1467413" cy="1467413"/>
            </a:xfrm>
            <a:prstGeom prst="ellipse">
              <a:avLst/>
            </a:prstGeom>
            <a:solidFill>
              <a:srgbClr val="3366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4"/>
            <p:cNvSpPr/>
            <p:nvPr/>
          </p:nvSpPr>
          <p:spPr>
            <a:xfrm>
              <a:off x="1958014" y="2237820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Variabilidad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del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Clima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y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Cambio</a:t>
              </a:r>
              <a:endParaRPr lang="en-US" sz="1400" b="1" kern="12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22791" y="2416589"/>
            <a:ext cx="1469445" cy="1455659"/>
            <a:chOff x="2094190" y="486189"/>
            <a:chExt cx="1469445" cy="145565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2094190" y="486189"/>
              <a:ext cx="1469445" cy="1455659"/>
            </a:xfrm>
            <a:prstGeom prst="ellipse">
              <a:avLst/>
            </a:prstGeom>
            <a:solidFill>
              <a:srgbClr val="073F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6"/>
            <p:cNvSpPr/>
            <p:nvPr/>
          </p:nvSpPr>
          <p:spPr>
            <a:xfrm>
              <a:off x="2309385" y="699365"/>
              <a:ext cx="1039055" cy="10293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Participación</a:t>
              </a:r>
              <a:r>
                <a:rPr lang="en-US" sz="1400" b="1" kern="1200" dirty="0" smtClean="0">
                  <a:latin typeface="Calibri"/>
                  <a:cs typeface="Calibri"/>
                </a:rPr>
                <a:t> y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consulta</a:t>
              </a:r>
              <a:r>
                <a:rPr lang="en-US" sz="1400" b="1" kern="1200" dirty="0" smtClean="0">
                  <a:latin typeface="Calibri"/>
                  <a:cs typeface="Calibri"/>
                </a:rPr>
                <a:t> de los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Grupos</a:t>
              </a:r>
              <a:r>
                <a:rPr lang="en-US" sz="1400" b="1" kern="1200" dirty="0" smtClean="0">
                  <a:latin typeface="Calibri"/>
                  <a:cs typeface="Calibri"/>
                </a:rPr>
                <a:t> de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Interés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489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Climático</a:t>
            </a:r>
            <a:r>
              <a:rPr lang="en-US" dirty="0" smtClean="0"/>
              <a:t> y </a:t>
            </a:r>
            <a:r>
              <a:rPr lang="en-US" dirty="0" err="1" smtClean="0"/>
              <a:t>variabilidad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52601"/>
            <a:ext cx="7556500" cy="4013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….</a:t>
            </a:r>
            <a:r>
              <a:rPr lang="es-PE" dirty="0"/>
              <a:t> es </a:t>
            </a:r>
            <a:r>
              <a:rPr lang="es-PE" dirty="0" smtClean="0"/>
              <a:t>la raíz </a:t>
            </a:r>
            <a:r>
              <a:rPr lang="es-PE" dirty="0"/>
              <a:t>de una serie de problemas </a:t>
            </a:r>
            <a:r>
              <a:rPr lang="es-PE" dirty="0" err="1" smtClean="0"/>
              <a:t>transzonales</a:t>
            </a:r>
            <a:r>
              <a:rPr lang="es-PE" dirty="0" smtClean="0"/>
              <a:t> </a:t>
            </a:r>
            <a:r>
              <a:rPr lang="es-PE" dirty="0"/>
              <a:t>en aguas internacionales - tanto en la actualidad y en el </a:t>
            </a:r>
            <a:r>
              <a:rPr lang="es-PE" dirty="0" smtClean="0"/>
              <a:t>futuro</a:t>
            </a:r>
          </a:p>
          <a:p>
            <a:pPr marL="0" indent="0" algn="ctr">
              <a:buNone/>
            </a:pPr>
            <a:r>
              <a:rPr lang="es-PE" dirty="0"/>
              <a:t>Los efectos del cambio climático (en términos de causa y efecto) deben ser bien entendidos durante el proceso TDA / SAP para garantizar que las </a:t>
            </a:r>
            <a:r>
              <a:rPr lang="es-PE" dirty="0" smtClean="0"/>
              <a:t>futuras intervenciones en </a:t>
            </a:r>
            <a:r>
              <a:rPr lang="es-PE" dirty="0"/>
              <a:t>proyectos sobre aguas internacionales del FMAM </a:t>
            </a:r>
            <a:r>
              <a:rPr lang="es-PE" dirty="0" smtClean="0"/>
              <a:t>sean </a:t>
            </a:r>
            <a:r>
              <a:rPr lang="es-PE" dirty="0"/>
              <a:t>a la vez </a:t>
            </a:r>
            <a:r>
              <a:rPr lang="es-PE" dirty="0" smtClean="0"/>
              <a:t>flexibles </a:t>
            </a:r>
            <a:r>
              <a:rPr lang="es-PE" dirty="0"/>
              <a:t>y </a:t>
            </a:r>
            <a:r>
              <a:rPr lang="es-PE" dirty="0" smtClean="0"/>
              <a:t>adaptables.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0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Principios</a:t>
            </a:r>
            <a:r>
              <a:rPr lang="en-GB" dirty="0" smtClean="0"/>
              <a:t> </a:t>
            </a:r>
            <a:r>
              <a:rPr lang="en-GB" dirty="0" err="1" smtClean="0"/>
              <a:t>Generales</a:t>
            </a:r>
            <a:r>
              <a:rPr lang="en-GB" dirty="0" smtClean="0"/>
              <a:t> del </a:t>
            </a:r>
            <a:r>
              <a:rPr lang="en-GB" dirty="0" err="1" smtClean="0"/>
              <a:t>enfoque</a:t>
            </a:r>
            <a:r>
              <a:rPr lang="en-GB" dirty="0" smtClean="0"/>
              <a:t> ADT-PAE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749393" y="1724187"/>
            <a:ext cx="1467413" cy="1467413"/>
            <a:chOff x="3520792" y="-206213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Oval 22"/>
            <p:cNvSpPr/>
            <p:nvPr/>
          </p:nvSpPr>
          <p:spPr>
            <a:xfrm>
              <a:off x="3520792" y="-206213"/>
              <a:ext cx="1467413" cy="1467413"/>
            </a:xfrm>
            <a:prstGeom prst="ellipse">
              <a:avLst/>
            </a:prstGeom>
            <a:solidFill>
              <a:srgbClr val="003399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3735690" y="8685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Manejo</a:t>
              </a:r>
              <a:r>
                <a:rPr lang="en-US" sz="1400" b="1" kern="1200" dirty="0" smtClean="0"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Adaptativo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74979" y="2410712"/>
            <a:ext cx="1467413" cy="1467413"/>
            <a:chOff x="4946378" y="480312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Oval 20"/>
            <p:cNvSpPr/>
            <p:nvPr/>
          </p:nvSpPr>
          <p:spPr>
            <a:xfrm>
              <a:off x="4946378" y="480312"/>
              <a:ext cx="1467413" cy="1467413"/>
            </a:xfrm>
            <a:prstGeom prst="ellipse">
              <a:avLst/>
            </a:prstGeom>
            <a:solidFill>
              <a:srgbClr val="66CC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6"/>
            <p:cNvSpPr/>
            <p:nvPr/>
          </p:nvSpPr>
          <p:spPr>
            <a:xfrm>
              <a:off x="5161276" y="695210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Enfoque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Ecosistémico</a:t>
              </a:r>
              <a:endParaRPr lang="en-US" sz="1400" b="1" kern="12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27070" y="3953322"/>
            <a:ext cx="1467413" cy="1467413"/>
            <a:chOff x="5298469" y="2022922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5298469" y="2022922"/>
              <a:ext cx="1467413" cy="1467413"/>
            </a:xfrm>
            <a:prstGeom prst="ellipse">
              <a:avLst/>
            </a:prstGeom>
            <a:solidFill>
              <a:srgbClr val="000090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8"/>
            <p:cNvSpPr/>
            <p:nvPr/>
          </p:nvSpPr>
          <p:spPr>
            <a:xfrm>
              <a:off x="5513367" y="2237820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Desarrollo</a:t>
              </a:r>
              <a:r>
                <a:rPr lang="en-US" sz="1400" b="1" kern="1200" dirty="0" smtClean="0">
                  <a:latin typeface="Calibri"/>
                  <a:cs typeface="Calibri"/>
                </a:rPr>
                <a:t> </a:t>
              </a:r>
              <a:r>
                <a:rPr lang="en-US" sz="1400" b="1" dirty="0" err="1">
                  <a:latin typeface="Calibri"/>
                  <a:cs typeface="Calibri"/>
                </a:rPr>
                <a:t>S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ostenible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40534" y="5190400"/>
            <a:ext cx="1467413" cy="1467413"/>
            <a:chOff x="4311933" y="3260000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4311933" y="3260000"/>
              <a:ext cx="1467413" cy="1467413"/>
            </a:xfrm>
            <a:prstGeom prst="ellipse">
              <a:avLst/>
            </a:prstGeom>
            <a:solidFill>
              <a:srgbClr val="0000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0"/>
            <p:cNvSpPr/>
            <p:nvPr/>
          </p:nvSpPr>
          <p:spPr>
            <a:xfrm>
              <a:off x="4526831" y="3474898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Reducción</a:t>
              </a:r>
              <a:r>
                <a:rPr lang="en-US" sz="1400" b="1" kern="1200" dirty="0" smtClean="0">
                  <a:latin typeface="Calibri"/>
                  <a:cs typeface="Calibri"/>
                </a:rPr>
                <a:t> de la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pobreza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58253" y="5190400"/>
            <a:ext cx="1467413" cy="1467413"/>
            <a:chOff x="2729652" y="3260000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2729652" y="3260000"/>
              <a:ext cx="1467413" cy="1467413"/>
            </a:xfrm>
            <a:prstGeom prst="ellipse">
              <a:avLst/>
            </a:prstGeom>
            <a:solidFill>
              <a:srgbClr val="14C5D0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2944550" y="3474898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Igualdad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de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Género</a:t>
              </a:r>
              <a:endParaRPr lang="en-US" sz="1400" b="1" kern="12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71717" y="3953322"/>
            <a:ext cx="1467413" cy="1467413"/>
            <a:chOff x="1743116" y="2022922"/>
            <a:chExt cx="1467413" cy="146741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1743116" y="2022922"/>
              <a:ext cx="1467413" cy="1467413"/>
            </a:xfrm>
            <a:prstGeom prst="ellipse">
              <a:avLst/>
            </a:prstGeom>
            <a:solidFill>
              <a:srgbClr val="3366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4"/>
            <p:cNvSpPr/>
            <p:nvPr/>
          </p:nvSpPr>
          <p:spPr>
            <a:xfrm>
              <a:off x="1958014" y="2237820"/>
              <a:ext cx="1037617" cy="1037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Variabilidad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del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Clima</a:t>
              </a:r>
              <a:r>
                <a:rPr lang="en-US" sz="1400" b="1" kern="1200" dirty="0" smtClean="0">
                  <a:solidFill>
                    <a:srgbClr val="000090"/>
                  </a:solidFill>
                  <a:latin typeface="Calibri"/>
                  <a:cs typeface="Calibri"/>
                </a:rPr>
                <a:t> y </a:t>
              </a:r>
              <a:r>
                <a:rPr lang="en-US" sz="1400" b="1" kern="1200" dirty="0" err="1" smtClean="0">
                  <a:solidFill>
                    <a:srgbClr val="000090"/>
                  </a:solidFill>
                  <a:latin typeface="Calibri"/>
                  <a:cs typeface="Calibri"/>
                </a:rPr>
                <a:t>Cambio</a:t>
              </a:r>
              <a:endParaRPr lang="en-US" sz="1400" b="1" kern="12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22791" y="2416589"/>
            <a:ext cx="1469445" cy="1455659"/>
            <a:chOff x="2094190" y="486189"/>
            <a:chExt cx="1469445" cy="145565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2094190" y="486189"/>
              <a:ext cx="1469445" cy="1455659"/>
            </a:xfrm>
            <a:prstGeom prst="ellipse">
              <a:avLst/>
            </a:prstGeom>
            <a:solidFill>
              <a:srgbClr val="073FFF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6"/>
            <p:cNvSpPr/>
            <p:nvPr/>
          </p:nvSpPr>
          <p:spPr>
            <a:xfrm>
              <a:off x="2309385" y="699365"/>
              <a:ext cx="1039055" cy="10293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latin typeface="Calibri"/>
                  <a:cs typeface="Calibri"/>
                </a:rPr>
                <a:t>Participación</a:t>
              </a:r>
              <a:r>
                <a:rPr lang="en-US" sz="1400" b="1" kern="1200" dirty="0" smtClean="0">
                  <a:latin typeface="Calibri"/>
                  <a:cs typeface="Calibri"/>
                </a:rPr>
                <a:t> y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consulta</a:t>
              </a:r>
              <a:r>
                <a:rPr lang="en-US" sz="1400" b="1" kern="1200" dirty="0" smtClean="0">
                  <a:latin typeface="Calibri"/>
                  <a:cs typeface="Calibri"/>
                </a:rPr>
                <a:t> de los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Grupos</a:t>
              </a:r>
              <a:r>
                <a:rPr lang="en-US" sz="1400" b="1" kern="1200" dirty="0" smtClean="0">
                  <a:latin typeface="Calibri"/>
                  <a:cs typeface="Calibri"/>
                </a:rPr>
                <a:t> de </a:t>
              </a:r>
              <a:r>
                <a:rPr lang="en-US" sz="1400" b="1" kern="1200" dirty="0" err="1" smtClean="0">
                  <a:latin typeface="Calibri"/>
                  <a:cs typeface="Calibri"/>
                </a:rPr>
                <a:t>Interés</a:t>
              </a:r>
              <a:endParaRPr lang="en-US" sz="1400" b="1" kern="12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55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Participación</a:t>
            </a:r>
            <a:r>
              <a:rPr lang="en-US" sz="3600" dirty="0" smtClean="0"/>
              <a:t> y </a:t>
            </a:r>
            <a:r>
              <a:rPr lang="en-US" sz="3600" dirty="0" err="1" smtClean="0"/>
              <a:t>Consulta</a:t>
            </a:r>
            <a:r>
              <a:rPr lang="en-US" sz="3600" dirty="0" smtClean="0"/>
              <a:t> con los Stakeholders (</a:t>
            </a:r>
            <a:r>
              <a:rPr lang="en-US" sz="3600" dirty="0" err="1" smtClean="0"/>
              <a:t>Grupos</a:t>
            </a:r>
            <a:r>
              <a:rPr lang="en-US" sz="3600" dirty="0" smtClean="0"/>
              <a:t> de </a:t>
            </a:r>
            <a:r>
              <a:rPr lang="en-US" sz="3600" dirty="0" err="1" smtClean="0"/>
              <a:t>Interés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40" y="1726019"/>
            <a:ext cx="7556500" cy="4144963"/>
          </a:xfrm>
        </p:spPr>
        <p:txBody>
          <a:bodyPr/>
          <a:lstStyle/>
          <a:p>
            <a:pPr marL="0" indent="0" algn="ctr">
              <a:buNone/>
            </a:pPr>
            <a:r>
              <a:rPr lang="es-PE" dirty="0" smtClean="0"/>
              <a:t>Los </a:t>
            </a:r>
            <a:r>
              <a:rPr lang="es-PE" dirty="0" err="1" smtClean="0"/>
              <a:t>Stakeholders</a:t>
            </a:r>
            <a:r>
              <a:rPr lang="es-PE" dirty="0" smtClean="0"/>
              <a:t> (Grupos de Interés) </a:t>
            </a:r>
            <a:r>
              <a:rPr lang="es-PE" dirty="0"/>
              <a:t>son cualquiera de las partes que pueden - directa o indirectamente, positiva o negativamente - afectar o verse afectados por los resultados de los proyectos o programas.</a:t>
            </a:r>
          </a:p>
          <a:p>
            <a:pPr marL="0" indent="0" algn="ctr">
              <a:buNone/>
            </a:pPr>
            <a:r>
              <a:rPr lang="es-PE" dirty="0"/>
              <a:t>Por lo tanto, una amplia gama de </a:t>
            </a:r>
            <a:r>
              <a:rPr lang="es-PE" dirty="0" err="1" smtClean="0"/>
              <a:t>stakeholders</a:t>
            </a:r>
            <a:r>
              <a:rPr lang="es-PE" dirty="0" smtClean="0"/>
              <a:t> deben estar involucrados en </a:t>
            </a:r>
            <a:r>
              <a:rPr lang="es-PE" dirty="0"/>
              <a:t>el proceso </a:t>
            </a:r>
            <a:r>
              <a:rPr lang="es-PE" dirty="0" smtClean="0"/>
              <a:t>ADT-PAE. Puede ser </a:t>
            </a:r>
            <a:r>
              <a:rPr lang="es-PE" dirty="0"/>
              <a:t>desde el Gobierno, los organismos reguladores, las empresas, las comunidades, la sociedad civil y organizaciones no </a:t>
            </a:r>
            <a:r>
              <a:rPr lang="es-PE" dirty="0" smtClean="0"/>
              <a:t>gubernamentales (ONG).</a:t>
            </a:r>
            <a:endParaRPr lang="es-P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3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32571" y="5107227"/>
            <a:ext cx="3676507" cy="1148908"/>
            <a:chOff x="312954" y="3367870"/>
            <a:chExt cx="3676507" cy="1148908"/>
          </a:xfrm>
        </p:grpSpPr>
        <p:sp>
          <p:nvSpPr>
            <p:cNvPr id="25" name="Rectangle 24"/>
            <p:cNvSpPr/>
            <p:nvPr/>
          </p:nvSpPr>
          <p:spPr>
            <a:xfrm>
              <a:off x="312954" y="3367870"/>
              <a:ext cx="3676507" cy="1148908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312954" y="3367870"/>
              <a:ext cx="3676507" cy="1148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8194" tIns="76200" rIns="76200" bIns="76200" numCol="1" spcCol="1270" anchor="ctr" anchorCtr="0">
              <a:noAutofit/>
            </a:bodyPr>
            <a:lstStyle/>
            <a:p>
              <a:pPr marL="266700"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err="1" smtClean="0">
                  <a:latin typeface="Calibri"/>
                  <a:cs typeface="Calibri"/>
                </a:rPr>
                <a:t>Fomentar</a:t>
              </a:r>
              <a:r>
                <a:rPr lang="en-GB" sz="2000" kern="1200" dirty="0" smtClean="0">
                  <a:latin typeface="Calibri"/>
                  <a:cs typeface="Calibri"/>
                </a:rPr>
                <a:t> </a:t>
              </a:r>
              <a:r>
                <a:rPr lang="en-GB" sz="2000" kern="1200" dirty="0" err="1" smtClean="0">
                  <a:latin typeface="Calibri"/>
                  <a:cs typeface="Calibri"/>
                </a:rPr>
                <a:t>las</a:t>
              </a:r>
              <a:r>
                <a:rPr lang="en-GB" sz="2000" kern="1200" dirty="0" smtClean="0">
                  <a:latin typeface="Calibri"/>
                  <a:cs typeface="Calibri"/>
                </a:rPr>
                <a:t> </a:t>
              </a:r>
              <a:r>
                <a:rPr lang="en-GB" sz="2000" kern="1200" dirty="0" err="1" smtClean="0">
                  <a:latin typeface="Calibri"/>
                  <a:cs typeface="Calibri"/>
                </a:rPr>
                <a:t>construcción</a:t>
              </a:r>
              <a:r>
                <a:rPr lang="en-GB" sz="2000" kern="1200" dirty="0" smtClean="0">
                  <a:latin typeface="Calibri"/>
                  <a:cs typeface="Calibri"/>
                </a:rPr>
                <a:t> de sus </a:t>
              </a:r>
              <a:r>
                <a:rPr lang="en-GB" sz="2000" kern="1200" dirty="0" err="1" smtClean="0">
                  <a:latin typeface="Calibri"/>
                  <a:cs typeface="Calibri"/>
                </a:rPr>
                <a:t>capacidades</a:t>
              </a:r>
              <a:endParaRPr lang="en-US" sz="2000" kern="1200" dirty="0">
                <a:latin typeface="Calibri"/>
                <a:cs typeface="Calibri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7800" y="4876800"/>
            <a:ext cx="1393029" cy="12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Participación</a:t>
            </a:r>
            <a:r>
              <a:rPr lang="en-US" sz="3600" dirty="0"/>
              <a:t> y </a:t>
            </a:r>
            <a:r>
              <a:rPr lang="en-US" sz="3600" dirty="0" err="1"/>
              <a:t>Consulta</a:t>
            </a:r>
            <a:r>
              <a:rPr lang="en-US" sz="3600" dirty="0"/>
              <a:t> </a:t>
            </a:r>
            <a:r>
              <a:rPr lang="en-US" sz="3600" dirty="0" smtClean="0"/>
              <a:t>con los Stakeholders (</a:t>
            </a:r>
            <a:r>
              <a:rPr lang="en-US" sz="3600" dirty="0" err="1"/>
              <a:t>G</a:t>
            </a:r>
            <a:r>
              <a:rPr lang="en-US" sz="3600" dirty="0" err="1" smtClean="0"/>
              <a:t>rupos</a:t>
            </a:r>
            <a:r>
              <a:rPr lang="en-US" sz="3600" dirty="0" smtClean="0"/>
              <a:t> </a:t>
            </a:r>
            <a:r>
              <a:rPr lang="en-US" sz="3600" dirty="0"/>
              <a:t>de </a:t>
            </a:r>
            <a:r>
              <a:rPr lang="en-US" sz="3600" dirty="0" err="1" smtClean="0"/>
              <a:t>Interés</a:t>
            </a:r>
            <a:r>
              <a:rPr lang="en-US" sz="3600" dirty="0" smtClean="0"/>
              <a:t>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25011" y="2100231"/>
            <a:ext cx="3676507" cy="1148908"/>
            <a:chOff x="292694" y="475174"/>
            <a:chExt cx="3676507" cy="1148908"/>
          </a:xfrm>
        </p:grpSpPr>
        <p:sp>
          <p:nvSpPr>
            <p:cNvPr id="33" name="Rectangle 32"/>
            <p:cNvSpPr/>
            <p:nvPr/>
          </p:nvSpPr>
          <p:spPr>
            <a:xfrm>
              <a:off x="292694" y="475174"/>
              <a:ext cx="3676507" cy="1148908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292694" y="475174"/>
              <a:ext cx="3676507" cy="1148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8194" tIns="76200" rIns="76200" bIns="76200" numCol="1" spcCol="1270" anchor="ctr" anchorCtr="0">
              <a:noAutofit/>
            </a:bodyPr>
            <a:lstStyle/>
            <a:p>
              <a:pPr marL="26670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err="1" smtClean="0">
                  <a:latin typeface="Calibri"/>
                  <a:cs typeface="Calibri"/>
                </a:rPr>
                <a:t>Identificar</a:t>
              </a:r>
              <a:r>
                <a:rPr lang="en-GB" sz="2000" kern="1200" dirty="0" smtClean="0">
                  <a:latin typeface="Calibri"/>
                  <a:cs typeface="Calibri"/>
                </a:rPr>
                <a:t> </a:t>
              </a:r>
              <a:r>
                <a:rPr lang="en-GB" sz="2000" kern="1200" dirty="0" err="1" smtClean="0">
                  <a:latin typeface="Calibri"/>
                  <a:cs typeface="Calibri"/>
                </a:rPr>
                <a:t>Grupos</a:t>
              </a:r>
              <a:r>
                <a:rPr lang="en-GB" sz="2000" kern="1200" dirty="0" smtClean="0">
                  <a:latin typeface="Calibri"/>
                  <a:cs typeface="Calibri"/>
                </a:rPr>
                <a:t> de </a:t>
              </a:r>
              <a:r>
                <a:rPr lang="en-GB" sz="2000" kern="1200" dirty="0" err="1" smtClean="0">
                  <a:latin typeface="Calibri"/>
                  <a:cs typeface="Calibri"/>
                </a:rPr>
                <a:t>Interés</a:t>
              </a:r>
              <a:r>
                <a:rPr lang="en-GB" sz="2000" kern="1200" dirty="0" smtClean="0">
                  <a:latin typeface="Calibri"/>
                  <a:cs typeface="Calibri"/>
                </a:rPr>
                <a:t> </a:t>
              </a:r>
              <a:r>
                <a:rPr lang="en-GB" sz="2000" kern="1200" dirty="0" err="1" smtClean="0">
                  <a:latin typeface="Calibri"/>
                  <a:cs typeface="Calibri"/>
                </a:rPr>
                <a:t>relevantes</a:t>
              </a:r>
              <a:endParaRPr lang="en-US" sz="2000" kern="1200" dirty="0">
                <a:latin typeface="Calibri"/>
                <a:cs typeface="Calibri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32317" y="1884564"/>
            <a:ext cx="1081182" cy="120635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/>
          <p:cNvGrpSpPr/>
          <p:nvPr/>
        </p:nvGrpSpPr>
        <p:grpSpPr>
          <a:xfrm>
            <a:off x="4958976" y="2100231"/>
            <a:ext cx="3676507" cy="1148908"/>
            <a:chOff x="4526659" y="475174"/>
            <a:chExt cx="3676507" cy="1148908"/>
          </a:xfrm>
        </p:grpSpPr>
        <p:sp>
          <p:nvSpPr>
            <p:cNvPr id="31" name="Rectangle 30"/>
            <p:cNvSpPr/>
            <p:nvPr/>
          </p:nvSpPr>
          <p:spPr>
            <a:xfrm>
              <a:off x="4526659" y="475174"/>
              <a:ext cx="3676507" cy="1148908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4526659" y="475174"/>
              <a:ext cx="3676507" cy="1148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8194" tIns="76200" rIns="76200" bIns="76200" numCol="1" spcCol="1270" anchor="ctr" anchorCtr="0">
              <a:noAutofit/>
            </a:bodyPr>
            <a:lstStyle/>
            <a:p>
              <a:pPr marL="266700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dirty="0" err="1" smtClean="0">
                  <a:latin typeface="Calibri"/>
                  <a:cs typeface="Calibri"/>
                </a:rPr>
                <a:t>Compartir</a:t>
              </a:r>
              <a:r>
                <a:rPr lang="en-GB" sz="2000" dirty="0" smtClean="0">
                  <a:latin typeface="Calibri"/>
                  <a:cs typeface="Calibri"/>
                </a:rPr>
                <a:t> con </a:t>
              </a:r>
              <a:r>
                <a:rPr lang="en-GB" sz="2000" dirty="0" err="1" smtClean="0">
                  <a:latin typeface="Calibri"/>
                  <a:cs typeface="Calibri"/>
                </a:rPr>
                <a:t>ellos</a:t>
              </a:r>
              <a:r>
                <a:rPr lang="en-GB" sz="2000" dirty="0" smtClean="0">
                  <a:latin typeface="Calibri"/>
                  <a:cs typeface="Calibri"/>
                </a:rPr>
                <a:t> la </a:t>
              </a:r>
              <a:r>
                <a:rPr lang="en-GB" sz="2000" dirty="0" err="1" smtClean="0">
                  <a:latin typeface="Calibri"/>
                  <a:cs typeface="Calibri"/>
                </a:rPr>
                <a:t>información</a:t>
              </a:r>
              <a:r>
                <a:rPr lang="en-GB" sz="2000" dirty="0" smtClean="0">
                  <a:latin typeface="Calibri"/>
                  <a:cs typeface="Calibri"/>
                </a:rPr>
                <a:t> </a:t>
              </a:r>
              <a:endParaRPr lang="en-US" sz="2000" dirty="0">
                <a:latin typeface="Calibri"/>
                <a:cs typeface="Calibri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626793" y="1934277"/>
            <a:ext cx="1080000" cy="120635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/>
          <p:cNvGrpSpPr/>
          <p:nvPr/>
        </p:nvGrpSpPr>
        <p:grpSpPr>
          <a:xfrm>
            <a:off x="717935" y="3533879"/>
            <a:ext cx="3676507" cy="1148908"/>
            <a:chOff x="247518" y="1921522"/>
            <a:chExt cx="3676507" cy="1148908"/>
          </a:xfrm>
        </p:grpSpPr>
        <p:sp>
          <p:nvSpPr>
            <p:cNvPr id="29" name="Rectangle 28"/>
            <p:cNvSpPr/>
            <p:nvPr/>
          </p:nvSpPr>
          <p:spPr>
            <a:xfrm>
              <a:off x="247518" y="1921522"/>
              <a:ext cx="3676507" cy="1148908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7518" y="1921522"/>
              <a:ext cx="3676507" cy="1148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8194" tIns="76200" rIns="76200" bIns="76200" numCol="1" spcCol="1270" anchor="ctr" anchorCtr="0">
              <a:noAutofit/>
            </a:bodyPr>
            <a:lstStyle/>
            <a:p>
              <a:pPr marL="266700"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err="1" smtClean="0">
                  <a:latin typeface="Calibri"/>
                  <a:cs typeface="Calibri"/>
                </a:rPr>
                <a:t>Escuchar</a:t>
              </a:r>
              <a:r>
                <a:rPr lang="en-GB" sz="2000" kern="1200" dirty="0" smtClean="0">
                  <a:latin typeface="Calibri"/>
                  <a:cs typeface="Calibri"/>
                </a:rPr>
                <a:t> sus </a:t>
              </a:r>
              <a:r>
                <a:rPr lang="en-GB" sz="2000" kern="1200" dirty="0" err="1" smtClean="0">
                  <a:latin typeface="Calibri"/>
                  <a:cs typeface="Calibri"/>
                </a:rPr>
                <a:t>puntos</a:t>
              </a:r>
              <a:r>
                <a:rPr lang="en-GB" sz="2000" kern="1200" dirty="0" smtClean="0">
                  <a:latin typeface="Calibri"/>
                  <a:cs typeface="Calibri"/>
                </a:rPr>
                <a:t> de vista</a:t>
              </a:r>
              <a:endParaRPr lang="en-US" sz="20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54579" y="3546579"/>
            <a:ext cx="3676507" cy="1148908"/>
            <a:chOff x="4433362" y="1921522"/>
            <a:chExt cx="3676507" cy="1148908"/>
          </a:xfrm>
        </p:grpSpPr>
        <p:sp>
          <p:nvSpPr>
            <p:cNvPr id="27" name="Rectangle 26"/>
            <p:cNvSpPr/>
            <p:nvPr/>
          </p:nvSpPr>
          <p:spPr>
            <a:xfrm>
              <a:off x="4433362" y="1921522"/>
              <a:ext cx="3676507" cy="1148908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4433362" y="2115535"/>
              <a:ext cx="3676507" cy="899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8194" tIns="76200" rIns="76200" bIns="76200" numCol="1" spcCol="1270" anchor="ctr" anchorCtr="0">
              <a:noAutofit/>
            </a:bodyPr>
            <a:lstStyle/>
            <a:p>
              <a:pPr marL="266700" lvl="0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kern="1200" dirty="0" err="1" smtClean="0">
                  <a:latin typeface="Calibri"/>
                  <a:cs typeface="Calibri"/>
                </a:rPr>
                <a:t>Involucrarlos</a:t>
              </a:r>
              <a:r>
                <a:rPr lang="en-GB" sz="2000" kern="1200" dirty="0" smtClean="0">
                  <a:latin typeface="Calibri"/>
                  <a:cs typeface="Calibri"/>
                </a:rPr>
                <a:t> en </a:t>
              </a:r>
              <a:r>
                <a:rPr lang="en-GB" sz="2000" dirty="0" smtClean="0">
                  <a:latin typeface="Calibri"/>
                  <a:cs typeface="Calibri"/>
                </a:rPr>
                <a:t>el </a:t>
              </a:r>
              <a:r>
                <a:rPr lang="en-GB" sz="2000" kern="1200" dirty="0" err="1" smtClean="0">
                  <a:latin typeface="Calibri"/>
                  <a:cs typeface="Calibri"/>
                </a:rPr>
                <a:t>proceso</a:t>
              </a:r>
              <a:r>
                <a:rPr lang="en-GB" sz="2000" kern="1200" dirty="0" smtClean="0">
                  <a:latin typeface="Calibri"/>
                  <a:cs typeface="Calibri"/>
                </a:rPr>
                <a:t> de </a:t>
              </a:r>
              <a:r>
                <a:rPr lang="en-GB" sz="2000" kern="1200" dirty="0" err="1" smtClean="0">
                  <a:latin typeface="Calibri"/>
                  <a:cs typeface="Calibri"/>
                </a:rPr>
                <a:t>desarollo</a:t>
              </a:r>
              <a:r>
                <a:rPr lang="en-GB" sz="2000" kern="1200" dirty="0" smtClean="0">
                  <a:latin typeface="Calibri"/>
                  <a:cs typeface="Calibri"/>
                </a:rPr>
                <a:t> del </a:t>
              </a:r>
              <a:r>
                <a:rPr lang="en-GB" sz="2000" kern="1200" dirty="0" err="1" smtClean="0">
                  <a:latin typeface="Calibri"/>
                  <a:cs typeface="Calibri"/>
                </a:rPr>
                <a:t>planeamiento</a:t>
              </a:r>
              <a:r>
                <a:rPr lang="en-GB" sz="2000" kern="1200" dirty="0" smtClean="0">
                  <a:latin typeface="Calibri"/>
                  <a:cs typeface="Calibri"/>
                </a:rPr>
                <a:t> y </a:t>
              </a:r>
              <a:r>
                <a:rPr lang="en-GB" sz="2000" kern="1200" dirty="0" err="1" smtClean="0">
                  <a:latin typeface="Calibri"/>
                  <a:cs typeface="Calibri"/>
                </a:rPr>
                <a:t>proceso</a:t>
              </a:r>
              <a:r>
                <a:rPr lang="en-GB" sz="2000" kern="1200" dirty="0" smtClean="0">
                  <a:latin typeface="Calibri"/>
                  <a:cs typeface="Calibri"/>
                </a:rPr>
                <a:t> de </a:t>
              </a:r>
              <a:r>
                <a:rPr lang="en-GB" sz="2000" kern="1200" dirty="0" err="1" smtClean="0">
                  <a:latin typeface="Calibri"/>
                  <a:cs typeface="Calibri"/>
                </a:rPr>
                <a:t>toma</a:t>
              </a:r>
              <a:r>
                <a:rPr lang="en-GB" sz="2000" kern="1200" dirty="0" smtClean="0">
                  <a:latin typeface="Calibri"/>
                  <a:cs typeface="Calibri"/>
                </a:rPr>
                <a:t> de </a:t>
              </a:r>
              <a:r>
                <a:rPr lang="en-GB" sz="2000" kern="1200" dirty="0" err="1" smtClean="0">
                  <a:latin typeface="Calibri"/>
                  <a:cs typeface="Calibri"/>
                </a:rPr>
                <a:t>decisiónes</a:t>
              </a:r>
              <a:endParaRPr lang="en-US" sz="2000" dirty="0">
                <a:latin typeface="Calibri"/>
                <a:cs typeface="Calibri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81618" y="3380626"/>
            <a:ext cx="1065982" cy="120635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oup 20"/>
          <p:cNvGrpSpPr/>
          <p:nvPr/>
        </p:nvGrpSpPr>
        <p:grpSpPr>
          <a:xfrm>
            <a:off x="4939942" y="5107227"/>
            <a:ext cx="3676507" cy="1148908"/>
            <a:chOff x="4367925" y="3367870"/>
            <a:chExt cx="3676507" cy="1148908"/>
          </a:xfrm>
        </p:grpSpPr>
        <p:sp>
          <p:nvSpPr>
            <p:cNvPr id="23" name="Rectangle 22"/>
            <p:cNvSpPr/>
            <p:nvPr/>
          </p:nvSpPr>
          <p:spPr>
            <a:xfrm>
              <a:off x="4367925" y="3367870"/>
              <a:ext cx="3676507" cy="1148908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4367925" y="3367870"/>
              <a:ext cx="3676507" cy="1148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8194" tIns="76200" rIns="76200" bIns="76200" numCol="1" spcCol="1270" anchor="ctr" anchorCtr="0">
              <a:noAutofit/>
            </a:bodyPr>
            <a:lstStyle/>
            <a:p>
              <a:pPr marL="266700"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err="1" smtClean="0">
                  <a:latin typeface="Calibri"/>
                  <a:cs typeface="Calibri"/>
                </a:rPr>
                <a:t>Empoderarlos</a:t>
              </a:r>
              <a:r>
                <a:rPr lang="en-GB" sz="2000" kern="1200" dirty="0" smtClean="0">
                  <a:latin typeface="Calibri"/>
                  <a:cs typeface="Calibri"/>
                </a:rPr>
                <a:t> </a:t>
              </a:r>
              <a:r>
                <a:rPr lang="en-GB" sz="2000" kern="1200" dirty="0" err="1" smtClean="0">
                  <a:latin typeface="Calibri"/>
                  <a:cs typeface="Calibri"/>
                </a:rPr>
                <a:t>para</a:t>
              </a:r>
              <a:r>
                <a:rPr lang="en-GB" sz="2000" kern="1200" dirty="0" smtClean="0">
                  <a:latin typeface="Calibri"/>
                  <a:cs typeface="Calibri"/>
                </a:rPr>
                <a:t> </a:t>
              </a:r>
              <a:r>
                <a:rPr lang="en-GB" sz="2000" kern="1200" dirty="0" err="1" smtClean="0">
                  <a:latin typeface="Calibri"/>
                  <a:cs typeface="Calibri"/>
                </a:rPr>
                <a:t>que</a:t>
              </a:r>
              <a:r>
                <a:rPr lang="en-GB" sz="2000" kern="1200" dirty="0" smtClean="0">
                  <a:latin typeface="Calibri"/>
                  <a:cs typeface="Calibri"/>
                </a:rPr>
                <a:t> </a:t>
              </a:r>
              <a:r>
                <a:rPr lang="en-GB" sz="2000" kern="1200" dirty="0" err="1" smtClean="0">
                  <a:latin typeface="Calibri"/>
                  <a:cs typeface="Calibri"/>
                </a:rPr>
                <a:t>ellos</a:t>
              </a:r>
              <a:r>
                <a:rPr lang="en-GB" sz="2000" kern="1200" dirty="0" smtClean="0">
                  <a:latin typeface="Calibri"/>
                  <a:cs typeface="Calibri"/>
                </a:rPr>
                <a:t> </a:t>
              </a:r>
              <a:r>
                <a:rPr lang="en-GB" sz="2000" kern="1200" dirty="0" err="1" smtClean="0">
                  <a:latin typeface="Calibri"/>
                  <a:cs typeface="Calibri"/>
                </a:rPr>
                <a:t>inicien</a:t>
              </a:r>
              <a:r>
                <a:rPr lang="en-GB" sz="2000" kern="1200" dirty="0" smtClean="0">
                  <a:latin typeface="Calibri"/>
                  <a:cs typeface="Calibri"/>
                </a:rPr>
                <a:t>, </a:t>
              </a:r>
              <a:r>
                <a:rPr lang="en-GB" sz="2000" kern="1200" dirty="0" err="1" smtClean="0">
                  <a:latin typeface="Calibri"/>
                  <a:cs typeface="Calibri"/>
                </a:rPr>
                <a:t>manejen</a:t>
              </a:r>
              <a:r>
                <a:rPr lang="en-GB" sz="2000" kern="1200" dirty="0" smtClean="0">
                  <a:latin typeface="Calibri"/>
                  <a:cs typeface="Calibri"/>
                </a:rPr>
                <a:t> y </a:t>
              </a:r>
              <a:r>
                <a:rPr lang="en-GB" sz="2000" kern="1200" dirty="0" err="1" smtClean="0">
                  <a:latin typeface="Calibri"/>
                  <a:cs typeface="Calibri"/>
                </a:rPr>
                <a:t>controlen</a:t>
              </a:r>
              <a:r>
                <a:rPr lang="en-GB" sz="2000" kern="1200" dirty="0" smtClean="0">
                  <a:latin typeface="Calibri"/>
                  <a:cs typeface="Calibri"/>
                </a:rPr>
                <a:t> </a:t>
              </a:r>
              <a:r>
                <a:rPr lang="en-GB" sz="2000" kern="1200" dirty="0" err="1" smtClean="0">
                  <a:latin typeface="Calibri"/>
                  <a:cs typeface="Calibri"/>
                </a:rPr>
                <a:t>su</a:t>
              </a:r>
              <a:r>
                <a:rPr lang="en-GB" sz="2000" kern="1200" dirty="0" smtClean="0">
                  <a:latin typeface="Calibri"/>
                  <a:cs typeface="Calibri"/>
                </a:rPr>
                <a:t> </a:t>
              </a:r>
              <a:r>
                <a:rPr lang="en-GB" sz="2000" kern="1200" dirty="0" err="1" smtClean="0">
                  <a:latin typeface="Calibri"/>
                  <a:cs typeface="Calibri"/>
                </a:rPr>
                <a:t>propio</a:t>
              </a:r>
              <a:r>
                <a:rPr lang="en-GB" sz="2000" kern="1200" dirty="0" smtClean="0">
                  <a:latin typeface="Calibri"/>
                  <a:cs typeface="Calibri"/>
                </a:rPr>
                <a:t> </a:t>
              </a:r>
              <a:r>
                <a:rPr lang="en-GB" sz="2000" kern="1200" dirty="0" err="1" smtClean="0">
                  <a:latin typeface="Calibri"/>
                  <a:cs typeface="Calibri"/>
                </a:rPr>
                <a:t>desarollo</a:t>
              </a:r>
              <a:endParaRPr lang="en-US" sz="2000" kern="1200" dirty="0">
                <a:latin typeface="Calibri"/>
                <a:cs typeface="Calibri"/>
              </a:endParaRPr>
            </a:p>
          </p:txBody>
        </p:sp>
      </p:grpSp>
      <p:pic>
        <p:nvPicPr>
          <p:cNvPr id="37" name="Picture 36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" y="3416300"/>
            <a:ext cx="1080000" cy="1224000"/>
          </a:xfrm>
          <a:prstGeom prst="rect">
            <a:avLst/>
          </a:prstGeom>
        </p:spPr>
      </p:pic>
      <p:pic>
        <p:nvPicPr>
          <p:cNvPr id="40" name="Picture 39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584698" y="4889500"/>
            <a:ext cx="1007996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Principios</a:t>
            </a:r>
            <a:r>
              <a:rPr lang="en-GB" dirty="0" smtClean="0"/>
              <a:t> Clave de </a:t>
            </a:r>
            <a:r>
              <a:rPr lang="en-GB" dirty="0" err="1" smtClean="0"/>
              <a:t>Manejo</a:t>
            </a:r>
            <a:r>
              <a:rPr lang="en-GB" dirty="0" smtClean="0"/>
              <a:t> del </a:t>
            </a:r>
            <a:r>
              <a:rPr lang="en-GB" dirty="0" err="1" smtClean="0"/>
              <a:t>Enfoque</a:t>
            </a:r>
            <a:r>
              <a:rPr lang="en-GB" dirty="0" smtClean="0"/>
              <a:t> ADT-PAE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174979" y="2410712"/>
            <a:ext cx="1467413" cy="1467413"/>
            <a:chOff x="4946378" y="480312"/>
            <a:chExt cx="1467413" cy="1467413"/>
          </a:xfrm>
          <a:solidFill>
            <a:srgbClr val="339933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Oval 20"/>
            <p:cNvSpPr/>
            <p:nvPr/>
          </p:nvSpPr>
          <p:spPr>
            <a:xfrm>
              <a:off x="4946378" y="480312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6"/>
            <p:cNvSpPr/>
            <p:nvPr/>
          </p:nvSpPr>
          <p:spPr>
            <a:xfrm>
              <a:off x="5161276" y="695210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Construcción</a:t>
              </a:r>
              <a:r>
                <a:rPr lang="en-US" sz="1400" b="1" kern="1200" dirty="0" smtClean="0">
                  <a:solidFill>
                    <a:srgbClr val="FFFFFF"/>
                  </a:solidFill>
                  <a:latin typeface="Calibri"/>
                  <a:cs typeface="Calibri"/>
                </a:rPr>
                <a:t> de  </a:t>
              </a: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consensos</a:t>
              </a:r>
              <a:r>
                <a:rPr lang="en-US" sz="1400" b="1" kern="1200" dirty="0" smtClean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escalonados</a:t>
              </a:r>
              <a:endParaRPr lang="en-US" sz="1400" b="1" kern="12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27070" y="3953322"/>
            <a:ext cx="1489230" cy="1467413"/>
            <a:chOff x="5298469" y="2022922"/>
            <a:chExt cx="1489230" cy="1467413"/>
          </a:xfrm>
          <a:solidFill>
            <a:srgbClr val="3399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5320286" y="2022922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8"/>
            <p:cNvSpPr/>
            <p:nvPr/>
          </p:nvSpPr>
          <p:spPr>
            <a:xfrm>
              <a:off x="5298469" y="2237820"/>
              <a:ext cx="1252515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Transparencia</a:t>
              </a:r>
              <a:endParaRPr lang="en-US" sz="1400" b="1" kern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40534" y="5190400"/>
            <a:ext cx="1692556" cy="1467413"/>
            <a:chOff x="4311933" y="3260000"/>
            <a:chExt cx="1467413" cy="1467413"/>
          </a:xfrm>
          <a:solidFill>
            <a:srgbClr val="33CC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4311933" y="3260000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0"/>
            <p:cNvSpPr/>
            <p:nvPr/>
          </p:nvSpPr>
          <p:spPr>
            <a:xfrm>
              <a:off x="4396561" y="3474898"/>
              <a:ext cx="1231605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Responsabilidad</a:t>
              </a:r>
              <a:endParaRPr lang="en-US" sz="1400" b="1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58253" y="5190400"/>
            <a:ext cx="1467413" cy="1467413"/>
            <a:chOff x="2729652" y="3260000"/>
            <a:chExt cx="1467413" cy="1467413"/>
          </a:xfrm>
          <a:solidFill>
            <a:srgbClr val="FF33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2729652" y="3260000"/>
              <a:ext cx="1467413" cy="1467413"/>
            </a:xfrm>
            <a:prstGeom prst="ellipse">
              <a:avLst/>
            </a:prstGeom>
            <a:solidFill>
              <a:srgbClr val="66FF33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2912651" y="3474898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Construcción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de </a:t>
              </a: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políticas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inter </a:t>
              </a: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sectoriales</a:t>
              </a:r>
              <a:endParaRPr lang="en-US" sz="1400" b="1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71717" y="3953322"/>
            <a:ext cx="1467413" cy="1467413"/>
            <a:chOff x="1743116" y="2022922"/>
            <a:chExt cx="1467413" cy="1467413"/>
          </a:xfrm>
          <a:solidFill>
            <a:srgbClr val="6699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1743116" y="2022922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4"/>
            <p:cNvSpPr/>
            <p:nvPr/>
          </p:nvSpPr>
          <p:spPr>
            <a:xfrm>
              <a:off x="1958014" y="2237820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Alianzas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con </a:t>
              </a: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donantes</a:t>
              </a:r>
              <a:endParaRPr lang="en-US" sz="1400" b="1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22791" y="2416589"/>
            <a:ext cx="1469445" cy="1455659"/>
            <a:chOff x="2094190" y="486189"/>
            <a:chExt cx="1469445" cy="1455659"/>
          </a:xfrm>
          <a:solidFill>
            <a:srgbClr val="3366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2094190" y="486189"/>
              <a:ext cx="1469445" cy="1455659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6"/>
            <p:cNvSpPr/>
            <p:nvPr/>
          </p:nvSpPr>
          <p:spPr>
            <a:xfrm>
              <a:off x="2309385" y="699365"/>
              <a:ext cx="1039055" cy="102930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Compromiso</a:t>
              </a:r>
              <a:r>
                <a:rPr lang="en-US" sz="1400" b="1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del </a:t>
              </a:r>
              <a:r>
                <a:rPr lang="en-US" sz="1400" b="1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Gobierno</a:t>
              </a:r>
              <a:endParaRPr lang="en-US" sz="1400" b="1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49393" y="1724187"/>
            <a:ext cx="1467413" cy="1467413"/>
            <a:chOff x="3520792" y="-206213"/>
            <a:chExt cx="1467413" cy="1467413"/>
          </a:xfrm>
          <a:solidFill>
            <a:srgbClr val="3399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Oval 25"/>
            <p:cNvSpPr/>
            <p:nvPr/>
          </p:nvSpPr>
          <p:spPr>
            <a:xfrm>
              <a:off x="3520792" y="-206213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3735690" y="8685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Colaboración</a:t>
              </a:r>
              <a:endParaRPr lang="en-US" sz="1400" b="1" kern="12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02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GEF?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 err="1" smtClean="0"/>
              <a:t>Es</a:t>
            </a:r>
            <a:r>
              <a:rPr lang="en-US" sz="2700" dirty="0" smtClean="0"/>
              <a:t> el mas </a:t>
            </a:r>
            <a:r>
              <a:rPr lang="en-US" sz="2700" dirty="0" err="1" smtClean="0"/>
              <a:t>grande</a:t>
            </a:r>
            <a:r>
              <a:rPr lang="en-US" sz="2700" dirty="0" smtClean="0"/>
              <a:t> </a:t>
            </a:r>
            <a:r>
              <a:rPr lang="en-US" sz="2700" dirty="0" err="1" smtClean="0"/>
              <a:t>financista</a:t>
            </a:r>
            <a:r>
              <a:rPr lang="en-US" sz="2700" dirty="0" smtClean="0"/>
              <a:t> </a:t>
            </a:r>
            <a:r>
              <a:rPr lang="en-US" sz="2700" dirty="0" err="1" smtClean="0"/>
              <a:t>público</a:t>
            </a:r>
            <a:r>
              <a:rPr lang="en-US" sz="2700" dirty="0" smtClean="0"/>
              <a:t> de </a:t>
            </a:r>
            <a:r>
              <a:rPr lang="en-US" sz="2700" dirty="0" err="1" smtClean="0"/>
              <a:t>proyectos</a:t>
            </a:r>
            <a:r>
              <a:rPr lang="en-US" sz="2700" dirty="0" smtClean="0"/>
              <a:t> </a:t>
            </a:r>
            <a:r>
              <a:rPr lang="en-US" sz="2700" dirty="0" err="1" smtClean="0"/>
              <a:t>para</a:t>
            </a:r>
            <a:r>
              <a:rPr lang="en-US" sz="2700" dirty="0" smtClean="0"/>
              <a:t> </a:t>
            </a:r>
            <a:r>
              <a:rPr lang="en-US" sz="2700" dirty="0" err="1" smtClean="0"/>
              <a:t>mejorar</a:t>
            </a:r>
            <a:r>
              <a:rPr lang="en-US" sz="2700" dirty="0" smtClean="0"/>
              <a:t> el </a:t>
            </a:r>
            <a:r>
              <a:rPr lang="en-US" sz="2700" dirty="0" err="1" smtClean="0"/>
              <a:t>medio</a:t>
            </a:r>
            <a:r>
              <a:rPr lang="en-US" sz="2700" dirty="0" smtClean="0"/>
              <a:t> </a:t>
            </a:r>
            <a:r>
              <a:rPr lang="en-US" sz="2700" dirty="0" err="1" smtClean="0"/>
              <a:t>ambiente</a:t>
            </a:r>
            <a:r>
              <a:rPr lang="en-US" sz="2700" dirty="0" smtClean="0"/>
              <a:t> a </a:t>
            </a:r>
            <a:r>
              <a:rPr lang="en-US" sz="2700" dirty="0" err="1" smtClean="0"/>
              <a:t>nivel</a:t>
            </a:r>
            <a:r>
              <a:rPr lang="en-US" sz="2700" dirty="0" smtClean="0"/>
              <a:t> </a:t>
            </a:r>
            <a:r>
              <a:rPr lang="en-US" sz="2700" dirty="0" err="1" smtClean="0"/>
              <a:t>mundial</a:t>
            </a:r>
            <a:r>
              <a:rPr lang="en-US" sz="2700" dirty="0" smtClean="0"/>
              <a:t>.</a:t>
            </a:r>
          </a:p>
          <a:p>
            <a:r>
              <a:rPr lang="en-US" sz="2700" dirty="0" err="1" smtClean="0"/>
              <a:t>Aborda</a:t>
            </a:r>
            <a:r>
              <a:rPr lang="en-US" sz="2700" dirty="0" smtClean="0"/>
              <a:t> </a:t>
            </a:r>
            <a:r>
              <a:rPr lang="en-US" sz="2700" dirty="0" err="1" smtClean="0"/>
              <a:t>problemas</a:t>
            </a:r>
            <a:r>
              <a:rPr lang="en-US" sz="2700" dirty="0" smtClean="0"/>
              <a:t> </a:t>
            </a:r>
            <a:r>
              <a:rPr lang="en-US" sz="2700" dirty="0" err="1" smtClean="0"/>
              <a:t>ambientales</a:t>
            </a:r>
            <a:r>
              <a:rPr lang="en-US" sz="2700" dirty="0" smtClean="0"/>
              <a:t> a </a:t>
            </a:r>
            <a:r>
              <a:rPr lang="en-US" sz="2700" dirty="0" err="1" smtClean="0"/>
              <a:t>nivel</a:t>
            </a:r>
            <a:r>
              <a:rPr lang="en-US" sz="2700" dirty="0" smtClean="0"/>
              <a:t> </a:t>
            </a:r>
            <a:r>
              <a:rPr lang="en-US" sz="2700" dirty="0" err="1" smtClean="0"/>
              <a:t>mundial</a:t>
            </a:r>
            <a:r>
              <a:rPr lang="en-US" sz="2700" dirty="0" smtClean="0"/>
              <a:t> </a:t>
            </a:r>
            <a:r>
              <a:rPr lang="en-US" sz="2700" dirty="0" err="1" smtClean="0"/>
              <a:t>mientras</a:t>
            </a:r>
            <a:r>
              <a:rPr lang="en-US" sz="2700" dirty="0" smtClean="0"/>
              <a:t> </a:t>
            </a:r>
            <a:r>
              <a:rPr lang="en-US" sz="2700" dirty="0" err="1" smtClean="0"/>
              <a:t>apoya</a:t>
            </a:r>
            <a:r>
              <a:rPr lang="en-US" sz="2700" dirty="0" smtClean="0"/>
              <a:t> </a:t>
            </a:r>
            <a:r>
              <a:rPr lang="en-US" sz="2700" dirty="0" err="1" smtClean="0"/>
              <a:t>iniciativas</a:t>
            </a:r>
            <a:r>
              <a:rPr lang="en-US" sz="2700" dirty="0" smtClean="0"/>
              <a:t> </a:t>
            </a:r>
            <a:r>
              <a:rPr lang="en-US" sz="2700" dirty="0" err="1" smtClean="0"/>
              <a:t>nacionales</a:t>
            </a:r>
            <a:r>
              <a:rPr lang="en-US" sz="2700" dirty="0" smtClean="0"/>
              <a:t> de </a:t>
            </a:r>
            <a:r>
              <a:rPr lang="en-US" sz="2700" dirty="0" err="1" smtClean="0"/>
              <a:t>desarrollo</a:t>
            </a:r>
            <a:r>
              <a:rPr lang="en-US" sz="2700" dirty="0" smtClean="0"/>
              <a:t> </a:t>
            </a:r>
            <a:r>
              <a:rPr lang="en-US" sz="2700" dirty="0" err="1" smtClean="0"/>
              <a:t>sostenible</a:t>
            </a:r>
            <a:r>
              <a:rPr lang="en-US" sz="2700" dirty="0" smtClean="0"/>
              <a:t>.</a:t>
            </a:r>
          </a:p>
          <a:p>
            <a:r>
              <a:rPr lang="en-US" sz="2700" dirty="0" err="1" smtClean="0"/>
              <a:t>Proporciona</a:t>
            </a:r>
            <a:r>
              <a:rPr lang="en-US" sz="2700" dirty="0" smtClean="0"/>
              <a:t> </a:t>
            </a:r>
            <a:r>
              <a:rPr lang="en-US" sz="2700" dirty="0" err="1" smtClean="0"/>
              <a:t>subvenciones</a:t>
            </a:r>
            <a:r>
              <a:rPr lang="en-US" sz="2700" dirty="0" smtClean="0"/>
              <a:t> </a:t>
            </a:r>
            <a:r>
              <a:rPr lang="en-US" sz="2700" dirty="0" err="1" smtClean="0"/>
              <a:t>para</a:t>
            </a:r>
            <a:r>
              <a:rPr lang="en-US" sz="2700" dirty="0" smtClean="0"/>
              <a:t> </a:t>
            </a:r>
            <a:r>
              <a:rPr lang="en-US" sz="2700" dirty="0" err="1" smtClean="0"/>
              <a:t>proyectos</a:t>
            </a:r>
            <a:r>
              <a:rPr lang="en-US" sz="2700" dirty="0" smtClean="0"/>
              <a:t> </a:t>
            </a:r>
            <a:r>
              <a:rPr lang="en-US" sz="2700" dirty="0" err="1" smtClean="0"/>
              <a:t>relacionados</a:t>
            </a:r>
            <a:r>
              <a:rPr lang="en-US" sz="2700" dirty="0" smtClean="0"/>
              <a:t> a la </a:t>
            </a:r>
            <a:r>
              <a:rPr lang="en-US" sz="2700" dirty="0" err="1" smtClean="0"/>
              <a:t>biodiversidad</a:t>
            </a:r>
            <a:r>
              <a:rPr lang="en-US" sz="2700" dirty="0" smtClean="0"/>
              <a:t>, </a:t>
            </a:r>
            <a:r>
              <a:rPr lang="en-US" sz="2700" dirty="0" err="1" smtClean="0"/>
              <a:t>cambio</a:t>
            </a:r>
            <a:r>
              <a:rPr lang="en-US" sz="2700" dirty="0" smtClean="0"/>
              <a:t> </a:t>
            </a:r>
            <a:r>
              <a:rPr lang="en-US" sz="2700" dirty="0" err="1" smtClean="0"/>
              <a:t>climático</a:t>
            </a:r>
            <a:r>
              <a:rPr lang="en-US" sz="2700" dirty="0" smtClean="0"/>
              <a:t>, </a:t>
            </a:r>
            <a:r>
              <a:rPr lang="en-US" sz="2700" dirty="0" err="1" smtClean="0"/>
              <a:t>aguas</a:t>
            </a:r>
            <a:r>
              <a:rPr lang="en-US" sz="2700" dirty="0" smtClean="0"/>
              <a:t> </a:t>
            </a:r>
            <a:r>
              <a:rPr lang="en-US" sz="2700" dirty="0" err="1" smtClean="0"/>
              <a:t>internacionales</a:t>
            </a:r>
            <a:r>
              <a:rPr lang="en-US" sz="2700" dirty="0" smtClean="0"/>
              <a:t>, </a:t>
            </a:r>
            <a:r>
              <a:rPr lang="en-US" sz="2700" dirty="0" err="1" smtClean="0"/>
              <a:t>degradación</a:t>
            </a:r>
            <a:r>
              <a:rPr lang="en-US" sz="2700" dirty="0" smtClean="0"/>
              <a:t> de la </a:t>
            </a:r>
            <a:r>
              <a:rPr lang="en-US" sz="2700" dirty="0" err="1" smtClean="0"/>
              <a:t>tierra</a:t>
            </a:r>
            <a:r>
              <a:rPr lang="en-US" sz="2700" dirty="0" smtClean="0"/>
              <a:t>, </a:t>
            </a:r>
            <a:r>
              <a:rPr lang="en-US" sz="2700" dirty="0" err="1" smtClean="0"/>
              <a:t>capa</a:t>
            </a:r>
            <a:r>
              <a:rPr lang="en-US" sz="2700" dirty="0" smtClean="0"/>
              <a:t> de </a:t>
            </a:r>
            <a:r>
              <a:rPr lang="en-US" sz="2700" dirty="0" err="1" smtClean="0"/>
              <a:t>ozono</a:t>
            </a:r>
            <a:r>
              <a:rPr lang="en-US" sz="2700" dirty="0" smtClean="0"/>
              <a:t> y </a:t>
            </a:r>
            <a:r>
              <a:rPr lang="en-US" sz="2700" dirty="0" err="1" smtClean="0"/>
              <a:t>contaminantes</a:t>
            </a:r>
            <a:r>
              <a:rPr lang="en-US" sz="2700" dirty="0" smtClean="0"/>
              <a:t> </a:t>
            </a:r>
            <a:r>
              <a:rPr lang="en-US" sz="2700" dirty="0" err="1" smtClean="0"/>
              <a:t>orgánicos</a:t>
            </a:r>
            <a:r>
              <a:rPr lang="en-US" sz="2700" dirty="0" smtClean="0"/>
              <a:t> </a:t>
            </a:r>
            <a:r>
              <a:rPr lang="en-US" sz="2700" dirty="0" err="1" smtClean="0"/>
              <a:t>persistentes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0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Colaboración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0875" y="2336801"/>
            <a:ext cx="75565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marR="0" indent="-355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 sz="28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marL="533400" marR="0" indent="-304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5C4D2"/>
              </a:buClr>
              <a:buSzPct val="75000"/>
              <a:buFont typeface="Wingdings" charset="0"/>
              <a:buChar char="n"/>
              <a:tabLst/>
              <a:defRPr sz="24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2pPr>
            <a:lvl3pPr marL="723900" marR="0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6CCFF"/>
              </a:buClr>
              <a:buSzPct val="75000"/>
              <a:buFont typeface="Wingdings" charset="0"/>
              <a:buChar char="n"/>
              <a:tabLst/>
              <a:defRPr sz="20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3pPr>
            <a:lvl4pPr marL="9017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4pPr>
            <a:lvl5pPr marL="914400" indent="9144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defRPr kern="1200">
                <a:solidFill>
                  <a:srgbClr val="595959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El </a:t>
            </a:r>
            <a:r>
              <a:rPr lang="en-GB" dirty="0" err="1" smtClean="0"/>
              <a:t>proceso</a:t>
            </a:r>
            <a:r>
              <a:rPr lang="en-GB" dirty="0" smtClean="0"/>
              <a:t> ADT-PAE </a:t>
            </a:r>
            <a:r>
              <a:rPr lang="en-GB" dirty="0" err="1" smtClean="0"/>
              <a:t>debe</a:t>
            </a:r>
            <a:r>
              <a:rPr lang="en-GB" dirty="0" smtClean="0"/>
              <a:t> </a:t>
            </a:r>
            <a:r>
              <a:rPr lang="en-GB" dirty="0" err="1" smtClean="0"/>
              <a:t>colaborar</a:t>
            </a:r>
            <a:r>
              <a:rPr lang="en-GB" dirty="0" smtClean="0"/>
              <a:t> e </a:t>
            </a:r>
            <a:r>
              <a:rPr lang="en-GB" dirty="0" err="1" smtClean="0"/>
              <a:t>integrar</a:t>
            </a:r>
            <a:r>
              <a:rPr lang="en-GB" dirty="0" smtClean="0"/>
              <a:t> </a:t>
            </a:r>
            <a:r>
              <a:rPr lang="en-GB" dirty="0" err="1" smtClean="0"/>
              <a:t>plenamente</a:t>
            </a:r>
            <a:r>
              <a:rPr lang="en-GB" dirty="0" smtClean="0"/>
              <a:t> los </a:t>
            </a:r>
            <a:r>
              <a:rPr lang="en-GB" dirty="0" err="1" smtClean="0"/>
              <a:t>enfoques,procesos,iniciativas</a:t>
            </a:r>
            <a:r>
              <a:rPr lang="en-GB" dirty="0" smtClean="0"/>
              <a:t> de planes </a:t>
            </a:r>
            <a:r>
              <a:rPr lang="en-GB" dirty="0" err="1" smtClean="0"/>
              <a:t>regionales</a:t>
            </a:r>
            <a:r>
              <a:rPr lang="en-GB" dirty="0" smtClean="0"/>
              <a:t>, </a:t>
            </a:r>
            <a:r>
              <a:rPr lang="en-GB" dirty="0" err="1" smtClean="0"/>
              <a:t>nacionales</a:t>
            </a:r>
            <a:r>
              <a:rPr lang="en-GB" dirty="0"/>
              <a:t> </a:t>
            </a:r>
            <a:r>
              <a:rPr lang="en-GB" dirty="0" smtClean="0"/>
              <a:t>e </a:t>
            </a:r>
            <a:r>
              <a:rPr lang="en-GB" dirty="0" err="1" smtClean="0"/>
              <a:t>internacionales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han</a:t>
            </a:r>
            <a:r>
              <a:rPr lang="en-GB" dirty="0" smtClean="0"/>
              <a:t> </a:t>
            </a:r>
            <a:r>
              <a:rPr lang="en-GB" dirty="0" err="1" smtClean="0"/>
              <a:t>sido</a:t>
            </a:r>
            <a:r>
              <a:rPr lang="en-GB" dirty="0"/>
              <a:t> </a:t>
            </a:r>
            <a:r>
              <a:rPr lang="en-GB" dirty="0" smtClean="0"/>
              <a:t>ó </a:t>
            </a:r>
            <a:r>
              <a:rPr lang="en-GB" dirty="0" err="1" smtClean="0"/>
              <a:t>estan</a:t>
            </a:r>
            <a:r>
              <a:rPr lang="en-GB" dirty="0" smtClean="0"/>
              <a:t> </a:t>
            </a:r>
            <a:r>
              <a:rPr lang="en-GB" dirty="0" err="1" smtClean="0"/>
              <a:t>siendo</a:t>
            </a:r>
            <a:r>
              <a:rPr lang="en-GB" dirty="0" smtClean="0"/>
              <a:t> </a:t>
            </a:r>
            <a:r>
              <a:rPr lang="en-GB" dirty="0" err="1" smtClean="0"/>
              <a:t>desarrollados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el </a:t>
            </a:r>
            <a:r>
              <a:rPr lang="en-GB" dirty="0" err="1" smtClean="0"/>
              <a:t>sistema</a:t>
            </a:r>
            <a:r>
              <a:rPr lang="en-GB" dirty="0" smtClean="0"/>
              <a:t> de </a:t>
            </a:r>
            <a:r>
              <a:rPr lang="en-GB" dirty="0" err="1" smtClean="0"/>
              <a:t>aguas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7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Colaboración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 smtClean="0"/>
              <a:t>Manejo</a:t>
            </a:r>
            <a:r>
              <a:rPr lang="en-GB" dirty="0" smtClean="0"/>
              <a:t> </a:t>
            </a:r>
            <a:r>
              <a:rPr lang="en-GB" dirty="0" err="1" smtClean="0"/>
              <a:t>Integrado</a:t>
            </a:r>
            <a:r>
              <a:rPr lang="en-GB" dirty="0" smtClean="0"/>
              <a:t> del </a:t>
            </a:r>
            <a:r>
              <a:rPr lang="en-GB" dirty="0" err="1" smtClean="0"/>
              <a:t>Recurso</a:t>
            </a:r>
            <a:r>
              <a:rPr lang="en-GB" dirty="0" smtClean="0"/>
              <a:t> Agua (</a:t>
            </a:r>
            <a:r>
              <a:rPr lang="en-GB" dirty="0"/>
              <a:t>IWRM)</a:t>
            </a:r>
          </a:p>
          <a:p>
            <a:pPr lvl="0"/>
            <a:r>
              <a:rPr lang="en-GB" dirty="0" err="1" smtClean="0"/>
              <a:t>Enfoque</a:t>
            </a:r>
            <a:r>
              <a:rPr lang="en-GB" dirty="0" smtClean="0"/>
              <a:t> del Gran </a:t>
            </a:r>
            <a:r>
              <a:rPr lang="en-GB" dirty="0" err="1" smtClean="0"/>
              <a:t>Ecosistema</a:t>
            </a:r>
            <a:r>
              <a:rPr lang="en-GB" dirty="0" smtClean="0"/>
              <a:t> Marino </a:t>
            </a:r>
            <a:r>
              <a:rPr lang="en-GB" dirty="0"/>
              <a:t>(LME</a:t>
            </a:r>
            <a:r>
              <a:rPr lang="en-GB" dirty="0" smtClean="0"/>
              <a:t>)</a:t>
            </a:r>
            <a:endParaRPr lang="en-GB" dirty="0"/>
          </a:p>
          <a:p>
            <a:pPr lvl="0"/>
            <a:r>
              <a:rPr lang="en-GB" dirty="0" err="1" smtClean="0"/>
              <a:t>Proceso</a:t>
            </a:r>
            <a:r>
              <a:rPr lang="en-GB" dirty="0" smtClean="0"/>
              <a:t> de </a:t>
            </a:r>
            <a:r>
              <a:rPr lang="en-GB" dirty="0" err="1" smtClean="0"/>
              <a:t>Manejo</a:t>
            </a:r>
            <a:r>
              <a:rPr lang="en-GB" dirty="0" smtClean="0"/>
              <a:t> </a:t>
            </a:r>
            <a:r>
              <a:rPr lang="en-GB" dirty="0" err="1" smtClean="0"/>
              <a:t>integrado</a:t>
            </a:r>
            <a:r>
              <a:rPr lang="en-GB" dirty="0" smtClean="0"/>
              <a:t> de </a:t>
            </a:r>
            <a:r>
              <a:rPr lang="en-GB" dirty="0" err="1" smtClean="0"/>
              <a:t>zona</a:t>
            </a:r>
            <a:r>
              <a:rPr lang="en-GB" dirty="0" smtClean="0"/>
              <a:t> </a:t>
            </a:r>
            <a:r>
              <a:rPr lang="en-GB" dirty="0" err="1" smtClean="0"/>
              <a:t>costeras</a:t>
            </a:r>
            <a:endParaRPr lang="en-GB" dirty="0" smtClean="0"/>
          </a:p>
          <a:p>
            <a:pPr lvl="0"/>
            <a:r>
              <a:rPr lang="en-GB" dirty="0" smtClean="0"/>
              <a:t>Planes de </a:t>
            </a:r>
            <a:r>
              <a:rPr lang="en-GB" dirty="0" err="1" smtClean="0"/>
              <a:t>manejo</a:t>
            </a:r>
            <a:r>
              <a:rPr lang="en-GB" dirty="0" smtClean="0"/>
              <a:t> de </a:t>
            </a:r>
            <a:r>
              <a:rPr lang="en-GB" dirty="0" err="1" smtClean="0"/>
              <a:t>cuencas</a:t>
            </a:r>
            <a:r>
              <a:rPr lang="en-GB" dirty="0" smtClean="0"/>
              <a:t> de </a:t>
            </a:r>
            <a:r>
              <a:rPr lang="en-GB" dirty="0" err="1" smtClean="0"/>
              <a:t>ríos</a:t>
            </a:r>
            <a:endParaRPr lang="en-GB" dirty="0"/>
          </a:p>
          <a:p>
            <a:r>
              <a:rPr lang="en-GB" dirty="0"/>
              <a:t> </a:t>
            </a:r>
            <a:r>
              <a:rPr lang="en-GB" dirty="0" err="1" smtClean="0"/>
              <a:t>Convenciones</a:t>
            </a:r>
            <a:r>
              <a:rPr lang="en-GB" dirty="0" smtClean="0"/>
              <a:t> </a:t>
            </a:r>
            <a:r>
              <a:rPr lang="en-GB" dirty="0" err="1" smtClean="0"/>
              <a:t>Internacionales</a:t>
            </a:r>
            <a:r>
              <a:rPr lang="en-GB" dirty="0" smtClean="0"/>
              <a:t> y </a:t>
            </a:r>
            <a:r>
              <a:rPr lang="en-GB" dirty="0" err="1" smtClean="0"/>
              <a:t>estándares</a:t>
            </a:r>
            <a:r>
              <a:rPr lang="en-GB" dirty="0" smtClean="0"/>
              <a:t> no </a:t>
            </a:r>
            <a:r>
              <a:rPr lang="en-GB" dirty="0" err="1" smtClean="0"/>
              <a:t>mandatorios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4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Principios</a:t>
            </a:r>
            <a:r>
              <a:rPr lang="en-GB" dirty="0" smtClean="0"/>
              <a:t> Clave de </a:t>
            </a:r>
            <a:r>
              <a:rPr lang="en-GB" dirty="0" err="1" smtClean="0"/>
              <a:t>Manejo</a:t>
            </a:r>
            <a:r>
              <a:rPr lang="en-GB" dirty="0" smtClean="0"/>
              <a:t> del </a:t>
            </a:r>
            <a:r>
              <a:rPr lang="en-GB" dirty="0" err="1" smtClean="0"/>
              <a:t>Enfoque</a:t>
            </a:r>
            <a:r>
              <a:rPr lang="en-GB" dirty="0" smtClean="0"/>
              <a:t> ADT-PAE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174979" y="2410712"/>
            <a:ext cx="1467413" cy="1467413"/>
            <a:chOff x="4946378" y="480312"/>
            <a:chExt cx="1467413" cy="1467413"/>
          </a:xfrm>
          <a:solidFill>
            <a:srgbClr val="339933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Oval 20"/>
            <p:cNvSpPr/>
            <p:nvPr/>
          </p:nvSpPr>
          <p:spPr>
            <a:xfrm>
              <a:off x="4946378" y="480312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6"/>
            <p:cNvSpPr/>
            <p:nvPr/>
          </p:nvSpPr>
          <p:spPr>
            <a:xfrm>
              <a:off x="5161276" y="695210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Construcción</a:t>
              </a:r>
              <a:r>
                <a:rPr lang="en-US" sz="1400" b="1" kern="1200" dirty="0" smtClean="0">
                  <a:solidFill>
                    <a:srgbClr val="FFFFFF"/>
                  </a:solidFill>
                  <a:latin typeface="Calibri"/>
                  <a:cs typeface="Calibri"/>
                </a:rPr>
                <a:t> de  </a:t>
              </a: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consensos</a:t>
              </a:r>
              <a:r>
                <a:rPr lang="en-US" sz="1400" b="1" kern="1200" dirty="0" smtClean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escalonados</a:t>
              </a:r>
              <a:endParaRPr lang="en-US" sz="1400" b="1" kern="12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27070" y="3953322"/>
            <a:ext cx="1489230" cy="1467413"/>
            <a:chOff x="5298469" y="2022922"/>
            <a:chExt cx="1489230" cy="1467413"/>
          </a:xfrm>
          <a:solidFill>
            <a:srgbClr val="3399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5320286" y="2022922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8"/>
            <p:cNvSpPr/>
            <p:nvPr/>
          </p:nvSpPr>
          <p:spPr>
            <a:xfrm>
              <a:off x="5298469" y="2237820"/>
              <a:ext cx="1252515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Transparencia</a:t>
              </a:r>
              <a:endParaRPr lang="en-US" sz="1400" b="1" kern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40534" y="5190400"/>
            <a:ext cx="1467413" cy="1467413"/>
            <a:chOff x="4311933" y="3260000"/>
            <a:chExt cx="1467413" cy="1467413"/>
          </a:xfrm>
          <a:solidFill>
            <a:srgbClr val="33CC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4311933" y="3260000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0"/>
            <p:cNvSpPr/>
            <p:nvPr/>
          </p:nvSpPr>
          <p:spPr>
            <a:xfrm>
              <a:off x="4396561" y="3474898"/>
              <a:ext cx="1231605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Responsabilidad</a:t>
              </a:r>
              <a:endParaRPr lang="en-US" sz="1400" b="1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58253" y="5190400"/>
            <a:ext cx="1467413" cy="1467413"/>
            <a:chOff x="2729652" y="3260000"/>
            <a:chExt cx="1467413" cy="1467413"/>
          </a:xfrm>
          <a:solidFill>
            <a:srgbClr val="FF33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2729652" y="3260000"/>
              <a:ext cx="1467413" cy="1467413"/>
            </a:xfrm>
            <a:prstGeom prst="ellipse">
              <a:avLst/>
            </a:prstGeom>
            <a:solidFill>
              <a:srgbClr val="66FF33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2912651" y="3474898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Construcción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de </a:t>
              </a: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políticas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inter </a:t>
              </a: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sectoriales</a:t>
              </a:r>
              <a:endParaRPr lang="en-US" sz="1400" b="1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71717" y="3953322"/>
            <a:ext cx="1467413" cy="1467413"/>
            <a:chOff x="1743116" y="2022922"/>
            <a:chExt cx="1467413" cy="1467413"/>
          </a:xfrm>
          <a:solidFill>
            <a:srgbClr val="6699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1743116" y="2022922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4"/>
            <p:cNvSpPr/>
            <p:nvPr/>
          </p:nvSpPr>
          <p:spPr>
            <a:xfrm>
              <a:off x="1958014" y="2237820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Alianzas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con </a:t>
              </a: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donantes</a:t>
              </a:r>
              <a:endParaRPr lang="en-US" sz="1400" b="1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22791" y="2416589"/>
            <a:ext cx="1469445" cy="1455659"/>
            <a:chOff x="2094190" y="486189"/>
            <a:chExt cx="1469445" cy="1455659"/>
          </a:xfrm>
          <a:solidFill>
            <a:srgbClr val="3366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2094190" y="486189"/>
              <a:ext cx="1469445" cy="1455659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6"/>
            <p:cNvSpPr/>
            <p:nvPr/>
          </p:nvSpPr>
          <p:spPr>
            <a:xfrm>
              <a:off x="2309385" y="699365"/>
              <a:ext cx="1039055" cy="102930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Compromiso</a:t>
              </a:r>
              <a:r>
                <a:rPr lang="en-US" sz="1400" b="1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del </a:t>
              </a:r>
              <a:r>
                <a:rPr lang="en-US" sz="1400" b="1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Gobierno</a:t>
              </a:r>
              <a:endParaRPr lang="en-US" sz="1400" b="1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49393" y="1724187"/>
            <a:ext cx="1467413" cy="1467413"/>
            <a:chOff x="3520792" y="-206213"/>
            <a:chExt cx="1467413" cy="1467413"/>
          </a:xfrm>
          <a:solidFill>
            <a:srgbClr val="3399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Oval 25"/>
            <p:cNvSpPr/>
            <p:nvPr/>
          </p:nvSpPr>
          <p:spPr>
            <a:xfrm>
              <a:off x="3520792" y="-206213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3735690" y="8685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Colaboración</a:t>
              </a:r>
              <a:endParaRPr lang="en-US" sz="1400" b="1" kern="12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66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</a:pPr>
            <a:r>
              <a:rPr lang="en-US" dirty="0" err="1">
                <a:solidFill>
                  <a:schemeClr val="tx1"/>
                </a:solidFill>
              </a:rPr>
              <a:t>Construcción</a:t>
            </a:r>
            <a:r>
              <a:rPr lang="en-US" dirty="0">
                <a:solidFill>
                  <a:schemeClr val="tx1"/>
                </a:solidFill>
              </a:rPr>
              <a:t> de  </a:t>
            </a:r>
            <a:r>
              <a:rPr lang="en-US" dirty="0" err="1">
                <a:solidFill>
                  <a:schemeClr val="tx1"/>
                </a:solidFill>
              </a:rPr>
              <a:t>consensos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escalonados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8175" y="2082800"/>
            <a:ext cx="7556500" cy="35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marR="0" indent="-355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 sz="28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marL="533400" marR="0" indent="-304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5C4D2"/>
              </a:buClr>
              <a:buSzPct val="75000"/>
              <a:buFont typeface="Wingdings" charset="0"/>
              <a:buChar char="n"/>
              <a:tabLst/>
              <a:defRPr sz="24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2pPr>
            <a:lvl3pPr marL="723900" marR="0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6CCFF"/>
              </a:buClr>
              <a:buSzPct val="75000"/>
              <a:buFont typeface="Wingdings" charset="0"/>
              <a:buChar char="n"/>
              <a:tabLst/>
              <a:defRPr sz="20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3pPr>
            <a:lvl4pPr marL="9017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4pPr>
            <a:lvl5pPr marL="914400" indent="9144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defRPr kern="1200">
                <a:solidFill>
                  <a:srgbClr val="595959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dirty="0"/>
              <a:t>Para garantizar la </a:t>
            </a:r>
            <a:r>
              <a:rPr lang="es-PE" dirty="0" smtClean="0"/>
              <a:t>eficacia del Proceso ADT/PAE es un requisito lograr consensos en cada paso.</a:t>
            </a:r>
          </a:p>
          <a:p>
            <a:pPr marL="0" indent="0" algn="ctr">
              <a:buNone/>
            </a:pPr>
            <a:r>
              <a:rPr lang="en-GB" dirty="0" err="1" smtClean="0"/>
              <a:t>Incluyendo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clara</a:t>
            </a:r>
            <a:r>
              <a:rPr lang="en-GB" dirty="0" smtClean="0"/>
              <a:t> </a:t>
            </a:r>
            <a:r>
              <a:rPr lang="en-GB" dirty="0" err="1" smtClean="0"/>
              <a:t>representación</a:t>
            </a:r>
            <a:r>
              <a:rPr lang="en-GB" dirty="0" smtClean="0"/>
              <a:t> de los Stakeholders en </a:t>
            </a:r>
            <a:r>
              <a:rPr lang="en-GB" dirty="0" err="1" smtClean="0"/>
              <a:t>todas</a:t>
            </a:r>
            <a:r>
              <a:rPr lang="en-GB" dirty="0" smtClean="0"/>
              <a:t>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fases</a:t>
            </a:r>
            <a:r>
              <a:rPr lang="en-GB" dirty="0" smtClean="0"/>
              <a:t>, </a:t>
            </a:r>
            <a:r>
              <a:rPr lang="en-GB" dirty="0" err="1" smtClean="0"/>
              <a:t>es</a:t>
            </a:r>
            <a:r>
              <a:rPr lang="en-GB" dirty="0" smtClean="0"/>
              <a:t> mas probable </a:t>
            </a:r>
            <a:r>
              <a:rPr lang="en-GB" dirty="0" err="1" smtClean="0"/>
              <a:t>que</a:t>
            </a:r>
            <a:r>
              <a:rPr lang="en-GB" dirty="0" smtClean="0"/>
              <a:t> la </a:t>
            </a:r>
            <a:r>
              <a:rPr lang="en-GB" dirty="0" err="1" smtClean="0"/>
              <a:t>construcción</a:t>
            </a:r>
            <a:r>
              <a:rPr lang="en-GB" dirty="0" smtClean="0"/>
              <a:t> de </a:t>
            </a:r>
            <a:r>
              <a:rPr lang="en-GB" dirty="0" err="1" smtClean="0"/>
              <a:t>consensos</a:t>
            </a:r>
            <a:r>
              <a:rPr lang="en-GB" dirty="0" smtClean="0"/>
              <a:t> </a:t>
            </a:r>
            <a:r>
              <a:rPr lang="en-GB" dirty="0" err="1" smtClean="0"/>
              <a:t>incremente</a:t>
            </a:r>
            <a:r>
              <a:rPr lang="en-GB" dirty="0" smtClean="0"/>
              <a:t> la </a:t>
            </a:r>
            <a:r>
              <a:rPr lang="en-GB" dirty="0" err="1" smtClean="0"/>
              <a:t>probabilidad</a:t>
            </a:r>
            <a:r>
              <a:rPr lang="en-GB" dirty="0" smtClean="0"/>
              <a:t> de </a:t>
            </a:r>
            <a:r>
              <a:rPr lang="en-GB" dirty="0" err="1" smtClean="0"/>
              <a:t>que</a:t>
            </a:r>
            <a:r>
              <a:rPr lang="en-GB" dirty="0" smtClean="0"/>
              <a:t> los </a:t>
            </a:r>
            <a:r>
              <a:rPr lang="en-GB" dirty="0" err="1" smtClean="0"/>
              <a:t>resultados</a:t>
            </a:r>
            <a:r>
              <a:rPr lang="en-GB" dirty="0" smtClean="0"/>
              <a:t> sea de “</a:t>
            </a:r>
            <a:r>
              <a:rPr lang="en-GB" dirty="0" err="1" smtClean="0"/>
              <a:t>propiedad</a:t>
            </a:r>
            <a:r>
              <a:rPr lang="en-GB" dirty="0" smtClean="0"/>
              <a:t>” de los stakeholders y sea </a:t>
            </a:r>
            <a:r>
              <a:rPr lang="en-GB" dirty="0" err="1" smtClean="0"/>
              <a:t>sostenible</a:t>
            </a:r>
            <a:r>
              <a:rPr lang="en-GB" dirty="0" smtClean="0"/>
              <a:t> en el largo </a:t>
            </a:r>
            <a:r>
              <a:rPr lang="en-GB" dirty="0" err="1" smtClean="0"/>
              <a:t>plazo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43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Principios</a:t>
            </a:r>
            <a:r>
              <a:rPr lang="en-GB" dirty="0" smtClean="0"/>
              <a:t> Clave de </a:t>
            </a:r>
            <a:r>
              <a:rPr lang="en-GB" dirty="0" err="1" smtClean="0"/>
              <a:t>Manejo</a:t>
            </a:r>
            <a:r>
              <a:rPr lang="en-GB" dirty="0" smtClean="0"/>
              <a:t> del </a:t>
            </a:r>
            <a:r>
              <a:rPr lang="en-GB" dirty="0" err="1" smtClean="0"/>
              <a:t>Enfoque</a:t>
            </a:r>
            <a:r>
              <a:rPr lang="en-GB" dirty="0" smtClean="0"/>
              <a:t> ADT-PAE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174979" y="2410712"/>
            <a:ext cx="1467413" cy="1467413"/>
            <a:chOff x="4946378" y="480312"/>
            <a:chExt cx="1467413" cy="1467413"/>
          </a:xfrm>
          <a:solidFill>
            <a:srgbClr val="339933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Oval 20"/>
            <p:cNvSpPr/>
            <p:nvPr/>
          </p:nvSpPr>
          <p:spPr>
            <a:xfrm>
              <a:off x="4946378" y="480312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6"/>
            <p:cNvSpPr/>
            <p:nvPr/>
          </p:nvSpPr>
          <p:spPr>
            <a:xfrm>
              <a:off x="5161276" y="695210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Construcción</a:t>
              </a:r>
              <a:r>
                <a:rPr lang="en-US" sz="1400" b="1" kern="1200" dirty="0" smtClean="0">
                  <a:solidFill>
                    <a:srgbClr val="FFFFFF"/>
                  </a:solidFill>
                  <a:latin typeface="Calibri"/>
                  <a:cs typeface="Calibri"/>
                </a:rPr>
                <a:t> de  </a:t>
              </a: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consensos</a:t>
              </a:r>
              <a:r>
                <a:rPr lang="en-US" sz="1400" b="1" kern="1200" dirty="0" smtClean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escalonados</a:t>
              </a:r>
              <a:endParaRPr lang="en-US" sz="1400" b="1" kern="12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27070" y="3953322"/>
            <a:ext cx="1489230" cy="1467413"/>
            <a:chOff x="5298469" y="2022922"/>
            <a:chExt cx="1489230" cy="1467413"/>
          </a:xfrm>
          <a:solidFill>
            <a:srgbClr val="3399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5320286" y="2022922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8"/>
            <p:cNvSpPr/>
            <p:nvPr/>
          </p:nvSpPr>
          <p:spPr>
            <a:xfrm>
              <a:off x="5298469" y="2237820"/>
              <a:ext cx="1252515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Transparencia</a:t>
              </a:r>
              <a:endParaRPr lang="en-US" sz="1400" b="1" kern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40534" y="5190400"/>
            <a:ext cx="1467413" cy="1467413"/>
            <a:chOff x="4311933" y="3260000"/>
            <a:chExt cx="1467413" cy="1467413"/>
          </a:xfrm>
          <a:solidFill>
            <a:srgbClr val="33CC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4311933" y="3260000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0"/>
            <p:cNvSpPr/>
            <p:nvPr/>
          </p:nvSpPr>
          <p:spPr>
            <a:xfrm>
              <a:off x="4396561" y="3474898"/>
              <a:ext cx="1382785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Responsabilidad</a:t>
              </a:r>
              <a:endParaRPr lang="en-US" sz="1400" b="1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58253" y="5190400"/>
            <a:ext cx="1467413" cy="1467413"/>
            <a:chOff x="2729652" y="3260000"/>
            <a:chExt cx="1467413" cy="1467413"/>
          </a:xfrm>
          <a:solidFill>
            <a:srgbClr val="FF33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2729652" y="3260000"/>
              <a:ext cx="1467413" cy="1467413"/>
            </a:xfrm>
            <a:prstGeom prst="ellipse">
              <a:avLst/>
            </a:prstGeom>
            <a:solidFill>
              <a:srgbClr val="66FF33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2912651" y="3474898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Construcción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de </a:t>
              </a: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políticas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inter </a:t>
              </a: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sectoriales</a:t>
              </a:r>
              <a:endParaRPr lang="en-US" sz="1400" b="1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71717" y="3953322"/>
            <a:ext cx="1467413" cy="1467413"/>
            <a:chOff x="1743116" y="2022922"/>
            <a:chExt cx="1467413" cy="1467413"/>
          </a:xfrm>
          <a:solidFill>
            <a:srgbClr val="6699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1743116" y="2022922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4"/>
            <p:cNvSpPr/>
            <p:nvPr/>
          </p:nvSpPr>
          <p:spPr>
            <a:xfrm>
              <a:off x="1958014" y="2237820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Alianzas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con </a:t>
              </a: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donantes</a:t>
              </a:r>
              <a:endParaRPr lang="en-US" sz="1400" b="1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22791" y="2416589"/>
            <a:ext cx="1469445" cy="1455659"/>
            <a:chOff x="2094190" y="486189"/>
            <a:chExt cx="1469445" cy="1455659"/>
          </a:xfrm>
          <a:solidFill>
            <a:srgbClr val="3366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2094190" y="486189"/>
              <a:ext cx="1469445" cy="1455659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6"/>
            <p:cNvSpPr/>
            <p:nvPr/>
          </p:nvSpPr>
          <p:spPr>
            <a:xfrm>
              <a:off x="2309385" y="699365"/>
              <a:ext cx="1039055" cy="102930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Compromiso</a:t>
              </a:r>
              <a:r>
                <a:rPr lang="en-US" sz="1400" b="1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del </a:t>
              </a:r>
              <a:r>
                <a:rPr lang="en-US" sz="1400" b="1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Gobierno</a:t>
              </a:r>
              <a:endParaRPr lang="en-US" sz="1400" b="1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49393" y="1724187"/>
            <a:ext cx="1467413" cy="1467413"/>
            <a:chOff x="3520792" y="-206213"/>
            <a:chExt cx="1467413" cy="1467413"/>
          </a:xfrm>
          <a:solidFill>
            <a:srgbClr val="3399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Oval 25"/>
            <p:cNvSpPr/>
            <p:nvPr/>
          </p:nvSpPr>
          <p:spPr>
            <a:xfrm>
              <a:off x="3520792" y="-206213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3735690" y="8685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Colaboración</a:t>
              </a:r>
              <a:endParaRPr lang="en-US" sz="1400" b="1" kern="12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54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Transparencia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5475" y="2463801"/>
            <a:ext cx="75565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marR="0" indent="-355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 sz="28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marL="533400" marR="0" indent="-304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5C4D2"/>
              </a:buClr>
              <a:buSzPct val="75000"/>
              <a:buFont typeface="Wingdings" charset="0"/>
              <a:buChar char="n"/>
              <a:tabLst/>
              <a:defRPr sz="24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2pPr>
            <a:lvl3pPr marL="723900" marR="0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6CCFF"/>
              </a:buClr>
              <a:buSzPct val="75000"/>
              <a:buFont typeface="Wingdings" charset="0"/>
              <a:buChar char="n"/>
              <a:tabLst/>
              <a:defRPr sz="20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3pPr>
            <a:lvl4pPr marL="9017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4pPr>
            <a:lvl5pPr marL="914400" indent="9144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defRPr kern="1200">
                <a:solidFill>
                  <a:srgbClr val="595959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El </a:t>
            </a:r>
            <a:r>
              <a:rPr lang="en-US" dirty="0" err="1" smtClean="0"/>
              <a:t>proceso</a:t>
            </a:r>
            <a:r>
              <a:rPr lang="en-US" dirty="0" smtClean="0"/>
              <a:t> ADT-PAE </a:t>
            </a:r>
            <a:r>
              <a:rPr lang="en-US" dirty="0" err="1" smtClean="0"/>
              <a:t>será</a:t>
            </a:r>
            <a:r>
              <a:rPr lang="en-US" dirty="0" smtClean="0"/>
              <a:t> de </a:t>
            </a:r>
            <a:r>
              <a:rPr lang="en-US" dirty="0" err="1" smtClean="0"/>
              <a:t>dominio</a:t>
            </a:r>
            <a:r>
              <a:rPr lang="en-US" dirty="0" smtClean="0"/>
              <a:t> </a:t>
            </a:r>
            <a:r>
              <a:rPr lang="en-US" dirty="0" err="1" smtClean="0"/>
              <a:t>publico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ello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los stakeholders </a:t>
            </a:r>
            <a:r>
              <a:rPr lang="en-US" dirty="0" err="1" smtClean="0"/>
              <a:t>deben</a:t>
            </a:r>
            <a:r>
              <a:rPr lang="en-US" dirty="0" smtClean="0"/>
              <a:t> </a:t>
            </a:r>
            <a:r>
              <a:rPr lang="en-US" dirty="0" err="1" smtClean="0"/>
              <a:t>ponerse</a:t>
            </a:r>
            <a:r>
              <a:rPr lang="en-US" dirty="0" smtClean="0"/>
              <a:t> de </a:t>
            </a:r>
            <a:r>
              <a:rPr lang="en-US" dirty="0" err="1" smtClean="0"/>
              <a:t>acuerdo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compartir</a:t>
            </a:r>
            <a:r>
              <a:rPr lang="en-US" dirty="0" smtClean="0"/>
              <a:t> </a:t>
            </a:r>
            <a:r>
              <a:rPr lang="en-US" dirty="0" err="1" smtClean="0"/>
              <a:t>libremente</a:t>
            </a:r>
            <a:r>
              <a:rPr lang="en-US" dirty="0" smtClean="0"/>
              <a:t> la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necesaria</a:t>
            </a:r>
            <a:r>
              <a:rPr lang="en-US" dirty="0" smtClean="0"/>
              <a:t>  y </a:t>
            </a:r>
            <a:r>
              <a:rPr lang="en-US" dirty="0" err="1" smtClean="0"/>
              <a:t>productos</a:t>
            </a:r>
            <a:r>
              <a:rPr lang="en-US" dirty="0" smtClean="0"/>
              <a:t> de </a:t>
            </a:r>
            <a:r>
              <a:rPr lang="en-US" dirty="0" err="1" smtClean="0"/>
              <a:t>información</a:t>
            </a:r>
            <a:r>
              <a:rPr lang="en-US" dirty="0" smtClean="0"/>
              <a:t>, </a:t>
            </a:r>
            <a:r>
              <a:rPr lang="en-US" dirty="0" err="1" smtClean="0"/>
              <a:t>teniendo</a:t>
            </a:r>
            <a:r>
              <a:rPr lang="en-US" dirty="0" smtClean="0"/>
              <a:t> en </a:t>
            </a:r>
            <a:r>
              <a:rPr lang="en-US" dirty="0" err="1" smtClean="0"/>
              <a:t>mente</a:t>
            </a:r>
            <a:r>
              <a:rPr lang="en-US" dirty="0" smtClean="0"/>
              <a:t> el </a:t>
            </a:r>
            <a:r>
              <a:rPr lang="en-US" dirty="0" err="1" smtClean="0"/>
              <a:t>otorgar</a:t>
            </a:r>
            <a:r>
              <a:rPr lang="en-US" dirty="0" smtClean="0"/>
              <a:t> el </a:t>
            </a:r>
            <a:r>
              <a:rPr lang="en-US" dirty="0" err="1" smtClean="0"/>
              <a:t>pleno</a:t>
            </a:r>
            <a:r>
              <a:rPr lang="en-US" dirty="0" smtClean="0"/>
              <a:t> </a:t>
            </a:r>
            <a:r>
              <a:rPr lang="en-US" dirty="0" err="1" smtClean="0"/>
              <a:t>reconocimiento</a:t>
            </a:r>
            <a:r>
              <a:rPr lang="en-US" dirty="0" smtClean="0"/>
              <a:t> a la </a:t>
            </a:r>
            <a:r>
              <a:rPr lang="en-US" dirty="0" err="1" smtClean="0"/>
              <a:t>fuente</a:t>
            </a:r>
            <a:r>
              <a:rPr lang="en-US" dirty="0" smtClean="0"/>
              <a:t> de </a:t>
            </a:r>
            <a:r>
              <a:rPr lang="en-US" dirty="0" err="1" smtClean="0"/>
              <a:t>información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9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Principios</a:t>
            </a:r>
            <a:r>
              <a:rPr lang="en-GB" dirty="0" smtClean="0"/>
              <a:t> Clave de </a:t>
            </a:r>
            <a:r>
              <a:rPr lang="en-GB" dirty="0" err="1" smtClean="0"/>
              <a:t>Manejo</a:t>
            </a:r>
            <a:r>
              <a:rPr lang="en-GB" dirty="0" smtClean="0"/>
              <a:t> del </a:t>
            </a:r>
            <a:r>
              <a:rPr lang="en-GB" dirty="0" err="1" smtClean="0"/>
              <a:t>Enfoque</a:t>
            </a:r>
            <a:r>
              <a:rPr lang="en-GB" dirty="0" smtClean="0"/>
              <a:t> ADT-PAE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174979" y="2410712"/>
            <a:ext cx="1467413" cy="1467413"/>
            <a:chOff x="4946378" y="480312"/>
            <a:chExt cx="1467413" cy="1467413"/>
          </a:xfrm>
          <a:solidFill>
            <a:srgbClr val="339933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Oval 20"/>
            <p:cNvSpPr/>
            <p:nvPr/>
          </p:nvSpPr>
          <p:spPr>
            <a:xfrm>
              <a:off x="4946378" y="480312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6"/>
            <p:cNvSpPr/>
            <p:nvPr/>
          </p:nvSpPr>
          <p:spPr>
            <a:xfrm>
              <a:off x="5161276" y="695210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Construcción</a:t>
              </a:r>
              <a:r>
                <a:rPr lang="en-US" sz="1400" b="1" kern="1200" dirty="0" smtClean="0">
                  <a:solidFill>
                    <a:srgbClr val="FFFFFF"/>
                  </a:solidFill>
                  <a:latin typeface="Calibri"/>
                  <a:cs typeface="Calibri"/>
                </a:rPr>
                <a:t> de  </a:t>
              </a: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consensos</a:t>
              </a:r>
              <a:r>
                <a:rPr lang="en-US" sz="1400" b="1" kern="1200" dirty="0" smtClean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escalonados</a:t>
              </a:r>
              <a:endParaRPr lang="en-US" sz="1400" b="1" kern="12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27070" y="3953322"/>
            <a:ext cx="1489230" cy="1467413"/>
            <a:chOff x="5298469" y="2022922"/>
            <a:chExt cx="1489230" cy="1467413"/>
          </a:xfrm>
          <a:solidFill>
            <a:srgbClr val="3399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5320286" y="2022922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8"/>
            <p:cNvSpPr/>
            <p:nvPr/>
          </p:nvSpPr>
          <p:spPr>
            <a:xfrm>
              <a:off x="5298469" y="2237820"/>
              <a:ext cx="1252515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Transparencia</a:t>
              </a:r>
              <a:endParaRPr lang="en-US" sz="1400" b="1" kern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40534" y="5190400"/>
            <a:ext cx="1467413" cy="1467413"/>
            <a:chOff x="4311933" y="3260000"/>
            <a:chExt cx="1467413" cy="1467413"/>
          </a:xfrm>
          <a:solidFill>
            <a:srgbClr val="33CC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4311933" y="3260000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0"/>
            <p:cNvSpPr/>
            <p:nvPr/>
          </p:nvSpPr>
          <p:spPr>
            <a:xfrm>
              <a:off x="4396561" y="3474898"/>
              <a:ext cx="1382785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Responsabilidad</a:t>
              </a:r>
              <a:endParaRPr lang="en-US" sz="1400" b="1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58253" y="5190400"/>
            <a:ext cx="1467413" cy="1467413"/>
            <a:chOff x="2729652" y="3260000"/>
            <a:chExt cx="1467413" cy="1467413"/>
          </a:xfrm>
          <a:solidFill>
            <a:srgbClr val="FF33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2729652" y="3260000"/>
              <a:ext cx="1467413" cy="1467413"/>
            </a:xfrm>
            <a:prstGeom prst="ellipse">
              <a:avLst/>
            </a:prstGeom>
            <a:solidFill>
              <a:srgbClr val="66FF33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2912651" y="3474898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Construcción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de </a:t>
              </a: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políticas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inter </a:t>
              </a: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sectoriales</a:t>
              </a:r>
              <a:endParaRPr lang="en-US" sz="1400" b="1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71717" y="3953322"/>
            <a:ext cx="1467413" cy="1467413"/>
            <a:chOff x="1743116" y="2022922"/>
            <a:chExt cx="1467413" cy="1467413"/>
          </a:xfrm>
          <a:solidFill>
            <a:srgbClr val="6699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1743116" y="2022922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4"/>
            <p:cNvSpPr/>
            <p:nvPr/>
          </p:nvSpPr>
          <p:spPr>
            <a:xfrm>
              <a:off x="1958014" y="2237820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Alianzas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con </a:t>
              </a: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donantes</a:t>
              </a:r>
              <a:endParaRPr lang="en-US" sz="1400" b="1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22791" y="2416589"/>
            <a:ext cx="1469445" cy="1455659"/>
            <a:chOff x="2094190" y="486189"/>
            <a:chExt cx="1469445" cy="1455659"/>
          </a:xfrm>
          <a:solidFill>
            <a:srgbClr val="3366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2094190" y="486189"/>
              <a:ext cx="1469445" cy="1455659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6"/>
            <p:cNvSpPr/>
            <p:nvPr/>
          </p:nvSpPr>
          <p:spPr>
            <a:xfrm>
              <a:off x="2309385" y="699365"/>
              <a:ext cx="1039055" cy="102930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Compromiso</a:t>
              </a:r>
              <a:r>
                <a:rPr lang="en-US" sz="1400" b="1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del </a:t>
              </a:r>
              <a:r>
                <a:rPr lang="en-US" sz="1400" b="1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Gobierno</a:t>
              </a:r>
              <a:endParaRPr lang="en-US" sz="1400" b="1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49393" y="1724187"/>
            <a:ext cx="1467413" cy="1467413"/>
            <a:chOff x="3520792" y="-206213"/>
            <a:chExt cx="1467413" cy="1467413"/>
          </a:xfrm>
          <a:solidFill>
            <a:srgbClr val="3399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Oval 25"/>
            <p:cNvSpPr/>
            <p:nvPr/>
          </p:nvSpPr>
          <p:spPr>
            <a:xfrm>
              <a:off x="3520792" y="-206213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3735690" y="8685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Colaboración</a:t>
              </a:r>
              <a:endParaRPr lang="en-US" sz="1400" b="1" kern="12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98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Responsabilidad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38175" y="2082800"/>
            <a:ext cx="7556500" cy="35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marR="0" indent="-355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 sz="28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marL="533400" marR="0" indent="-304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5C4D2"/>
              </a:buClr>
              <a:buSzPct val="75000"/>
              <a:buFont typeface="Wingdings" charset="0"/>
              <a:buChar char="n"/>
              <a:tabLst/>
              <a:defRPr sz="24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2pPr>
            <a:lvl3pPr marL="723900" marR="0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6CCFF"/>
              </a:buClr>
              <a:buSzPct val="75000"/>
              <a:buFont typeface="Wingdings" charset="0"/>
              <a:buChar char="n"/>
              <a:tabLst/>
              <a:defRPr sz="20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3pPr>
            <a:lvl4pPr marL="9017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4pPr>
            <a:lvl5pPr marL="914400" indent="9144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defRPr kern="1200">
                <a:solidFill>
                  <a:srgbClr val="595959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Las </a:t>
            </a:r>
            <a:r>
              <a:rPr lang="en-GB" dirty="0" err="1" smtClean="0"/>
              <a:t>partes</a:t>
            </a:r>
            <a:r>
              <a:rPr lang="en-GB" dirty="0" smtClean="0"/>
              <a:t> </a:t>
            </a:r>
            <a:r>
              <a:rPr lang="en-GB" dirty="0" err="1" smtClean="0"/>
              <a:t>comprometidas</a:t>
            </a:r>
            <a:r>
              <a:rPr lang="en-GB" dirty="0" smtClean="0"/>
              <a:t> en la </a:t>
            </a:r>
            <a:r>
              <a:rPr lang="en-GB" dirty="0" err="1" smtClean="0"/>
              <a:t>implementación</a:t>
            </a:r>
            <a:r>
              <a:rPr lang="en-GB" dirty="0" smtClean="0"/>
              <a:t> del PAE </a:t>
            </a:r>
            <a:r>
              <a:rPr lang="en-GB" dirty="0" err="1" smtClean="0"/>
              <a:t>deben</a:t>
            </a:r>
            <a:r>
              <a:rPr lang="en-GB" dirty="0" smtClean="0"/>
              <a:t> </a:t>
            </a:r>
            <a:r>
              <a:rPr lang="en-GB" dirty="0" err="1" smtClean="0"/>
              <a:t>ser</a:t>
            </a:r>
            <a:r>
              <a:rPr lang="en-GB" dirty="0" smtClean="0"/>
              <a:t> </a:t>
            </a:r>
            <a:r>
              <a:rPr lang="en-GB" dirty="0" err="1" smtClean="0"/>
              <a:t>completamente</a:t>
            </a:r>
            <a:r>
              <a:rPr lang="en-GB" dirty="0" smtClean="0"/>
              <a:t> </a:t>
            </a:r>
            <a:r>
              <a:rPr lang="en-GB" dirty="0" err="1" smtClean="0"/>
              <a:t>responsables</a:t>
            </a:r>
            <a:r>
              <a:rPr lang="en-GB" dirty="0" smtClean="0"/>
              <a:t> de sus </a:t>
            </a:r>
            <a:r>
              <a:rPr lang="en-GB" dirty="0" err="1" smtClean="0"/>
              <a:t>actos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Los </a:t>
            </a:r>
            <a:r>
              <a:rPr lang="en-GB" dirty="0" err="1" smtClean="0"/>
              <a:t>grupos</a:t>
            </a:r>
            <a:r>
              <a:rPr lang="en-GB" dirty="0" smtClean="0"/>
              <a:t> de </a:t>
            </a:r>
            <a:r>
              <a:rPr lang="en-GB" dirty="0" err="1" smtClean="0"/>
              <a:t>interés</a:t>
            </a:r>
            <a:r>
              <a:rPr lang="en-GB" dirty="0" smtClean="0"/>
              <a:t>, </a:t>
            </a:r>
            <a:r>
              <a:rPr lang="en-GB" dirty="0" err="1" smtClean="0"/>
              <a:t>sectores</a:t>
            </a:r>
            <a:r>
              <a:rPr lang="en-GB" dirty="0" smtClean="0"/>
              <a:t> y </a:t>
            </a:r>
            <a:r>
              <a:rPr lang="en-GB" dirty="0" err="1" smtClean="0"/>
              <a:t>agencias</a:t>
            </a:r>
            <a:r>
              <a:rPr lang="en-GB" dirty="0" smtClean="0"/>
              <a:t> </a:t>
            </a:r>
            <a:r>
              <a:rPr lang="en-GB" dirty="0" err="1" smtClean="0"/>
              <a:t>gubernamentales</a:t>
            </a:r>
            <a:r>
              <a:rPr lang="en-GB" dirty="0" smtClean="0"/>
              <a:t> </a:t>
            </a:r>
            <a:r>
              <a:rPr lang="en-GB" dirty="0" err="1" smtClean="0"/>
              <a:t>responsables</a:t>
            </a:r>
            <a:r>
              <a:rPr lang="en-GB" dirty="0" smtClean="0"/>
              <a:t> de la </a:t>
            </a:r>
            <a:r>
              <a:rPr lang="en-GB" dirty="0" err="1" smtClean="0"/>
              <a:t>implementación</a:t>
            </a:r>
            <a:r>
              <a:rPr lang="en-GB" dirty="0" smtClean="0"/>
              <a:t> de </a:t>
            </a:r>
            <a:r>
              <a:rPr lang="en-GB" dirty="0" err="1" smtClean="0"/>
              <a:t>acciones</a:t>
            </a:r>
            <a:r>
              <a:rPr lang="en-GB" dirty="0" smtClean="0"/>
              <a:t> </a:t>
            </a:r>
            <a:r>
              <a:rPr lang="en-GB" dirty="0" err="1" smtClean="0"/>
              <a:t>propuestas</a:t>
            </a:r>
            <a:r>
              <a:rPr lang="en-GB" dirty="0" smtClean="0"/>
              <a:t> </a:t>
            </a:r>
            <a:r>
              <a:rPr lang="en-GB" dirty="0" err="1" smtClean="0"/>
              <a:t>dentro</a:t>
            </a:r>
            <a:r>
              <a:rPr lang="en-GB" dirty="0" smtClean="0"/>
              <a:t> del SAP </a:t>
            </a:r>
            <a:r>
              <a:rPr lang="en-GB" dirty="0" err="1" smtClean="0"/>
              <a:t>deben</a:t>
            </a:r>
            <a:r>
              <a:rPr lang="en-GB" dirty="0" smtClean="0"/>
              <a:t> </a:t>
            </a:r>
            <a:r>
              <a:rPr lang="en-GB" dirty="0" err="1" smtClean="0"/>
              <a:t>estar</a:t>
            </a:r>
            <a:r>
              <a:rPr lang="en-GB" dirty="0" smtClean="0"/>
              <a:t> </a:t>
            </a:r>
            <a:r>
              <a:rPr lang="en-GB" dirty="0" err="1" smtClean="0"/>
              <a:t>clara</a:t>
            </a:r>
            <a:r>
              <a:rPr lang="en-GB" dirty="0" smtClean="0"/>
              <a:t> e </a:t>
            </a:r>
            <a:r>
              <a:rPr lang="en-GB" dirty="0" err="1" smtClean="0"/>
              <a:t>inequívocamente</a:t>
            </a:r>
            <a:r>
              <a:rPr lang="en-GB" dirty="0" smtClean="0"/>
              <a:t> </a:t>
            </a:r>
            <a:r>
              <a:rPr lang="en-GB" dirty="0" err="1" smtClean="0"/>
              <a:t>identificados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40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Principios</a:t>
            </a:r>
            <a:r>
              <a:rPr lang="en-GB" dirty="0" smtClean="0"/>
              <a:t> Clave de </a:t>
            </a:r>
            <a:r>
              <a:rPr lang="en-GB" dirty="0" err="1" smtClean="0"/>
              <a:t>Manejo</a:t>
            </a:r>
            <a:r>
              <a:rPr lang="en-GB" dirty="0" smtClean="0"/>
              <a:t> del </a:t>
            </a:r>
            <a:r>
              <a:rPr lang="en-GB" dirty="0" err="1" smtClean="0"/>
              <a:t>Enfoque</a:t>
            </a:r>
            <a:r>
              <a:rPr lang="en-GB" dirty="0" smtClean="0"/>
              <a:t> ADT-PAE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174979" y="2410712"/>
            <a:ext cx="1467413" cy="1467413"/>
            <a:chOff x="4946378" y="480312"/>
            <a:chExt cx="1467413" cy="1467413"/>
          </a:xfrm>
          <a:solidFill>
            <a:srgbClr val="339933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Oval 20"/>
            <p:cNvSpPr/>
            <p:nvPr/>
          </p:nvSpPr>
          <p:spPr>
            <a:xfrm>
              <a:off x="4946378" y="480312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6"/>
            <p:cNvSpPr/>
            <p:nvPr/>
          </p:nvSpPr>
          <p:spPr>
            <a:xfrm>
              <a:off x="5161276" y="695210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Construcción</a:t>
              </a:r>
              <a:r>
                <a:rPr lang="en-US" sz="1400" b="1" kern="1200" dirty="0" smtClean="0">
                  <a:solidFill>
                    <a:srgbClr val="FFFFFF"/>
                  </a:solidFill>
                  <a:latin typeface="Calibri"/>
                  <a:cs typeface="Calibri"/>
                </a:rPr>
                <a:t> de  </a:t>
              </a: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consensos</a:t>
              </a:r>
              <a:r>
                <a:rPr lang="en-US" sz="1400" b="1" kern="1200" dirty="0" smtClean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escalonados</a:t>
              </a:r>
              <a:endParaRPr lang="en-US" sz="1400" b="1" kern="12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27070" y="3953322"/>
            <a:ext cx="1489230" cy="1467413"/>
            <a:chOff x="5298469" y="2022922"/>
            <a:chExt cx="1489230" cy="1467413"/>
          </a:xfrm>
          <a:solidFill>
            <a:srgbClr val="3399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5320286" y="2022922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8"/>
            <p:cNvSpPr/>
            <p:nvPr/>
          </p:nvSpPr>
          <p:spPr>
            <a:xfrm>
              <a:off x="5298469" y="2237820"/>
              <a:ext cx="1252515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Transparencia</a:t>
              </a:r>
              <a:endParaRPr lang="en-US" sz="1400" b="1" kern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40534" y="5190400"/>
            <a:ext cx="1612793" cy="1467413"/>
            <a:chOff x="4311933" y="3260000"/>
            <a:chExt cx="1467413" cy="1467413"/>
          </a:xfrm>
          <a:solidFill>
            <a:srgbClr val="33CC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4311933" y="3260000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0"/>
            <p:cNvSpPr/>
            <p:nvPr/>
          </p:nvSpPr>
          <p:spPr>
            <a:xfrm>
              <a:off x="4396561" y="3474898"/>
              <a:ext cx="1231605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Responsabilidad</a:t>
              </a:r>
              <a:endParaRPr lang="en-US" sz="1400" b="1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58253" y="5190400"/>
            <a:ext cx="1467413" cy="1467413"/>
            <a:chOff x="2729652" y="3260000"/>
            <a:chExt cx="1467413" cy="1467413"/>
          </a:xfrm>
          <a:solidFill>
            <a:srgbClr val="FF33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2729652" y="3260000"/>
              <a:ext cx="1467413" cy="1467413"/>
            </a:xfrm>
            <a:prstGeom prst="ellipse">
              <a:avLst/>
            </a:prstGeom>
            <a:solidFill>
              <a:srgbClr val="66FF33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2912651" y="3474898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Construcción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de </a:t>
              </a: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políticas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inter </a:t>
              </a: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sectoriales</a:t>
              </a:r>
              <a:endParaRPr lang="en-US" sz="1400" b="1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71717" y="3953322"/>
            <a:ext cx="1467413" cy="1467413"/>
            <a:chOff x="1743116" y="2022922"/>
            <a:chExt cx="1467413" cy="1467413"/>
          </a:xfrm>
          <a:solidFill>
            <a:srgbClr val="6699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1743116" y="2022922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4"/>
            <p:cNvSpPr/>
            <p:nvPr/>
          </p:nvSpPr>
          <p:spPr>
            <a:xfrm>
              <a:off x="1958014" y="2237820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Alianzas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con </a:t>
              </a: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donantes</a:t>
              </a:r>
              <a:endParaRPr lang="en-US" sz="1400" b="1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22791" y="2416589"/>
            <a:ext cx="1469445" cy="1455659"/>
            <a:chOff x="2094190" y="486189"/>
            <a:chExt cx="1469445" cy="1455659"/>
          </a:xfrm>
          <a:solidFill>
            <a:srgbClr val="3366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2094190" y="486189"/>
              <a:ext cx="1469445" cy="1455659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6"/>
            <p:cNvSpPr/>
            <p:nvPr/>
          </p:nvSpPr>
          <p:spPr>
            <a:xfrm>
              <a:off x="2309385" y="699365"/>
              <a:ext cx="1039055" cy="102930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Compromiso</a:t>
              </a:r>
              <a:r>
                <a:rPr lang="en-US" sz="1400" b="1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del </a:t>
              </a:r>
              <a:r>
                <a:rPr lang="en-US" sz="1400" b="1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Gobierno</a:t>
              </a:r>
              <a:endParaRPr lang="en-US" sz="1400" b="1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49393" y="1724187"/>
            <a:ext cx="1467413" cy="1467413"/>
            <a:chOff x="3520792" y="-206213"/>
            <a:chExt cx="1467413" cy="1467413"/>
          </a:xfrm>
          <a:solidFill>
            <a:srgbClr val="3399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Oval 25"/>
            <p:cNvSpPr/>
            <p:nvPr/>
          </p:nvSpPr>
          <p:spPr>
            <a:xfrm>
              <a:off x="3520792" y="-206213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3735690" y="8685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Colaboración</a:t>
              </a:r>
              <a:endParaRPr lang="en-US" sz="1400" b="1" kern="12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7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</a:pPr>
            <a:r>
              <a:rPr lang="en-US" dirty="0" err="1"/>
              <a:t>Construcción</a:t>
            </a:r>
            <a:r>
              <a:rPr lang="en-US" dirty="0"/>
              <a:t> de </a:t>
            </a:r>
            <a:r>
              <a:rPr lang="en-US" dirty="0" err="1"/>
              <a:t>políticas</a:t>
            </a:r>
            <a:r>
              <a:rPr lang="en-US" dirty="0"/>
              <a:t> inter </a:t>
            </a:r>
            <a:r>
              <a:rPr lang="en-US" dirty="0" err="1"/>
              <a:t>sectoriales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8175" y="2082800"/>
            <a:ext cx="75565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marR="0" indent="-355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 sz="28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marL="533400" marR="0" indent="-3048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5C4D2"/>
              </a:buClr>
              <a:buSzPct val="75000"/>
              <a:buFont typeface="Wingdings" charset="0"/>
              <a:buChar char="n"/>
              <a:tabLst/>
              <a:defRPr sz="24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2pPr>
            <a:lvl3pPr marL="723900" marR="0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6CCFF"/>
              </a:buClr>
              <a:buSzPct val="75000"/>
              <a:buFont typeface="Wingdings" charset="0"/>
              <a:buChar char="n"/>
              <a:tabLst/>
              <a:defRPr sz="2000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3pPr>
            <a:lvl4pPr marL="901700" marR="0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4pPr>
            <a:lvl5pPr marL="914400" indent="9144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defRPr kern="1200">
                <a:solidFill>
                  <a:srgbClr val="595959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dirty="0"/>
              <a:t>Las soluciones deben ser </a:t>
            </a:r>
            <a:r>
              <a:rPr lang="es-PE" dirty="0" smtClean="0"/>
              <a:t>de cortar transversal </a:t>
            </a:r>
            <a:r>
              <a:rPr lang="es-PE" dirty="0"/>
              <a:t>en todo el proceso de toma de decisiones en diferentes sectores </a:t>
            </a:r>
            <a:r>
              <a:rPr lang="es-PE" dirty="0" smtClean="0"/>
              <a:t>y a </a:t>
            </a:r>
            <a:r>
              <a:rPr lang="es-PE" dirty="0"/>
              <a:t>diferentes niveles</a:t>
            </a:r>
            <a:r>
              <a:rPr lang="es-PE" dirty="0" smtClean="0"/>
              <a:t>.</a:t>
            </a:r>
          </a:p>
          <a:p>
            <a:pPr marL="0" indent="0" algn="ctr">
              <a:buNone/>
            </a:pPr>
            <a:r>
              <a:rPr lang="en-GB" dirty="0" smtClean="0"/>
              <a:t>Con el fin de </a:t>
            </a:r>
            <a:r>
              <a:rPr lang="en-GB" dirty="0" err="1" smtClean="0"/>
              <a:t>asegurar</a:t>
            </a:r>
            <a:r>
              <a:rPr lang="en-GB" dirty="0" smtClean="0"/>
              <a:t> un </a:t>
            </a:r>
            <a:r>
              <a:rPr lang="en-GB" dirty="0" err="1" smtClean="0"/>
              <a:t>desarrollo</a:t>
            </a:r>
            <a:r>
              <a:rPr lang="en-GB" dirty="0" smtClean="0"/>
              <a:t> </a:t>
            </a:r>
            <a:r>
              <a:rPr lang="en-GB" dirty="0" err="1" smtClean="0"/>
              <a:t>pragmático</a:t>
            </a:r>
            <a:r>
              <a:rPr lang="en-GB" dirty="0" smtClean="0"/>
              <a:t> del PAE, la </a:t>
            </a:r>
            <a:r>
              <a:rPr lang="en-GB" dirty="0" err="1" smtClean="0"/>
              <a:t>participación</a:t>
            </a:r>
            <a:r>
              <a:rPr lang="en-GB" dirty="0" smtClean="0"/>
              <a:t> de los </a:t>
            </a:r>
            <a:r>
              <a:rPr lang="en-GB" dirty="0" err="1" smtClean="0"/>
              <a:t>sectores</a:t>
            </a:r>
            <a:r>
              <a:rPr lang="en-GB" dirty="0" smtClean="0"/>
              <a:t> claves </a:t>
            </a:r>
            <a:r>
              <a:rPr lang="en-GB" dirty="0" err="1" smtClean="0"/>
              <a:t>involucrados</a:t>
            </a:r>
            <a:r>
              <a:rPr lang="en-GB" dirty="0" smtClean="0"/>
              <a:t> </a:t>
            </a:r>
            <a:r>
              <a:rPr lang="en-GB" dirty="0" err="1" smtClean="0"/>
              <a:t>debe</a:t>
            </a:r>
            <a:r>
              <a:rPr lang="en-GB" dirty="0" smtClean="0"/>
              <a:t> </a:t>
            </a:r>
            <a:r>
              <a:rPr lang="en-GB" dirty="0" err="1" smtClean="0"/>
              <a:t>ser</a:t>
            </a:r>
            <a:r>
              <a:rPr lang="en-GB" dirty="0" smtClean="0"/>
              <a:t> </a:t>
            </a:r>
            <a:r>
              <a:rPr lang="en-GB" dirty="0" err="1" smtClean="0"/>
              <a:t>alentado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asegurar</a:t>
            </a:r>
            <a:r>
              <a:rPr lang="en-GB" dirty="0" smtClean="0"/>
              <a:t> el </a:t>
            </a:r>
            <a:r>
              <a:rPr lang="en-GB" dirty="0" err="1" smtClean="0"/>
              <a:t>desarrollo</a:t>
            </a:r>
            <a:r>
              <a:rPr lang="en-GB" dirty="0" smtClean="0"/>
              <a:t> de </a:t>
            </a:r>
            <a:r>
              <a:rPr lang="en-GB" dirty="0" err="1" smtClean="0"/>
              <a:t>políticas</a:t>
            </a:r>
            <a:r>
              <a:rPr lang="en-GB" dirty="0" smtClean="0"/>
              <a:t> </a:t>
            </a:r>
            <a:r>
              <a:rPr lang="en-GB" dirty="0" err="1" smtClean="0"/>
              <a:t>intersectoriales</a:t>
            </a:r>
            <a:r>
              <a:rPr lang="en-GB" dirty="0" smtClean="0"/>
              <a:t>, </a:t>
            </a:r>
            <a:r>
              <a:rPr lang="en-GB" dirty="0" err="1" smtClean="0"/>
              <a:t>cuando</a:t>
            </a:r>
            <a:r>
              <a:rPr lang="en-GB" dirty="0" smtClean="0"/>
              <a:t> </a:t>
            </a:r>
            <a:r>
              <a:rPr lang="en-GB" dirty="0" err="1"/>
              <a:t>é</a:t>
            </a:r>
            <a:r>
              <a:rPr lang="en-GB" dirty="0" err="1" smtClean="0"/>
              <a:t>stas</a:t>
            </a:r>
            <a:r>
              <a:rPr lang="en-GB" dirty="0" smtClean="0"/>
              <a:t> </a:t>
            </a:r>
            <a:r>
              <a:rPr lang="en-GB" dirty="0" err="1" smtClean="0"/>
              <a:t>sean</a:t>
            </a:r>
            <a:r>
              <a:rPr lang="en-GB" dirty="0" smtClean="0"/>
              <a:t> </a:t>
            </a:r>
            <a:r>
              <a:rPr lang="en-GB" dirty="0" err="1" smtClean="0"/>
              <a:t>necesarias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66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el GEF?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Desde</a:t>
            </a:r>
            <a:r>
              <a:rPr lang="en-US" dirty="0" smtClean="0"/>
              <a:t> 1991:</a:t>
            </a:r>
          </a:p>
          <a:p>
            <a:r>
              <a:rPr lang="en-US" dirty="0" smtClean="0"/>
              <a:t>Ha </a:t>
            </a:r>
            <a:r>
              <a:rPr lang="en-US" dirty="0" err="1" smtClean="0"/>
              <a:t>proveido</a:t>
            </a:r>
            <a:r>
              <a:rPr lang="en-US" dirty="0" smtClean="0"/>
              <a:t> </a:t>
            </a:r>
            <a:r>
              <a:rPr lang="en-US" dirty="0"/>
              <a:t>$10.5 </a:t>
            </a:r>
            <a:r>
              <a:rPr lang="en-US" dirty="0" err="1" smtClean="0"/>
              <a:t>billones</a:t>
            </a:r>
            <a:r>
              <a:rPr lang="en-US" dirty="0" smtClean="0"/>
              <a:t> en </a:t>
            </a:r>
            <a:r>
              <a:rPr lang="en-US" dirty="0" err="1" smtClean="0"/>
              <a:t>donaciones</a:t>
            </a:r>
            <a:endParaRPr lang="en-US" dirty="0" smtClean="0"/>
          </a:p>
          <a:p>
            <a:r>
              <a:rPr lang="en-US" dirty="0" err="1" smtClean="0"/>
              <a:t>Apalancó</a:t>
            </a:r>
            <a:r>
              <a:rPr lang="en-US" dirty="0" smtClean="0"/>
              <a:t> </a:t>
            </a:r>
            <a:r>
              <a:rPr lang="en-US" dirty="0"/>
              <a:t>$51 </a:t>
            </a:r>
            <a:r>
              <a:rPr lang="en-US" dirty="0" err="1" smtClean="0"/>
              <a:t>billones</a:t>
            </a:r>
            <a:r>
              <a:rPr lang="en-US" dirty="0" smtClean="0"/>
              <a:t> en co-</a:t>
            </a:r>
            <a:r>
              <a:rPr lang="en-US" dirty="0" err="1" smtClean="0"/>
              <a:t>financiamiento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de 2,700 </a:t>
            </a:r>
            <a:r>
              <a:rPr lang="en-US" dirty="0" err="1" smtClean="0"/>
              <a:t>proyectos</a:t>
            </a:r>
            <a:r>
              <a:rPr lang="en-US" dirty="0" smtClean="0"/>
              <a:t> en </a:t>
            </a:r>
            <a:r>
              <a:rPr lang="en-US" dirty="0" err="1" smtClean="0"/>
              <a:t>más</a:t>
            </a:r>
            <a:r>
              <a:rPr lang="en-US" dirty="0" smtClean="0"/>
              <a:t> de 165 </a:t>
            </a:r>
            <a:r>
              <a:rPr lang="en-US" dirty="0" err="1" smtClean="0"/>
              <a:t>países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Entregó</a:t>
            </a:r>
            <a:r>
              <a:rPr lang="en-US" dirty="0" smtClean="0"/>
              <a:t> mas de 14,000 </a:t>
            </a:r>
            <a:r>
              <a:rPr lang="en-US" dirty="0" err="1" smtClean="0"/>
              <a:t>pequeñas</a:t>
            </a:r>
            <a:r>
              <a:rPr lang="en-US" dirty="0" smtClean="0"/>
              <a:t> </a:t>
            </a:r>
            <a:r>
              <a:rPr lang="en-US" dirty="0" err="1" smtClean="0"/>
              <a:t>donaciones</a:t>
            </a:r>
            <a:r>
              <a:rPr lang="en-US" dirty="0" smtClean="0"/>
              <a:t> (a </a:t>
            </a:r>
            <a:r>
              <a:rPr lang="en-US" dirty="0" err="1" smtClean="0"/>
              <a:t>través</a:t>
            </a:r>
            <a:r>
              <a:rPr lang="en-US" dirty="0" smtClean="0"/>
              <a:t> del </a:t>
            </a:r>
            <a:r>
              <a:rPr lang="en-US" dirty="0" err="1" smtClean="0"/>
              <a:t>Programa</a:t>
            </a:r>
            <a:r>
              <a:rPr lang="en-US" dirty="0" smtClean="0"/>
              <a:t> de </a:t>
            </a:r>
            <a:r>
              <a:rPr lang="en-US" dirty="0" err="1" smtClean="0"/>
              <a:t>Pequeñas</a:t>
            </a:r>
            <a:r>
              <a:rPr lang="en-US" dirty="0" smtClean="0"/>
              <a:t> </a:t>
            </a:r>
            <a:r>
              <a:rPr lang="en-US" dirty="0" err="1" smtClean="0"/>
              <a:t>Donaciones</a:t>
            </a:r>
            <a:r>
              <a:rPr lang="en-US" dirty="0" smtClean="0"/>
              <a:t> SGP) </a:t>
            </a:r>
            <a:r>
              <a:rPr lang="en-US" dirty="0" err="1" smtClean="0"/>
              <a:t>directamente</a:t>
            </a:r>
            <a:r>
              <a:rPr lang="en-US" dirty="0" smtClean="0"/>
              <a:t> a la </a:t>
            </a:r>
            <a:r>
              <a:rPr lang="en-US" dirty="0" err="1" smtClean="0"/>
              <a:t>sociedad</a:t>
            </a:r>
            <a:r>
              <a:rPr lang="en-US" dirty="0" smtClean="0"/>
              <a:t> civil y bases </a:t>
            </a:r>
            <a:r>
              <a:rPr lang="en-US" dirty="0" err="1" smtClean="0"/>
              <a:t>comunitarias</a:t>
            </a:r>
            <a:r>
              <a:rPr lang="en-US" dirty="0" smtClean="0"/>
              <a:t>, </a:t>
            </a:r>
            <a:r>
              <a:rPr lang="en-US" dirty="0" err="1" smtClean="0"/>
              <a:t>totalizando</a:t>
            </a:r>
            <a:r>
              <a:rPr lang="en-US" dirty="0" smtClean="0"/>
              <a:t> $ 634 </a:t>
            </a:r>
            <a:r>
              <a:rPr lang="en-US" dirty="0" err="1" smtClean="0"/>
              <a:t>millones</a:t>
            </a:r>
            <a:r>
              <a:rPr lang="en-US" dirty="0" smtClean="0"/>
              <a:t>.</a:t>
            </a:r>
            <a:endParaRPr lang="en-US" b="1" dirty="0" smtClean="0">
              <a:hlinkClick r:id="rId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6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Principios</a:t>
            </a:r>
            <a:r>
              <a:rPr lang="en-GB" dirty="0" smtClean="0"/>
              <a:t> Clave de </a:t>
            </a:r>
            <a:r>
              <a:rPr lang="en-GB" dirty="0" err="1" smtClean="0"/>
              <a:t>Manejo</a:t>
            </a:r>
            <a:r>
              <a:rPr lang="en-GB" dirty="0" smtClean="0"/>
              <a:t> del </a:t>
            </a:r>
            <a:r>
              <a:rPr lang="en-GB" dirty="0" err="1" smtClean="0"/>
              <a:t>Enfoque</a:t>
            </a:r>
            <a:r>
              <a:rPr lang="en-GB" dirty="0" smtClean="0"/>
              <a:t> ADT-PAE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174979" y="2410712"/>
            <a:ext cx="1467413" cy="1467413"/>
            <a:chOff x="4946378" y="480312"/>
            <a:chExt cx="1467413" cy="1467413"/>
          </a:xfrm>
          <a:solidFill>
            <a:srgbClr val="339933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Oval 20"/>
            <p:cNvSpPr/>
            <p:nvPr/>
          </p:nvSpPr>
          <p:spPr>
            <a:xfrm>
              <a:off x="4946378" y="480312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6"/>
            <p:cNvSpPr/>
            <p:nvPr/>
          </p:nvSpPr>
          <p:spPr>
            <a:xfrm>
              <a:off x="5161276" y="695210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Construcción</a:t>
              </a:r>
              <a:r>
                <a:rPr lang="en-US" sz="1400" b="1" kern="1200" dirty="0" smtClean="0">
                  <a:solidFill>
                    <a:srgbClr val="FFFFFF"/>
                  </a:solidFill>
                  <a:latin typeface="Calibri"/>
                  <a:cs typeface="Calibri"/>
                </a:rPr>
                <a:t> de  </a:t>
              </a: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consensos</a:t>
              </a:r>
              <a:r>
                <a:rPr lang="en-US" sz="1400" b="1" kern="1200" dirty="0" smtClean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escalonados</a:t>
              </a:r>
              <a:endParaRPr lang="en-US" sz="1400" b="1" kern="12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27070" y="3953322"/>
            <a:ext cx="1489230" cy="1467413"/>
            <a:chOff x="5298469" y="2022922"/>
            <a:chExt cx="1489230" cy="1467413"/>
          </a:xfrm>
          <a:solidFill>
            <a:srgbClr val="3399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5320286" y="2022922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8"/>
            <p:cNvSpPr/>
            <p:nvPr/>
          </p:nvSpPr>
          <p:spPr>
            <a:xfrm>
              <a:off x="5298469" y="2237820"/>
              <a:ext cx="1252515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Transparencia</a:t>
              </a:r>
              <a:endParaRPr lang="en-US" sz="1400" b="1" kern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40534" y="5190400"/>
            <a:ext cx="1612793" cy="1467413"/>
            <a:chOff x="4311933" y="3260000"/>
            <a:chExt cx="1612793" cy="1467413"/>
          </a:xfrm>
          <a:solidFill>
            <a:srgbClr val="33CC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4311933" y="3260000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0"/>
            <p:cNvSpPr/>
            <p:nvPr/>
          </p:nvSpPr>
          <p:spPr>
            <a:xfrm>
              <a:off x="4396561" y="3474898"/>
              <a:ext cx="1528165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Responsabilidad</a:t>
              </a:r>
              <a:endParaRPr lang="en-US" sz="1400" b="1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58253" y="5190400"/>
            <a:ext cx="1467413" cy="1467413"/>
            <a:chOff x="2729652" y="3260000"/>
            <a:chExt cx="1467413" cy="1467413"/>
          </a:xfrm>
          <a:solidFill>
            <a:srgbClr val="FF33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2729652" y="3260000"/>
              <a:ext cx="1467413" cy="1467413"/>
            </a:xfrm>
            <a:prstGeom prst="ellipse">
              <a:avLst/>
            </a:prstGeom>
            <a:solidFill>
              <a:srgbClr val="66FF33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2912651" y="3474898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Construcción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de </a:t>
              </a: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políticas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inter </a:t>
              </a: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sectoriales</a:t>
              </a:r>
              <a:endParaRPr lang="en-US" sz="1400" b="1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71717" y="3953322"/>
            <a:ext cx="1467413" cy="1467413"/>
            <a:chOff x="1743116" y="2022922"/>
            <a:chExt cx="1467413" cy="1467413"/>
          </a:xfrm>
          <a:solidFill>
            <a:srgbClr val="6699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1743116" y="2022922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4"/>
            <p:cNvSpPr/>
            <p:nvPr/>
          </p:nvSpPr>
          <p:spPr>
            <a:xfrm>
              <a:off x="1958014" y="2237820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Alianzas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con </a:t>
              </a: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donantes</a:t>
              </a:r>
              <a:endParaRPr lang="en-US" sz="1400" b="1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22791" y="2416589"/>
            <a:ext cx="1469445" cy="1455659"/>
            <a:chOff x="2094190" y="486189"/>
            <a:chExt cx="1469445" cy="1455659"/>
          </a:xfrm>
          <a:solidFill>
            <a:srgbClr val="3366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2094190" y="486189"/>
              <a:ext cx="1469445" cy="1455659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6"/>
            <p:cNvSpPr/>
            <p:nvPr/>
          </p:nvSpPr>
          <p:spPr>
            <a:xfrm>
              <a:off x="2309385" y="699365"/>
              <a:ext cx="1039055" cy="102930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Compromiso</a:t>
              </a:r>
              <a:r>
                <a:rPr lang="en-US" sz="1400" b="1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del </a:t>
              </a:r>
              <a:r>
                <a:rPr lang="en-US" sz="1400" b="1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Gobierno</a:t>
              </a:r>
              <a:endParaRPr lang="en-US" sz="1400" b="1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49393" y="1724187"/>
            <a:ext cx="1467413" cy="1467413"/>
            <a:chOff x="3520792" y="-206213"/>
            <a:chExt cx="1467413" cy="1467413"/>
          </a:xfrm>
          <a:solidFill>
            <a:srgbClr val="3399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Oval 25"/>
            <p:cNvSpPr/>
            <p:nvPr/>
          </p:nvSpPr>
          <p:spPr>
            <a:xfrm>
              <a:off x="3520792" y="-206213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3735690" y="8685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Colaboración</a:t>
              </a:r>
              <a:endParaRPr lang="en-US" sz="1400" b="1" kern="12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13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Alianzas</a:t>
            </a:r>
            <a:r>
              <a:rPr lang="en-US" dirty="0" smtClean="0"/>
              <a:t> con los </a:t>
            </a:r>
            <a:r>
              <a:rPr lang="en-US" dirty="0" err="1" smtClean="0"/>
              <a:t>donantes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PE" dirty="0"/>
              <a:t>El proceso </a:t>
            </a:r>
            <a:r>
              <a:rPr lang="es-PE" dirty="0" smtClean="0"/>
              <a:t>ADT/PAE </a:t>
            </a:r>
            <a:r>
              <a:rPr lang="es-PE" dirty="0"/>
              <a:t>está diseñado para construir alianzas entre los socios de desarrollo (donantes) a fin de abordar los problemas identificados y, cuando sea necesario, para ayudar a los gobiernos para sufragar los costos de las acciones </a:t>
            </a:r>
            <a:r>
              <a:rPr lang="es-PE" dirty="0" smtClean="0"/>
              <a:t>relacionadas a la línea base</a:t>
            </a:r>
            <a:r>
              <a:rPr lang="en-GB" dirty="0" smtClean="0"/>
              <a:t>. </a:t>
            </a:r>
          </a:p>
          <a:p>
            <a:pPr marL="0" indent="0" algn="ctr">
              <a:buNone/>
            </a:pPr>
            <a:r>
              <a:rPr lang="es-PE" dirty="0"/>
              <a:t>Una asociación </a:t>
            </a:r>
            <a:r>
              <a:rPr lang="es-PE" dirty="0" smtClean="0"/>
              <a:t>efectiva </a:t>
            </a:r>
            <a:r>
              <a:rPr lang="es-PE" dirty="0"/>
              <a:t>de los donantes actuará como un incentivo para </a:t>
            </a:r>
            <a:r>
              <a:rPr lang="es-PE" dirty="0" smtClean="0"/>
              <a:t>el </a:t>
            </a:r>
            <a:r>
              <a:rPr lang="es-PE" dirty="0"/>
              <a:t>compromiso </a:t>
            </a:r>
            <a:r>
              <a:rPr lang="es-PE" dirty="0" smtClean="0"/>
              <a:t>del PAE </a:t>
            </a:r>
            <a:r>
              <a:rPr lang="es-PE" dirty="0"/>
              <a:t>y evitar la duplicación de los esfuerzos de la comunidad de donantes</a:t>
            </a:r>
            <a:r>
              <a:rPr lang="en-GB" dirty="0" smtClean="0"/>
              <a:t>.</a:t>
            </a:r>
            <a:endParaRPr lang="en-GB" dirty="0"/>
          </a:p>
          <a:p>
            <a:pPr marL="0" indent="0" algn="ctr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680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Principios</a:t>
            </a:r>
            <a:r>
              <a:rPr lang="en-GB" dirty="0" smtClean="0"/>
              <a:t> Clave de </a:t>
            </a:r>
            <a:r>
              <a:rPr lang="en-GB" dirty="0" err="1" smtClean="0"/>
              <a:t>Manejo</a:t>
            </a:r>
            <a:r>
              <a:rPr lang="en-GB" dirty="0" smtClean="0"/>
              <a:t> del </a:t>
            </a:r>
            <a:r>
              <a:rPr lang="en-GB" dirty="0" err="1" smtClean="0"/>
              <a:t>Enfoque</a:t>
            </a:r>
            <a:r>
              <a:rPr lang="en-GB" dirty="0" smtClean="0"/>
              <a:t> ADT-PAE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174979" y="2410712"/>
            <a:ext cx="1467413" cy="1467413"/>
            <a:chOff x="4946378" y="480312"/>
            <a:chExt cx="1467413" cy="1467413"/>
          </a:xfrm>
          <a:solidFill>
            <a:srgbClr val="339933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Oval 20"/>
            <p:cNvSpPr/>
            <p:nvPr/>
          </p:nvSpPr>
          <p:spPr>
            <a:xfrm>
              <a:off x="4946378" y="480312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6"/>
            <p:cNvSpPr/>
            <p:nvPr/>
          </p:nvSpPr>
          <p:spPr>
            <a:xfrm>
              <a:off x="5161276" y="695210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Construcción</a:t>
              </a:r>
              <a:r>
                <a:rPr lang="en-US" sz="1400" b="1" kern="1200" dirty="0" smtClean="0">
                  <a:solidFill>
                    <a:srgbClr val="FFFFFF"/>
                  </a:solidFill>
                  <a:latin typeface="Calibri"/>
                  <a:cs typeface="Calibri"/>
                </a:rPr>
                <a:t> de  </a:t>
              </a: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consensos</a:t>
              </a:r>
              <a:r>
                <a:rPr lang="en-US" sz="1400" b="1" kern="1200" dirty="0" smtClean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escalonados</a:t>
              </a:r>
              <a:endParaRPr lang="en-US" sz="1400" b="1" kern="12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27070" y="3953322"/>
            <a:ext cx="1489230" cy="1467413"/>
            <a:chOff x="5298469" y="2022922"/>
            <a:chExt cx="1489230" cy="1467413"/>
          </a:xfrm>
          <a:solidFill>
            <a:srgbClr val="3399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5320286" y="2022922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8"/>
            <p:cNvSpPr/>
            <p:nvPr/>
          </p:nvSpPr>
          <p:spPr>
            <a:xfrm>
              <a:off x="5298469" y="2237820"/>
              <a:ext cx="1252515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chemeClr val="tx1"/>
                  </a:solidFill>
                  <a:latin typeface="Calibri"/>
                  <a:cs typeface="Calibri"/>
                </a:rPr>
                <a:t>Transparencia</a:t>
              </a:r>
              <a:endParaRPr lang="en-US" sz="1400" b="1" kern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40534" y="5190400"/>
            <a:ext cx="1467413" cy="1467413"/>
            <a:chOff x="4311933" y="3260000"/>
            <a:chExt cx="1467413" cy="1467413"/>
          </a:xfrm>
          <a:solidFill>
            <a:srgbClr val="33CC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4311933" y="3260000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0"/>
            <p:cNvSpPr/>
            <p:nvPr/>
          </p:nvSpPr>
          <p:spPr>
            <a:xfrm>
              <a:off x="4396561" y="3474898"/>
              <a:ext cx="1382785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Responsabilidad</a:t>
              </a:r>
              <a:endParaRPr lang="en-US" sz="1400" b="1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58253" y="5190400"/>
            <a:ext cx="1467413" cy="1467413"/>
            <a:chOff x="2729652" y="3260000"/>
            <a:chExt cx="1467413" cy="1467413"/>
          </a:xfrm>
          <a:solidFill>
            <a:srgbClr val="FF33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2729652" y="3260000"/>
              <a:ext cx="1467413" cy="1467413"/>
            </a:xfrm>
            <a:prstGeom prst="ellipse">
              <a:avLst/>
            </a:prstGeom>
            <a:solidFill>
              <a:srgbClr val="66FF33"/>
            </a:solidFill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2912651" y="3474898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Construcción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de </a:t>
              </a: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políticas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inter </a:t>
              </a: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sectoriales</a:t>
              </a:r>
              <a:endParaRPr lang="en-US" sz="1400" b="1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71717" y="3953322"/>
            <a:ext cx="1467413" cy="1467413"/>
            <a:chOff x="1743116" y="2022922"/>
            <a:chExt cx="1467413" cy="1467413"/>
          </a:xfrm>
          <a:solidFill>
            <a:srgbClr val="6699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1743116" y="2022922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4"/>
            <p:cNvSpPr/>
            <p:nvPr/>
          </p:nvSpPr>
          <p:spPr>
            <a:xfrm>
              <a:off x="1958014" y="2237820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Alianzas</a:t>
              </a:r>
              <a:r>
                <a:rPr lang="en-US" sz="1400" b="1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 con </a:t>
              </a:r>
              <a:r>
                <a:rPr lang="en-US" sz="1400" b="1" kern="12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donantes</a:t>
              </a:r>
              <a:endParaRPr lang="en-US" sz="1400" b="1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22791" y="2416589"/>
            <a:ext cx="1469445" cy="1455659"/>
            <a:chOff x="2094190" y="486189"/>
            <a:chExt cx="1469445" cy="1455659"/>
          </a:xfrm>
          <a:solidFill>
            <a:srgbClr val="3366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2094190" y="486189"/>
              <a:ext cx="1469445" cy="1455659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6"/>
            <p:cNvSpPr/>
            <p:nvPr/>
          </p:nvSpPr>
          <p:spPr>
            <a:xfrm>
              <a:off x="2309385" y="699365"/>
              <a:ext cx="1039055" cy="102930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Compromiso</a:t>
              </a:r>
              <a:r>
                <a:rPr lang="en-US" sz="1400" b="1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del </a:t>
              </a:r>
              <a:r>
                <a:rPr lang="en-US" sz="1400" b="1" kern="1200" dirty="0" err="1" smtClean="0">
                  <a:solidFill>
                    <a:schemeClr val="bg1"/>
                  </a:solidFill>
                  <a:latin typeface="Calibri"/>
                  <a:cs typeface="Calibri"/>
                </a:rPr>
                <a:t>Gobierno</a:t>
              </a:r>
              <a:endParaRPr lang="en-US" sz="1400" b="1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49393" y="1724187"/>
            <a:ext cx="1467413" cy="1467413"/>
            <a:chOff x="3520792" y="-206213"/>
            <a:chExt cx="1467413" cy="1467413"/>
          </a:xfrm>
          <a:solidFill>
            <a:srgbClr val="33990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Oval 25"/>
            <p:cNvSpPr/>
            <p:nvPr/>
          </p:nvSpPr>
          <p:spPr>
            <a:xfrm>
              <a:off x="3520792" y="-206213"/>
              <a:ext cx="1467413" cy="146741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3735690" y="8685"/>
              <a:ext cx="1037617" cy="103761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FFFFFF"/>
                  </a:solidFill>
                  <a:latin typeface="Calibri"/>
                  <a:cs typeface="Calibri"/>
                </a:rPr>
                <a:t>Colaboración</a:t>
              </a:r>
              <a:endParaRPr lang="en-US" sz="1400" b="1" kern="1200" dirty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537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Compromiso</a:t>
            </a:r>
            <a:r>
              <a:rPr lang="en-US" dirty="0" smtClean="0"/>
              <a:t> del </a:t>
            </a:r>
            <a:r>
              <a:rPr lang="en-US" dirty="0" err="1" smtClean="0"/>
              <a:t>Gobierno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25696" y="1403341"/>
            <a:ext cx="5400049" cy="5372117"/>
            <a:chOff x="1925695" y="-8"/>
            <a:chExt cx="5400049" cy="5372117"/>
          </a:xfrm>
        </p:grpSpPr>
        <p:sp>
          <p:nvSpPr>
            <p:cNvPr id="20" name="Pie 19"/>
            <p:cNvSpPr/>
            <p:nvPr/>
          </p:nvSpPr>
          <p:spPr>
            <a:xfrm>
              <a:off x="1925695" y="-8"/>
              <a:ext cx="5400049" cy="5372117"/>
            </a:xfrm>
            <a:prstGeom prst="pie">
              <a:avLst>
                <a:gd name="adj1" fmla="val 16200000"/>
                <a:gd name="adj2" fmla="val 54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ie 4"/>
            <p:cNvSpPr/>
            <p:nvPr/>
          </p:nvSpPr>
          <p:spPr>
            <a:xfrm>
              <a:off x="4625720" y="799413"/>
              <a:ext cx="2062158" cy="3698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s-PE" sz="2200" dirty="0" smtClean="0">
                  <a:latin typeface="Calibri"/>
                  <a:cs typeface="Calibri"/>
                </a:rPr>
                <a:t>Un PAE que </a:t>
              </a:r>
              <a:r>
                <a:rPr lang="es-PE" sz="2200" dirty="0">
                  <a:latin typeface="Calibri"/>
                  <a:cs typeface="Calibri"/>
                </a:rPr>
                <a:t>no implica un alto nivel de compromiso formal es poco probable que se tome </a:t>
              </a:r>
              <a:r>
                <a:rPr lang="es-PE" sz="2200" dirty="0" smtClean="0">
                  <a:latin typeface="Calibri"/>
                  <a:cs typeface="Calibri"/>
                </a:rPr>
                <a:t>seriamente </a:t>
              </a:r>
              <a:r>
                <a:rPr lang="es-PE" sz="2200" dirty="0">
                  <a:latin typeface="Calibri"/>
                  <a:cs typeface="Calibri"/>
                </a:rPr>
                <a:t>como una hoja de ruta para el desarrollo de </a:t>
              </a:r>
              <a:r>
                <a:rPr lang="es-PE" sz="2200" dirty="0" smtClean="0">
                  <a:latin typeface="Calibri"/>
                  <a:cs typeface="Calibri"/>
                </a:rPr>
                <a:t>políticas</a:t>
              </a:r>
              <a:r>
                <a:rPr lang="es-PE" sz="2200" dirty="0">
                  <a:latin typeface="Calibri"/>
                  <a:cs typeface="Calibri"/>
                </a:rPr>
                <a:t> </a:t>
              </a:r>
              <a:r>
                <a:rPr lang="es-PE" sz="2200" dirty="0" smtClean="0">
                  <a:latin typeface="Calibri"/>
                  <a:cs typeface="Calibri"/>
                </a:rPr>
                <a:t>e implementación</a:t>
              </a:r>
              <a:endParaRPr lang="en-US" sz="22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18254" y="1403341"/>
            <a:ext cx="5400049" cy="5372117"/>
            <a:chOff x="1818253" y="-8"/>
            <a:chExt cx="5400049" cy="5372117"/>
          </a:xfrm>
        </p:grpSpPr>
        <p:sp>
          <p:nvSpPr>
            <p:cNvPr id="18" name="Pie 17"/>
            <p:cNvSpPr/>
            <p:nvPr/>
          </p:nvSpPr>
          <p:spPr>
            <a:xfrm>
              <a:off x="1818253" y="-8"/>
              <a:ext cx="5400049" cy="5372117"/>
            </a:xfrm>
            <a:prstGeom prst="pie">
              <a:avLst>
                <a:gd name="adj1" fmla="val 54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9" name="Pie 6"/>
            <p:cNvSpPr/>
            <p:nvPr/>
          </p:nvSpPr>
          <p:spPr>
            <a:xfrm>
              <a:off x="2589689" y="799413"/>
              <a:ext cx="1896446" cy="3773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s-PE" sz="2200" dirty="0" smtClean="0">
                  <a:solidFill>
                    <a:srgbClr val="000000"/>
                  </a:solidFill>
                  <a:latin typeface="Calibri"/>
                  <a:cs typeface="Calibri"/>
                </a:rPr>
                <a:t>El endoso del PAE </a:t>
              </a:r>
              <a:r>
                <a:rPr lang="es-PE" sz="2200" dirty="0">
                  <a:solidFill>
                    <a:srgbClr val="000000"/>
                  </a:solidFill>
                  <a:latin typeface="Calibri"/>
                  <a:cs typeface="Calibri"/>
                </a:rPr>
                <a:t>como un acuerdo vinculante entre los gobiernos debe ser un objetivo importante de la gestión del </a:t>
              </a:r>
              <a:r>
                <a:rPr lang="es-PE" sz="2200" dirty="0" smtClean="0">
                  <a:solidFill>
                    <a:srgbClr val="000000"/>
                  </a:solidFill>
                  <a:latin typeface="Calibri"/>
                  <a:cs typeface="Calibri"/>
                </a:rPr>
                <a:t>proceso</a:t>
              </a:r>
              <a:endParaRPr lang="en-US" sz="2200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38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Resumiendo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304410"/>
              </p:ext>
            </p:extLst>
          </p:nvPr>
        </p:nvGraphicFramePr>
        <p:xfrm>
          <a:off x="495301" y="1968500"/>
          <a:ext cx="83058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146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53A704-60C9-4747-9850-FB9E591FA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6A704C-5AE9-4649-91F4-F89704B64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6F905A-EACE-E148-A924-2EFCE05F9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B68D55-582E-3349-9EBD-BA5900674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AF6F7F-4AB2-A44D-AAD5-7C6C8A59A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C567DA-B751-F147-A413-C98B82C8B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74EA56-5EFF-C848-933A-BC85F7E6B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51950D-1713-7341-A348-1D2427653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183143-4DFB-744A-9BC3-2F7A67AE0E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7E1738-3EBD-124A-AF80-30C223C31B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</a:t>
            </a:r>
            <a:r>
              <a:rPr lang="en-US" dirty="0" err="1" smtClean="0"/>
              <a:t>Grupal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2311401"/>
            <a:ext cx="7556500" cy="2971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En </a:t>
            </a:r>
            <a:r>
              <a:rPr lang="en-GB" dirty="0" err="1" smtClean="0"/>
              <a:t>grupos</a:t>
            </a:r>
            <a:r>
              <a:rPr lang="en-GB" dirty="0" smtClean="0"/>
              <a:t> de 5:</a:t>
            </a:r>
            <a:endParaRPr lang="en-GB" dirty="0"/>
          </a:p>
          <a:p>
            <a:pPr lvl="0"/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qué</a:t>
            </a:r>
            <a:r>
              <a:rPr lang="en-GB" dirty="0" smtClean="0"/>
              <a:t> </a:t>
            </a: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sistema</a:t>
            </a:r>
            <a:r>
              <a:rPr lang="en-GB" dirty="0" smtClean="0"/>
              <a:t> de </a:t>
            </a:r>
            <a:r>
              <a:rPr lang="en-GB" dirty="0" err="1" smtClean="0"/>
              <a:t>aguas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importante</a:t>
            </a:r>
            <a:r>
              <a:rPr lang="en-GB" dirty="0" smtClean="0"/>
              <a:t> a </a:t>
            </a:r>
            <a:r>
              <a:rPr lang="en-GB" dirty="0" err="1" smtClean="0"/>
              <a:t>nivel</a:t>
            </a:r>
            <a:r>
              <a:rPr lang="en-GB" dirty="0" smtClean="0"/>
              <a:t> regional y global? </a:t>
            </a:r>
            <a:r>
              <a:rPr lang="en-GB" dirty="0" err="1" smtClean="0"/>
              <a:t>Haz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lista</a:t>
            </a:r>
            <a:r>
              <a:rPr lang="en-GB" dirty="0" smtClean="0"/>
              <a:t> con </a:t>
            </a:r>
            <a:r>
              <a:rPr lang="en-GB" dirty="0" err="1" smtClean="0"/>
              <a:t>puntos</a:t>
            </a:r>
            <a:r>
              <a:rPr lang="en-GB" dirty="0" smtClean="0"/>
              <a:t> </a:t>
            </a:r>
            <a:r>
              <a:rPr lang="en-GB" dirty="0" err="1" smtClean="0"/>
              <a:t>importantes</a:t>
            </a:r>
            <a:endParaRPr lang="en-GB" dirty="0"/>
          </a:p>
          <a:p>
            <a:pPr marL="0" lvl="0" indent="0">
              <a:buNone/>
            </a:pPr>
            <a:r>
              <a:rPr lang="en-GB" b="1" dirty="0" err="1" smtClean="0"/>
              <a:t>Tiempo</a:t>
            </a:r>
            <a:r>
              <a:rPr lang="en-GB" b="1" dirty="0" smtClean="0"/>
              <a:t>: 15 </a:t>
            </a:r>
            <a:r>
              <a:rPr lang="en-GB" b="1" dirty="0" err="1" smtClean="0"/>
              <a:t>minutos</a:t>
            </a:r>
            <a:endParaRPr lang="en-GB" b="1" dirty="0"/>
          </a:p>
          <a:p>
            <a:pPr marL="0" lv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0545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 smtClean="0"/>
              <a:t>Qué</a:t>
            </a:r>
            <a:r>
              <a:rPr lang="en-GB" sz="3600" dirty="0" smtClean="0"/>
              <a:t> </a:t>
            </a:r>
            <a:r>
              <a:rPr lang="en-GB" sz="3600" dirty="0" err="1" smtClean="0"/>
              <a:t>significa</a:t>
            </a:r>
            <a:r>
              <a:rPr lang="en-GB" sz="3600" dirty="0" smtClean="0"/>
              <a:t> </a:t>
            </a:r>
            <a:r>
              <a:rPr lang="en-GB" sz="3600" dirty="0" err="1" smtClean="0"/>
              <a:t>Aguas</a:t>
            </a:r>
            <a:r>
              <a:rPr lang="en-GB" sz="3600" dirty="0" smtClean="0"/>
              <a:t> </a:t>
            </a:r>
            <a:r>
              <a:rPr lang="en-GB" sz="3600" dirty="0" err="1" smtClean="0"/>
              <a:t>Internacionales</a:t>
            </a:r>
            <a:r>
              <a:rPr lang="en-GB" sz="3600" dirty="0" smtClean="0"/>
              <a:t> en el </a:t>
            </a:r>
            <a:r>
              <a:rPr lang="en-GB" sz="3600" dirty="0" err="1" smtClean="0"/>
              <a:t>contexto</a:t>
            </a:r>
            <a:r>
              <a:rPr lang="en-GB" sz="3600" dirty="0" smtClean="0"/>
              <a:t> del GEF?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62223"/>
            <a:ext cx="7556500" cy="4144963"/>
          </a:xfrm>
        </p:spPr>
        <p:txBody>
          <a:bodyPr/>
          <a:lstStyle/>
          <a:p>
            <a:r>
              <a:rPr lang="en-GB" dirty="0" err="1" smtClean="0"/>
              <a:t>Aguas</a:t>
            </a:r>
            <a:r>
              <a:rPr lang="en-GB" dirty="0" smtClean="0"/>
              <a:t> </a:t>
            </a:r>
            <a:r>
              <a:rPr lang="en-GB" dirty="0" err="1" smtClean="0"/>
              <a:t>Internacionales</a:t>
            </a:r>
            <a:r>
              <a:rPr lang="en-GB" dirty="0" smtClean="0"/>
              <a:t> del GEF son </a:t>
            </a:r>
            <a:r>
              <a:rPr lang="en-GB" b="1" i="1" dirty="0" err="1" smtClean="0"/>
              <a:t>sistemas</a:t>
            </a:r>
            <a:r>
              <a:rPr lang="en-GB" b="1" i="1" dirty="0" smtClean="0"/>
              <a:t> de </a:t>
            </a:r>
            <a:r>
              <a:rPr lang="en-GB" b="1" i="1" dirty="0" err="1" smtClean="0"/>
              <a:t>aguas</a:t>
            </a:r>
            <a:r>
              <a:rPr lang="en-GB" b="1" i="1" dirty="0" smtClean="0"/>
              <a:t> </a:t>
            </a:r>
            <a:r>
              <a:rPr lang="en-GB" b="1" i="1" dirty="0" err="1" smtClean="0"/>
              <a:t>transzonales</a:t>
            </a:r>
            <a:r>
              <a:rPr lang="en-GB" dirty="0" smtClean="0"/>
              <a:t>.</a:t>
            </a:r>
            <a:endParaRPr lang="en-GB" b="1" i="1" dirty="0" smtClean="0"/>
          </a:p>
          <a:p>
            <a:r>
              <a:rPr lang="en-GB" dirty="0" err="1" smtClean="0"/>
              <a:t>Estos</a:t>
            </a:r>
            <a:r>
              <a:rPr lang="en-GB" dirty="0" smtClean="0"/>
              <a:t> </a:t>
            </a:r>
            <a:r>
              <a:rPr lang="en-GB" dirty="0" err="1" smtClean="0"/>
              <a:t>incluyen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Cuencas</a:t>
            </a:r>
            <a:r>
              <a:rPr lang="en-GB" dirty="0" smtClean="0"/>
              <a:t> de </a:t>
            </a:r>
            <a:r>
              <a:rPr lang="en-GB" dirty="0" err="1" smtClean="0"/>
              <a:t>ríos</a:t>
            </a:r>
            <a:r>
              <a:rPr lang="en-GB" dirty="0" smtClean="0"/>
              <a:t> </a:t>
            </a:r>
            <a:r>
              <a:rPr lang="en-GB" dirty="0" err="1" smtClean="0"/>
              <a:t>donde</a:t>
            </a:r>
            <a:r>
              <a:rPr lang="en-GB" dirty="0" smtClean="0"/>
              <a:t> </a:t>
            </a:r>
            <a:r>
              <a:rPr lang="en-GB" dirty="0" err="1" smtClean="0"/>
              <a:t>fluye</a:t>
            </a:r>
            <a:r>
              <a:rPr lang="en-GB" dirty="0" smtClean="0"/>
              <a:t> </a:t>
            </a:r>
            <a:r>
              <a:rPr lang="en-GB" dirty="0" err="1" smtClean="0"/>
              <a:t>agua</a:t>
            </a:r>
            <a:r>
              <a:rPr lang="en-GB" dirty="0" smtClean="0"/>
              <a:t> de un </a:t>
            </a:r>
            <a:r>
              <a:rPr lang="en-GB" dirty="0" err="1" smtClean="0"/>
              <a:t>país</a:t>
            </a:r>
            <a:r>
              <a:rPr lang="en-GB" dirty="0" smtClean="0"/>
              <a:t> a </a:t>
            </a:r>
            <a:r>
              <a:rPr lang="en-GB" dirty="0" err="1" smtClean="0"/>
              <a:t>otro</a:t>
            </a:r>
            <a:endParaRPr lang="en-GB" dirty="0" smtClean="0"/>
          </a:p>
          <a:p>
            <a:pPr lvl="1"/>
            <a:r>
              <a:rPr lang="en-GB" dirty="0" err="1" smtClean="0"/>
              <a:t>Cuencas</a:t>
            </a:r>
            <a:r>
              <a:rPr lang="en-GB" dirty="0" smtClean="0"/>
              <a:t> </a:t>
            </a:r>
            <a:r>
              <a:rPr lang="en-GB" dirty="0" err="1" smtClean="0"/>
              <a:t>multinacionales</a:t>
            </a:r>
            <a:r>
              <a:rPr lang="en-GB" dirty="0" smtClean="0"/>
              <a:t> de </a:t>
            </a:r>
            <a:r>
              <a:rPr lang="en-GB" dirty="0" err="1" smtClean="0"/>
              <a:t>lagos</a:t>
            </a:r>
            <a:endParaRPr lang="en-GB" dirty="0" smtClean="0"/>
          </a:p>
          <a:p>
            <a:pPr lvl="1"/>
            <a:r>
              <a:rPr lang="en-GB" dirty="0" err="1" smtClean="0"/>
              <a:t>Recursos</a:t>
            </a:r>
            <a:r>
              <a:rPr lang="en-GB" dirty="0" smtClean="0"/>
              <a:t> de </a:t>
            </a:r>
            <a:r>
              <a:rPr lang="en-GB" dirty="0" err="1" smtClean="0"/>
              <a:t>aguas</a:t>
            </a:r>
            <a:r>
              <a:rPr lang="en-GB" dirty="0" smtClean="0"/>
              <a:t> </a:t>
            </a:r>
            <a:r>
              <a:rPr lang="en-GB" dirty="0" err="1" smtClean="0"/>
              <a:t>subterraneas</a:t>
            </a:r>
            <a:r>
              <a:rPr lang="en-GB" dirty="0" smtClean="0"/>
              <a:t> </a:t>
            </a:r>
            <a:r>
              <a:rPr lang="en-GB" dirty="0" err="1" smtClean="0"/>
              <a:t>compartidos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varios</a:t>
            </a:r>
            <a:r>
              <a:rPr lang="en-GB" dirty="0" smtClean="0"/>
              <a:t> </a:t>
            </a:r>
            <a:r>
              <a:rPr lang="en-GB" dirty="0" err="1" smtClean="0"/>
              <a:t>países</a:t>
            </a:r>
            <a:endParaRPr lang="en-GB" dirty="0" smtClean="0"/>
          </a:p>
          <a:p>
            <a:pPr lvl="1"/>
            <a:r>
              <a:rPr lang="en-GB" dirty="0" err="1" smtClean="0"/>
              <a:t>Grandes</a:t>
            </a:r>
            <a:r>
              <a:rPr lang="en-GB" dirty="0" smtClean="0"/>
              <a:t> </a:t>
            </a:r>
            <a:r>
              <a:rPr lang="en-GB" dirty="0" err="1" smtClean="0"/>
              <a:t>Ecosistemas</a:t>
            </a:r>
            <a:r>
              <a:rPr lang="en-GB" dirty="0" smtClean="0"/>
              <a:t> </a:t>
            </a:r>
            <a:r>
              <a:rPr lang="en-GB" dirty="0" err="1" smtClean="0"/>
              <a:t>Marinos</a:t>
            </a:r>
            <a:r>
              <a:rPr lang="en-GB" dirty="0" smtClean="0"/>
              <a:t> (LME) </a:t>
            </a:r>
            <a:r>
              <a:rPr lang="en-GB" dirty="0" err="1" smtClean="0"/>
              <a:t>compartidos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más</a:t>
            </a:r>
            <a:r>
              <a:rPr lang="en-GB" dirty="0" smtClean="0"/>
              <a:t> de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nación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26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 smtClean="0"/>
              <a:t>Aguas</a:t>
            </a:r>
            <a:r>
              <a:rPr lang="en-GB" sz="3600" dirty="0" smtClean="0"/>
              <a:t> </a:t>
            </a:r>
            <a:r>
              <a:rPr lang="en-GB" sz="3600" dirty="0" err="1" smtClean="0"/>
              <a:t>Transzonales</a:t>
            </a:r>
            <a:r>
              <a:rPr lang="en-US" sz="3600" dirty="0" smtClean="0"/>
              <a:t>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524000"/>
            <a:ext cx="7556500" cy="18033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….son </a:t>
            </a:r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aguas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son </a:t>
            </a:r>
            <a:r>
              <a:rPr lang="en-US" dirty="0" err="1" smtClean="0"/>
              <a:t>compartidas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de un </a:t>
            </a:r>
            <a:r>
              <a:rPr lang="en-US" dirty="0" err="1" smtClean="0"/>
              <a:t>país</a:t>
            </a: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Aguas</a:t>
            </a:r>
            <a:r>
              <a:rPr lang="en-GB" dirty="0" smtClean="0"/>
              <a:t> </a:t>
            </a:r>
            <a:r>
              <a:rPr lang="en-GB" dirty="0" err="1" smtClean="0"/>
              <a:t>transfronterizas</a:t>
            </a:r>
            <a:r>
              <a:rPr lang="en-GB" dirty="0" smtClean="0"/>
              <a:t> </a:t>
            </a:r>
            <a:r>
              <a:rPr lang="en-GB" dirty="0" err="1" smtClean="0"/>
              <a:t>cubren</a:t>
            </a:r>
            <a:r>
              <a:rPr lang="en-GB" dirty="0" smtClean="0"/>
              <a:t>:</a:t>
            </a:r>
            <a:endParaRPr lang="en-GB" dirty="0"/>
          </a:p>
          <a:p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532991567"/>
              </p:ext>
            </p:extLst>
          </p:nvPr>
        </p:nvGraphicFramePr>
        <p:xfrm>
          <a:off x="228600" y="3378200"/>
          <a:ext cx="8686800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50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6BE0BAE-A02D-D84D-904A-E0EE1EAD4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292426-6CC7-354C-BCB8-17BEF1E38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1E689E0-D310-4A4B-82A3-182292835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A6C6710-5427-5144-A0E6-044BFF9B8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084796"/>
              </p:ext>
            </p:extLst>
          </p:nvPr>
        </p:nvGraphicFramePr>
        <p:xfrm>
          <a:off x="304800" y="1606550"/>
          <a:ext cx="7302500" cy="4817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Document" r:id="rId3" imgW="5486400" imgH="3619500" progId="Word.Document.12">
                  <p:link updateAutomatic="1"/>
                </p:oleObj>
              </mc:Choice>
              <mc:Fallback>
                <p:oleObj name="Document" r:id="rId3" imgW="5486400" imgH="36195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606550"/>
                        <a:ext cx="7302500" cy="4817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0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son </a:t>
            </a:r>
            <a:r>
              <a:rPr lang="en-US" dirty="0" err="1" smtClean="0"/>
              <a:t>importantes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800px_ocean_drainag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r="2392"/>
          <a:stretch>
            <a:fillRect/>
          </a:stretch>
        </p:blipFill>
        <p:spPr>
          <a:xfrm>
            <a:off x="128030" y="1778000"/>
            <a:ext cx="8774916" cy="4813300"/>
          </a:xfrm>
        </p:spPr>
      </p:pic>
      <p:sp>
        <p:nvSpPr>
          <p:cNvPr id="5" name="TextBox 4"/>
          <p:cNvSpPr txBox="1"/>
          <p:nvPr/>
        </p:nvSpPr>
        <p:spPr>
          <a:xfrm>
            <a:off x="177800" y="5969000"/>
            <a:ext cx="87503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Nearly half of the world’s population is located within one or more of the 263 international drainage basins shared by two or more </a:t>
            </a:r>
            <a:r>
              <a:rPr lang="en-GB" dirty="0" smtClean="0"/>
              <a:t>states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800" y="6121400"/>
            <a:ext cx="87503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dirty="0"/>
              <a:t>At least 145 nations include territory within international </a:t>
            </a:r>
            <a:r>
              <a:rPr lang="en-GB" dirty="0" smtClean="0"/>
              <a:t>basins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77800" y="6108700"/>
            <a:ext cx="87503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dirty="0"/>
              <a:t>At least 21 nations lie in their entirety within international basins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800" y="6096000"/>
            <a:ext cx="87503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dirty="0"/>
              <a:t>33 countries have greater than 95% of their territory within these basins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100" y="6096000"/>
            <a:ext cx="87503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dirty="0"/>
              <a:t>19 international drainage basins are shared by 5 or more riparian </a:t>
            </a:r>
            <a:r>
              <a:rPr lang="en-GB" dirty="0" smtClean="0"/>
              <a:t>countries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171700" y="6083300"/>
            <a:ext cx="4902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dirty="0"/>
              <a:t>The Danube alone has 17 riparian </a:t>
            </a:r>
            <a:r>
              <a:rPr lang="en-GB" dirty="0" smtClean="0"/>
              <a:t>nations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77800" y="6070600"/>
            <a:ext cx="87503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dirty="0"/>
              <a:t>The Congo, Niger, Nile, Rhine and Zambezi are shared </a:t>
            </a:r>
            <a:r>
              <a:rPr lang="en-GB" dirty="0" smtClean="0"/>
              <a:t>by</a:t>
            </a:r>
          </a:p>
          <a:p>
            <a:pPr lvl="0" algn="ctr"/>
            <a:r>
              <a:rPr lang="en-GB" dirty="0" smtClean="0"/>
              <a:t>between </a:t>
            </a:r>
            <a:r>
              <a:rPr lang="en-GB" dirty="0"/>
              <a:t>9 and 11 </a:t>
            </a:r>
            <a:r>
              <a:rPr lang="en-GB" dirty="0" smtClean="0"/>
              <a:t>countries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77800" y="6057900"/>
            <a:ext cx="87503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dirty="0"/>
              <a:t>The remaining 13 basins have between 5 and 8 riparian </a:t>
            </a:r>
            <a:r>
              <a:rPr lang="en-GB" dirty="0" smtClean="0"/>
              <a:t>countries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447800" y="6057900"/>
            <a:ext cx="6248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dirty="0"/>
              <a:t>The 64 LMEs produce 95 % of the world's fish catch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500" y="6019800"/>
            <a:ext cx="87503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dirty="0" smtClean="0"/>
              <a:t>Los </a:t>
            </a:r>
            <a:r>
              <a:rPr lang="en-GB" dirty="0" err="1" smtClean="0"/>
              <a:t>recursos</a:t>
            </a:r>
            <a:r>
              <a:rPr lang="en-GB" dirty="0" smtClean="0"/>
              <a:t> de </a:t>
            </a:r>
            <a:r>
              <a:rPr lang="en-GB" dirty="0" err="1" smtClean="0"/>
              <a:t>aguas</a:t>
            </a:r>
            <a:r>
              <a:rPr lang="en-GB" dirty="0" smtClean="0"/>
              <a:t> </a:t>
            </a:r>
            <a:r>
              <a:rPr lang="en-GB" dirty="0" err="1" smtClean="0"/>
              <a:t>subterráneas</a:t>
            </a:r>
            <a:r>
              <a:rPr lang="en-GB" dirty="0" smtClean="0"/>
              <a:t> </a:t>
            </a:r>
            <a:r>
              <a:rPr lang="en-GB" dirty="0" err="1" smtClean="0"/>
              <a:t>cuentan</a:t>
            </a:r>
            <a:r>
              <a:rPr lang="en-GB" dirty="0" smtClean="0"/>
              <a:t> </a:t>
            </a:r>
            <a:r>
              <a:rPr lang="en-GB" dirty="0" err="1" smtClean="0"/>
              <a:t>más</a:t>
            </a:r>
            <a:r>
              <a:rPr lang="en-GB" dirty="0" smtClean="0"/>
              <a:t> de 100 </a:t>
            </a:r>
            <a:r>
              <a:rPr lang="en-GB" dirty="0" err="1" smtClean="0"/>
              <a:t>veces</a:t>
            </a:r>
            <a:r>
              <a:rPr lang="en-GB" dirty="0" smtClean="0"/>
              <a:t> la </a:t>
            </a:r>
            <a:r>
              <a:rPr lang="en-GB" dirty="0" err="1" smtClean="0"/>
              <a:t>cantidad</a:t>
            </a:r>
            <a:r>
              <a:rPr lang="en-GB" dirty="0" smtClean="0"/>
              <a:t> de </a:t>
            </a:r>
            <a:r>
              <a:rPr lang="en-GB" dirty="0" err="1" smtClean="0"/>
              <a:t>agua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hay en la </a:t>
            </a:r>
            <a:r>
              <a:rPr lang="en-GB" dirty="0" err="1" smtClean="0"/>
              <a:t>superficie</a:t>
            </a:r>
            <a:r>
              <a:rPr lang="en-GB" dirty="0" smtClean="0"/>
              <a:t>, y </a:t>
            </a:r>
            <a:r>
              <a:rPr lang="en-GB" dirty="0" err="1" smtClean="0"/>
              <a:t>cruza</a:t>
            </a:r>
            <a:r>
              <a:rPr lang="en-GB" dirty="0" smtClean="0"/>
              <a:t> al </a:t>
            </a:r>
            <a:r>
              <a:rPr lang="en-GB" dirty="0" err="1" smtClean="0"/>
              <a:t>menos</a:t>
            </a:r>
            <a:r>
              <a:rPr lang="en-GB" dirty="0" smtClean="0"/>
              <a:t> 273 </a:t>
            </a:r>
            <a:r>
              <a:rPr lang="en-GB" dirty="0" err="1" smtClean="0"/>
              <a:t>fronteras</a:t>
            </a:r>
            <a:r>
              <a:rPr lang="en-GB" dirty="0" smtClean="0"/>
              <a:t> </a:t>
            </a:r>
            <a:r>
              <a:rPr lang="en-GB" dirty="0" err="1" smtClean="0"/>
              <a:t>internacionales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25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Advantage">
  <a:themeElements>
    <a:clrScheme name="Custom 1">
      <a:dk1>
        <a:sysClr val="windowText" lastClr="000000"/>
      </a:dk1>
      <a:lt1>
        <a:sysClr val="window" lastClr="FFFFFF"/>
      </a:lt1>
      <a:dk2>
        <a:srgbClr val="2B142D"/>
      </a:dk2>
      <a:lt2>
        <a:srgbClr val="0033CC"/>
      </a:lt2>
      <a:accent1>
        <a:srgbClr val="0000FF"/>
      </a:accent1>
      <a:accent2>
        <a:srgbClr val="0033FF"/>
      </a:accent2>
      <a:accent3>
        <a:srgbClr val="3366FF"/>
      </a:accent3>
      <a:accent4>
        <a:srgbClr val="6699FF"/>
      </a:accent4>
      <a:accent5>
        <a:srgbClr val="3366CC"/>
      </a:accent5>
      <a:accent6>
        <a:srgbClr val="0099FF"/>
      </a:accent6>
      <a:hlink>
        <a:srgbClr val="000099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47332</TotalTime>
  <Words>2371</Words>
  <Application>Microsoft Office PowerPoint</Application>
  <PresentationFormat>Presentación en pantalla (4:3)</PresentationFormat>
  <Paragraphs>295</Paragraphs>
  <Slides>55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7" baseType="lpstr">
      <vt:lpstr>Advantage</vt:lpstr>
      <vt:lpstr>\\localhost\Users\martinbloxham\Library\Application Support\Microsoft\Office\User Templates\My Templates\Macintosh HD:Users:martinbloxham:Documents:Martins Work:Barefoot Partnership:IW Learn TDA\SAP Trianing Course:2011 TDA-SAP development:TDA\SAP manual:TDA-SAP Manual 6.6.docx!OLE_LINK1</vt:lpstr>
      <vt:lpstr>IW:LEARN ADT/PAE  Curso de Entrenamiento</vt:lpstr>
      <vt:lpstr>En este módulo usted aprenderá sobre….</vt:lpstr>
      <vt:lpstr>Sección 1: GEF y Aguas Internacionales</vt:lpstr>
      <vt:lpstr>Qué es el GEF?</vt:lpstr>
      <vt:lpstr>Qué es el GEF?</vt:lpstr>
      <vt:lpstr>Qué significa Aguas Internacionales en el contexto del GEF?</vt:lpstr>
      <vt:lpstr>Aguas Transzonales….</vt:lpstr>
      <vt:lpstr>Ejemplo:</vt:lpstr>
      <vt:lpstr>Por qué son importantes?</vt:lpstr>
      <vt:lpstr>Sección 2: El proceso ADT/PAE </vt:lpstr>
      <vt:lpstr>Cúales son los acrónimos?</vt:lpstr>
      <vt:lpstr>Entonces, qué es el Proceso ADT/PAE?</vt:lpstr>
      <vt:lpstr>Entonces, qué es el Proceso ADT/PAE?</vt:lpstr>
      <vt:lpstr>ADT – El Componente Analítico</vt:lpstr>
      <vt:lpstr>El ADT debe tener como objetivo:</vt:lpstr>
      <vt:lpstr>El ADT –  Análisis y Compromiso</vt:lpstr>
      <vt:lpstr>PAE –  El componente estratégico</vt:lpstr>
      <vt:lpstr>El PAE tiene 3 pasos claves</vt:lpstr>
      <vt:lpstr>El PAE – Elementos clave</vt:lpstr>
      <vt:lpstr>Sección 3: Principios ADT-PAE</vt:lpstr>
      <vt:lpstr>Principios Generales del enfoque ADT-PAE</vt:lpstr>
      <vt:lpstr>Manejo Adaptativo…..</vt:lpstr>
      <vt:lpstr>Manejo Adaptativo</vt:lpstr>
      <vt:lpstr>Principios Generales del enfoque ADT-PAE</vt:lpstr>
      <vt:lpstr>El Enfoque Ecosistémico….</vt:lpstr>
      <vt:lpstr> Pasos de Implementación de la IUCN  </vt:lpstr>
      <vt:lpstr>Principios Generales del enfoque ADT-PAE</vt:lpstr>
      <vt:lpstr>Desarrollo Sostenible…..</vt:lpstr>
      <vt:lpstr>Desarrollo Sostenible…..</vt:lpstr>
      <vt:lpstr>Principios Generales del enfoque ADT-PAE</vt:lpstr>
      <vt:lpstr>Reducción de la pobreza</vt:lpstr>
      <vt:lpstr>Principios Generales del enfoque ADT-PAE</vt:lpstr>
      <vt:lpstr>Igualdad de Género…..</vt:lpstr>
      <vt:lpstr>Principios Generales del enfoque ADT-PAE</vt:lpstr>
      <vt:lpstr>Cambio Climático y variabilidad….</vt:lpstr>
      <vt:lpstr>Principios Generales del enfoque ADT-PAE</vt:lpstr>
      <vt:lpstr>Participación y Consulta con los Stakeholders (Grupos de Interés)</vt:lpstr>
      <vt:lpstr>Participación y Consulta con los Stakeholders (Grupos de Interés)</vt:lpstr>
      <vt:lpstr>Principios Clave de Manejo del Enfoque ADT-PAE</vt:lpstr>
      <vt:lpstr>Colaboración</vt:lpstr>
      <vt:lpstr>Colaboración</vt:lpstr>
      <vt:lpstr>Principios Clave de Manejo del Enfoque ADT-PAE</vt:lpstr>
      <vt:lpstr>Construcción de  consensos escalonados</vt:lpstr>
      <vt:lpstr>Principios Clave de Manejo del Enfoque ADT-PAE</vt:lpstr>
      <vt:lpstr>Transparencia</vt:lpstr>
      <vt:lpstr>Principios Clave de Manejo del Enfoque ADT-PAE</vt:lpstr>
      <vt:lpstr>Responsabilidad</vt:lpstr>
      <vt:lpstr>Principios Clave de Manejo del Enfoque ADT-PAE</vt:lpstr>
      <vt:lpstr>Construcción de políticas inter sectoriales</vt:lpstr>
      <vt:lpstr>Principios Clave de Manejo del Enfoque ADT-PAE</vt:lpstr>
      <vt:lpstr>Alianzas con los donantes</vt:lpstr>
      <vt:lpstr>Principios Clave de Manejo del Enfoque ADT-PAE</vt:lpstr>
      <vt:lpstr>Compromiso del Gobierno</vt:lpstr>
      <vt:lpstr>Resumiendo</vt:lpstr>
      <vt:lpstr>Ejercicio Grupal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PLYMOUTH FOOD INITIATIVE WORKSHOP</dc:title>
  <dc:creator>Martin Bloxham</dc:creator>
  <cp:lastModifiedBy>Lenka</cp:lastModifiedBy>
  <cp:revision>261</cp:revision>
  <dcterms:created xsi:type="dcterms:W3CDTF">2010-04-21T10:35:43Z</dcterms:created>
  <dcterms:modified xsi:type="dcterms:W3CDTF">2012-09-05T04:21:46Z</dcterms:modified>
</cp:coreProperties>
</file>