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456" r:id="rId2"/>
    <p:sldId id="523" r:id="rId3"/>
    <p:sldId id="518" r:id="rId4"/>
    <p:sldId id="514" r:id="rId5"/>
    <p:sldId id="469" r:id="rId6"/>
    <p:sldId id="536" r:id="rId7"/>
    <p:sldId id="537" r:id="rId8"/>
    <p:sldId id="538" r:id="rId9"/>
    <p:sldId id="539" r:id="rId10"/>
    <p:sldId id="540" r:id="rId11"/>
    <p:sldId id="541" r:id="rId12"/>
    <p:sldId id="542" r:id="rId13"/>
    <p:sldId id="544" r:id="rId14"/>
    <p:sldId id="543" r:id="rId15"/>
    <p:sldId id="545" r:id="rId16"/>
    <p:sldId id="546" r:id="rId17"/>
    <p:sldId id="547" r:id="rId18"/>
    <p:sldId id="548" r:id="rId19"/>
    <p:sldId id="551" r:id="rId20"/>
    <p:sldId id="535" r:id="rId21"/>
    <p:sldId id="549" r:id="rId22"/>
    <p:sldId id="550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B4BFA2-F74C-C241-80B4-2CF6C8FAA18E}">
          <p14:sldIdLst>
            <p14:sldId id="456"/>
            <p14:sldId id="523"/>
            <p14:sldId id="518"/>
            <p14:sldId id="514"/>
            <p14:sldId id="469"/>
            <p14:sldId id="536"/>
            <p14:sldId id="537"/>
            <p14:sldId id="538"/>
            <p14:sldId id="539"/>
            <p14:sldId id="540"/>
            <p14:sldId id="541"/>
            <p14:sldId id="542"/>
            <p14:sldId id="544"/>
            <p14:sldId id="543"/>
            <p14:sldId id="545"/>
            <p14:sldId id="546"/>
            <p14:sldId id="547"/>
            <p14:sldId id="548"/>
            <p14:sldId id="551"/>
            <p14:sldId id="535"/>
            <p14:sldId id="549"/>
            <p14:sldId id="55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Redstone" initials="PA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6600"/>
    <a:srgbClr val="669900"/>
    <a:srgbClr val="66FF33"/>
    <a:srgbClr val="33CC66"/>
    <a:srgbClr val="339966"/>
    <a:srgbClr val="339933"/>
    <a:srgbClr val="339900"/>
    <a:srgbClr val="CC66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6" autoAdjust="0"/>
  </p:normalViewPr>
  <p:slideViewPr>
    <p:cSldViewPr snapToGrid="0">
      <p:cViewPr>
        <p:scale>
          <a:sx n="100" d="100"/>
          <a:sy n="100" d="100"/>
        </p:scale>
        <p:origin x="-112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DF8E5-A2B8-6942-B09E-DE6B87D49582}" type="doc">
      <dgm:prSet loTypeId="urn:microsoft.com/office/officeart/2005/8/layout/process2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C24C968-ABD5-2443-9AFA-2364E176D017}">
      <dgm:prSet/>
      <dgm:spPr>
        <a:solidFill>
          <a:schemeClr val="accent6"/>
        </a:solidFill>
        <a:effectLst/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Calibri"/>
              <a:cs typeface="Calibri"/>
            </a:rPr>
            <a:t>Crucial part of the TDA/SAP process and the TDA development phase </a:t>
          </a:r>
          <a:endParaRPr lang="en-US" dirty="0">
            <a:solidFill>
              <a:schemeClr val="tx1"/>
            </a:solidFill>
            <a:latin typeface="Calibri"/>
            <a:cs typeface="Calibri"/>
          </a:endParaRPr>
        </a:p>
      </dgm:t>
    </dgm:pt>
    <dgm:pt modelId="{8DF46D6E-CF67-0C4E-828B-332693CDFFC5}" type="parTrans" cxnId="{E3B6B515-4245-E74C-81B1-344E9C516070}">
      <dgm:prSet/>
      <dgm:spPr/>
      <dgm:t>
        <a:bodyPr/>
        <a:lstStyle/>
        <a:p>
          <a:endParaRPr lang="en-US"/>
        </a:p>
      </dgm:t>
    </dgm:pt>
    <dgm:pt modelId="{C3A605AE-36CC-4346-99A6-BF44E83C1B21}" type="sibTrans" cxnId="{E3B6B515-4245-E74C-81B1-344E9C516070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DA914D4-9FEF-9049-A88F-A529B0E3B219}">
      <dgm:prSet/>
      <dgm:spPr>
        <a:solidFill>
          <a:schemeClr val="accent6">
            <a:lumMod val="40000"/>
            <a:lumOff val="60000"/>
          </a:schemeClr>
        </a:solidFill>
        <a:effectLst/>
      </dgm:spPr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  <a:latin typeface="Calibri"/>
              <a:cs typeface="Calibri"/>
            </a:rPr>
            <a:t>Transboundary Problems not identified at this stage may not be captured at a later stage</a:t>
          </a:r>
          <a:endParaRPr lang="en-US" dirty="0">
            <a:solidFill>
              <a:srgbClr val="000000"/>
            </a:solidFill>
            <a:latin typeface="Calibri"/>
            <a:cs typeface="Calibri"/>
          </a:endParaRPr>
        </a:p>
      </dgm:t>
    </dgm:pt>
    <dgm:pt modelId="{2EB82E1E-9E98-014A-8CE0-48B732AB8D75}" type="parTrans" cxnId="{9A12C708-D0B8-7B4E-979F-BB7FA37544C8}">
      <dgm:prSet/>
      <dgm:spPr/>
      <dgm:t>
        <a:bodyPr/>
        <a:lstStyle/>
        <a:p>
          <a:endParaRPr lang="en-US"/>
        </a:p>
      </dgm:t>
    </dgm:pt>
    <dgm:pt modelId="{2F4951F6-208D-FE4C-A8B5-56F4E2646939}" type="sibTrans" cxnId="{9A12C708-D0B8-7B4E-979F-BB7FA37544C8}">
      <dgm:prSet/>
      <dgm:spPr/>
      <dgm:t>
        <a:bodyPr/>
        <a:lstStyle/>
        <a:p>
          <a:endParaRPr lang="en-US"/>
        </a:p>
      </dgm:t>
    </dgm:pt>
    <dgm:pt modelId="{2F0CFCF3-2122-1E45-9664-E153BA84797C}" type="pres">
      <dgm:prSet presAssocID="{506DF8E5-A2B8-6942-B09E-DE6B87D4958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0C93A6-1F3A-294B-9B51-1EC503104F4C}" type="pres">
      <dgm:prSet presAssocID="{9C24C968-ABD5-2443-9AFA-2364E176D017}" presName="node" presStyleLbl="node1" presStyleIdx="0" presStyleCnt="2" custScaleX="175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16C86-0037-DA49-B73F-F0BE59A477AA}" type="pres">
      <dgm:prSet presAssocID="{C3A605AE-36CC-4346-99A6-BF44E83C1B21}" presName="sibTrans" presStyleLbl="sibTrans2D1" presStyleIdx="0" presStyleCnt="1"/>
      <dgm:spPr/>
      <dgm:t>
        <a:bodyPr/>
        <a:lstStyle/>
        <a:p>
          <a:endParaRPr lang="en-US"/>
        </a:p>
      </dgm:t>
    </dgm:pt>
    <dgm:pt modelId="{2838DBBA-73C3-2A46-8D04-BBC0812E7E42}" type="pres">
      <dgm:prSet presAssocID="{C3A605AE-36CC-4346-99A6-BF44E83C1B2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CCEA703B-2AEA-5741-84E8-EEE6562882BD}" type="pres">
      <dgm:prSet presAssocID="{6DA914D4-9FEF-9049-A88F-A529B0E3B219}" presName="node" presStyleLbl="node1" presStyleIdx="1" presStyleCnt="2" custScaleX="175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12C708-D0B8-7B4E-979F-BB7FA37544C8}" srcId="{506DF8E5-A2B8-6942-B09E-DE6B87D49582}" destId="{6DA914D4-9FEF-9049-A88F-A529B0E3B219}" srcOrd="1" destOrd="0" parTransId="{2EB82E1E-9E98-014A-8CE0-48B732AB8D75}" sibTransId="{2F4951F6-208D-FE4C-A8B5-56F4E2646939}"/>
    <dgm:cxn modelId="{0C28ED03-3A95-AC46-A6FF-839A7EAE6B57}" type="presOf" srcId="{9C24C968-ABD5-2443-9AFA-2364E176D017}" destId="{A10C93A6-1F3A-294B-9B51-1EC503104F4C}" srcOrd="0" destOrd="0" presId="urn:microsoft.com/office/officeart/2005/8/layout/process2"/>
    <dgm:cxn modelId="{569DA0BB-CA36-3E4D-BF58-82539B795631}" type="presOf" srcId="{C3A605AE-36CC-4346-99A6-BF44E83C1B21}" destId="{13716C86-0037-DA49-B73F-F0BE59A477AA}" srcOrd="0" destOrd="0" presId="urn:microsoft.com/office/officeart/2005/8/layout/process2"/>
    <dgm:cxn modelId="{3CE0A7D5-7AF4-664C-8A3D-279344B2D218}" type="presOf" srcId="{506DF8E5-A2B8-6942-B09E-DE6B87D49582}" destId="{2F0CFCF3-2122-1E45-9664-E153BA84797C}" srcOrd="0" destOrd="0" presId="urn:microsoft.com/office/officeart/2005/8/layout/process2"/>
    <dgm:cxn modelId="{C30B1DEE-3E7D-F349-98E8-303115C3BEF3}" type="presOf" srcId="{C3A605AE-36CC-4346-99A6-BF44E83C1B21}" destId="{2838DBBA-73C3-2A46-8D04-BBC0812E7E42}" srcOrd="1" destOrd="0" presId="urn:microsoft.com/office/officeart/2005/8/layout/process2"/>
    <dgm:cxn modelId="{E3B6B515-4245-E74C-81B1-344E9C516070}" srcId="{506DF8E5-A2B8-6942-B09E-DE6B87D49582}" destId="{9C24C968-ABD5-2443-9AFA-2364E176D017}" srcOrd="0" destOrd="0" parTransId="{8DF46D6E-CF67-0C4E-828B-332693CDFFC5}" sibTransId="{C3A605AE-36CC-4346-99A6-BF44E83C1B21}"/>
    <dgm:cxn modelId="{3E0AAF71-1125-5345-A4CE-A6F82AB99EF4}" type="presOf" srcId="{6DA914D4-9FEF-9049-A88F-A529B0E3B219}" destId="{CCEA703B-2AEA-5741-84E8-EEE6562882BD}" srcOrd="0" destOrd="0" presId="urn:microsoft.com/office/officeart/2005/8/layout/process2"/>
    <dgm:cxn modelId="{78DB9275-F1AB-B54C-834C-0D51F65F7CEE}" type="presParOf" srcId="{2F0CFCF3-2122-1E45-9664-E153BA84797C}" destId="{A10C93A6-1F3A-294B-9B51-1EC503104F4C}" srcOrd="0" destOrd="0" presId="urn:microsoft.com/office/officeart/2005/8/layout/process2"/>
    <dgm:cxn modelId="{7656433E-CBE2-BC4B-A560-109D408F117D}" type="presParOf" srcId="{2F0CFCF3-2122-1E45-9664-E153BA84797C}" destId="{13716C86-0037-DA49-B73F-F0BE59A477AA}" srcOrd="1" destOrd="0" presId="urn:microsoft.com/office/officeart/2005/8/layout/process2"/>
    <dgm:cxn modelId="{5BF6122E-3531-F343-BFFD-634C7992A040}" type="presParOf" srcId="{13716C86-0037-DA49-B73F-F0BE59A477AA}" destId="{2838DBBA-73C3-2A46-8D04-BBC0812E7E42}" srcOrd="0" destOrd="0" presId="urn:microsoft.com/office/officeart/2005/8/layout/process2"/>
    <dgm:cxn modelId="{2CA9F2B7-A964-F14D-BD09-CB8E345CE3C4}" type="presParOf" srcId="{2F0CFCF3-2122-1E45-9664-E153BA84797C}" destId="{CCEA703B-2AEA-5741-84E8-EEE6562882BD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C93A6-1F3A-294B-9B51-1EC503104F4C}">
      <dsp:nvSpPr>
        <dsp:cNvPr id="0" name=""/>
        <dsp:cNvSpPr/>
      </dsp:nvSpPr>
      <dsp:spPr>
        <a:xfrm>
          <a:off x="1295394" y="502"/>
          <a:ext cx="5194311" cy="1645518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  <a:latin typeface="Calibri"/>
              <a:cs typeface="Calibri"/>
            </a:rPr>
            <a:t>Crucial part of the TDA/SAP process and the TDA development phase </a:t>
          </a:r>
          <a:endParaRPr lang="en-US" sz="2700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1343590" y="48698"/>
        <a:ext cx="5097919" cy="1549126"/>
      </dsp:txXfrm>
    </dsp:sp>
    <dsp:sp modelId="{13716C86-0037-DA49-B73F-F0BE59A477AA}">
      <dsp:nvSpPr>
        <dsp:cNvPr id="0" name=""/>
        <dsp:cNvSpPr/>
      </dsp:nvSpPr>
      <dsp:spPr>
        <a:xfrm rot="5400000">
          <a:off x="3584015" y="1687158"/>
          <a:ext cx="617069" cy="74048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3670406" y="1748865"/>
        <a:ext cx="444289" cy="431948"/>
      </dsp:txXfrm>
    </dsp:sp>
    <dsp:sp modelId="{CCEA703B-2AEA-5741-84E8-EEE6562882BD}">
      <dsp:nvSpPr>
        <dsp:cNvPr id="0" name=""/>
        <dsp:cNvSpPr/>
      </dsp:nvSpPr>
      <dsp:spPr>
        <a:xfrm>
          <a:off x="1295394" y="2468779"/>
          <a:ext cx="5194311" cy="164551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  <a:latin typeface="Calibri"/>
              <a:cs typeface="Calibri"/>
            </a:rPr>
            <a:t>Transboundary Problems not identified at this stage may not be captured at a later stage</a:t>
          </a:r>
          <a:endParaRPr lang="en-US" sz="2600" kern="1200" dirty="0">
            <a:solidFill>
              <a:srgbClr val="000000"/>
            </a:solidFill>
            <a:latin typeface="Calibri"/>
            <a:cs typeface="Calibri"/>
          </a:endParaRPr>
        </a:p>
      </dsp:txBody>
      <dsp:txXfrm>
        <a:off x="1343590" y="2516975"/>
        <a:ext cx="5097919" cy="1549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CFC1-58D9-5040-8EC7-A16E0318A14D}" type="datetimeFigureOut">
              <a:rPr lang="en-US" smtClean="0"/>
              <a:t>24/08/2012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5C52-6EBD-954E-AD32-B3884FE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1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7FF642-FE2B-5B46-AAB1-E2C5739D1372}" type="datetime1">
              <a:rPr lang="en-US"/>
              <a:pPr>
                <a:defRPr/>
              </a:pPr>
              <a:t>24/08/2012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E40341-FEA8-7047-996E-223BBE8F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8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50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344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18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2108200"/>
          </a:xfrm>
        </p:spPr>
        <p:txBody>
          <a:bodyPr/>
          <a:lstStyle/>
          <a:p>
            <a:r>
              <a:rPr lang="en-US" sz="4400" dirty="0" smtClean="0"/>
              <a:t>IW:LEARN</a:t>
            </a:r>
            <a:br>
              <a:rPr lang="en-US" sz="4400" dirty="0" smtClean="0"/>
            </a:br>
            <a:r>
              <a:rPr lang="en-US" sz="4400" dirty="0" smtClean="0"/>
              <a:t>TDA/SAP Training Course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 smtClean="0"/>
              <a:t>2: Development of the TDA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4845326"/>
            <a:ext cx="1714500" cy="20126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1857" y="2844800"/>
            <a:ext cx="4038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99" y="0"/>
            <a:ext cx="7672989" cy="7086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8900" y="2267094"/>
            <a:ext cx="1600200" cy="22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 smtClean="0"/>
              <a:t>Further </a:t>
            </a:r>
            <a:br>
              <a:rPr lang="en-US" sz="2800" dirty="0" smtClean="0"/>
            </a:br>
            <a:r>
              <a:rPr lang="en-US" sz="2800" dirty="0" smtClean="0"/>
              <a:t>examples: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0033CC"/>
                </a:solidFill>
              </a:rPr>
              <a:t>Marine</a:t>
            </a:r>
            <a:endParaRPr lang="en-US" sz="28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8900" y="2267094"/>
            <a:ext cx="1600200" cy="22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 smtClean="0"/>
              <a:t>Further </a:t>
            </a:r>
            <a:br>
              <a:rPr lang="en-US" sz="2800" dirty="0" smtClean="0"/>
            </a:br>
            <a:r>
              <a:rPr lang="en-US" sz="2800" dirty="0" smtClean="0"/>
              <a:t>examples: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0033CC"/>
                </a:solidFill>
              </a:rPr>
              <a:t>River Basins</a:t>
            </a:r>
            <a:endParaRPr lang="en-US" sz="2800" i="1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99" y="-215900"/>
            <a:ext cx="7762715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5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8900" y="2267094"/>
            <a:ext cx="1600200" cy="22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 smtClean="0"/>
              <a:t>Further </a:t>
            </a:r>
            <a:br>
              <a:rPr lang="en-US" sz="2800" dirty="0" smtClean="0"/>
            </a:br>
            <a:r>
              <a:rPr lang="en-US" sz="2800" dirty="0" smtClean="0"/>
              <a:t>examples: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0033CC"/>
                </a:solidFill>
              </a:rPr>
              <a:t>Lakes</a:t>
            </a:r>
            <a:endParaRPr lang="en-US" sz="2800" i="1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626427"/>
            <a:ext cx="7631999" cy="58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75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8900" y="2267094"/>
            <a:ext cx="1600200" cy="22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 smtClean="0"/>
              <a:t>Further </a:t>
            </a:r>
            <a:br>
              <a:rPr lang="en-US" sz="2800" dirty="0" smtClean="0"/>
            </a:br>
            <a:r>
              <a:rPr lang="en-US" sz="2800" dirty="0" smtClean="0"/>
              <a:t>examples: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0033CC"/>
                </a:solidFill>
              </a:rPr>
              <a:t>Aquifers</a:t>
            </a:r>
            <a:endParaRPr lang="en-US" sz="2800" i="1" dirty="0">
              <a:solidFill>
                <a:srgbClr val="00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57" y="2095501"/>
            <a:ext cx="8900043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1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Climate </a:t>
            </a:r>
            <a:r>
              <a:rPr lang="en-GB" sz="3600" dirty="0"/>
              <a:t>Change  - Is it an International Waters Transboundary Problem</a:t>
            </a:r>
            <a:r>
              <a:rPr lang="en-GB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Climate </a:t>
            </a:r>
            <a:r>
              <a:rPr lang="en-GB" dirty="0"/>
              <a:t>change has been seen as beyond the scope of IW project intervention and consequently any single TDA/SAP </a:t>
            </a:r>
            <a:r>
              <a:rPr lang="en-GB" dirty="0" smtClean="0"/>
              <a:t>process</a:t>
            </a:r>
            <a:endParaRPr lang="en-GB" dirty="0"/>
          </a:p>
          <a:p>
            <a:pPr lvl="0"/>
            <a:r>
              <a:rPr lang="en-GB" dirty="0" smtClean="0"/>
              <a:t>But climate </a:t>
            </a:r>
            <a:r>
              <a:rPr lang="en-GB" dirty="0"/>
              <a:t>change </a:t>
            </a:r>
            <a:r>
              <a:rPr lang="en-GB" dirty="0" smtClean="0"/>
              <a:t>is an </a:t>
            </a:r>
            <a:r>
              <a:rPr lang="en-GB" dirty="0"/>
              <a:t>external driver of many of the above problems – something that cannot be changed in the short to medium term (although its impacts can be mitigated against or adapted to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0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Climate </a:t>
            </a:r>
            <a:r>
              <a:rPr lang="en-GB" sz="3600" dirty="0"/>
              <a:t>Change  - Is it an International Waters Transboundary Problem</a:t>
            </a:r>
            <a:r>
              <a:rPr lang="en-GB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Many transboundary </a:t>
            </a:r>
            <a:r>
              <a:rPr lang="en-GB" dirty="0"/>
              <a:t>problems </a:t>
            </a:r>
            <a:r>
              <a:rPr lang="en-GB" dirty="0" smtClean="0"/>
              <a:t>are </a:t>
            </a:r>
            <a:r>
              <a:rPr lang="en-GB" dirty="0"/>
              <a:t>reinforced (both positively or negatively) by climate change. </a:t>
            </a:r>
            <a:endParaRPr lang="en-GB" dirty="0" smtClean="0"/>
          </a:p>
          <a:p>
            <a:r>
              <a:rPr lang="en-GB" dirty="0" smtClean="0"/>
              <a:t>Whether </a:t>
            </a:r>
            <a:r>
              <a:rPr lang="en-GB" dirty="0"/>
              <a:t>climate change is considered as a transboundary problem or not, its effects (in terms of cause and impact) need to be well understood to ensure that future interventions are both resilient and </a:t>
            </a:r>
            <a:r>
              <a:rPr lang="en-GB" dirty="0" smtClean="0"/>
              <a:t>adaptive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6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Identifying </a:t>
            </a:r>
            <a:r>
              <a:rPr lang="en-GB" sz="3600" dirty="0"/>
              <a:t>and Prioritising Transboundary </a:t>
            </a:r>
            <a:r>
              <a:rPr lang="en-GB" sz="3600" dirty="0" smtClean="0"/>
              <a:t>Problems</a:t>
            </a:r>
            <a:endParaRPr lang="en-US" sz="36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5239834"/>
              </p:ext>
            </p:extLst>
          </p:nvPr>
        </p:nvGraphicFramePr>
        <p:xfrm>
          <a:off x="800100" y="1917701"/>
          <a:ext cx="77851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72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0C93A6-1F3A-294B-9B51-1EC503104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3716C86-0037-DA49-B73F-F0BE59A47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EA703B-2AEA-5741-84E8-EEE656288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Prioritisation- an Integral part of Strategic Planning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584700"/>
          </a:xfrm>
        </p:spPr>
        <p:txBody>
          <a:bodyPr/>
          <a:lstStyle/>
          <a:p>
            <a:r>
              <a:rPr lang="en-GB" dirty="0"/>
              <a:t>A key to TDA development and the ultimate success of the TDA/SAP process is the importance of </a:t>
            </a:r>
            <a:r>
              <a:rPr lang="en-GB" i="1" dirty="0">
                <a:solidFill>
                  <a:schemeClr val="bg2"/>
                </a:solidFill>
              </a:rPr>
              <a:t>prioritisation</a:t>
            </a:r>
            <a:r>
              <a:rPr lang="en-GB" dirty="0">
                <a:solidFill>
                  <a:schemeClr val="bg2"/>
                </a:solidFill>
              </a:rPr>
              <a:t> </a:t>
            </a:r>
            <a:endParaRPr lang="en-GB" dirty="0" smtClean="0">
              <a:solidFill>
                <a:schemeClr val="bg2"/>
              </a:solidFill>
            </a:endParaRPr>
          </a:p>
          <a:p>
            <a:r>
              <a:rPr lang="en-GB" dirty="0" smtClean="0"/>
              <a:t>Because </a:t>
            </a:r>
            <a:r>
              <a:rPr lang="en-GB" dirty="0"/>
              <a:t>there are often limited available resources, prioritisation helps to </a:t>
            </a:r>
            <a:r>
              <a:rPr lang="en-GB" i="1" dirty="0">
                <a:solidFill>
                  <a:srgbClr val="0033CC"/>
                </a:solidFill>
              </a:rPr>
              <a:t>identify which transboundary problems need to be considered further in the </a:t>
            </a:r>
            <a:r>
              <a:rPr lang="en-GB" i="1" dirty="0" smtClean="0">
                <a:solidFill>
                  <a:srgbClr val="0033CC"/>
                </a:solidFill>
              </a:rPr>
              <a:t>TDA</a:t>
            </a:r>
          </a:p>
          <a:p>
            <a:r>
              <a:rPr lang="en-GB" dirty="0" smtClean="0"/>
              <a:t>Prioritisation usually requires a set of </a:t>
            </a:r>
            <a:r>
              <a:rPr lang="en-GB" i="1" dirty="0" smtClean="0">
                <a:solidFill>
                  <a:srgbClr val="0033CC"/>
                </a:solidFill>
              </a:rPr>
              <a:t>criteria</a:t>
            </a:r>
            <a:endParaRPr lang="en-GB" i="1" dirty="0">
              <a:solidFill>
                <a:srgbClr val="0033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8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223" y="114300"/>
            <a:ext cx="5200777" cy="3348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305300" y="317500"/>
            <a:ext cx="4546981" cy="2654300"/>
            <a:chOff x="4330318" y="393700"/>
            <a:chExt cx="4546981" cy="26543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0318" y="393700"/>
              <a:ext cx="4546981" cy="26543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648200" y="2565400"/>
              <a:ext cx="2635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Kura – Aras River Basin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3600" y="0"/>
            <a:ext cx="4043199" cy="3330518"/>
            <a:chOff x="162800" y="127000"/>
            <a:chExt cx="4043199" cy="33305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800" y="127000"/>
              <a:ext cx="4043199" cy="333051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3200" y="2781300"/>
              <a:ext cx="2237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Dnieper River Basin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6634" y="3448700"/>
            <a:ext cx="4102531" cy="3168000"/>
            <a:chOff x="158534" y="3467100"/>
            <a:chExt cx="4102531" cy="316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534" y="3467100"/>
              <a:ext cx="4102531" cy="3168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324100" y="5689600"/>
              <a:ext cx="1685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Rio de la Plata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8104" y="304800"/>
            <a:ext cx="3729836" cy="2844000"/>
            <a:chOff x="183004" y="317500"/>
            <a:chExt cx="3729836" cy="2844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004" y="317500"/>
              <a:ext cx="3729836" cy="2844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739900" y="1193800"/>
              <a:ext cx="1223975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Black Sea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4500" y="3492500"/>
            <a:ext cx="3810000" cy="3111500"/>
            <a:chOff x="444500" y="3492500"/>
            <a:chExt cx="3810000" cy="31115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500" y="3492500"/>
              <a:ext cx="3810000" cy="31115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82700" y="4826000"/>
              <a:ext cx="1659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Gulf of Mexico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43400" y="3517682"/>
            <a:ext cx="4559300" cy="3111717"/>
            <a:chOff x="6286500" y="3924082"/>
            <a:chExt cx="4559300" cy="3111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86500" y="3924082"/>
              <a:ext cx="4559300" cy="311171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013700" y="5308600"/>
              <a:ext cx="130118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Lake Chad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381500" y="3175002"/>
            <a:ext cx="4707464" cy="3530598"/>
            <a:chOff x="4330700" y="3162302"/>
            <a:chExt cx="4707464" cy="35305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30700" y="3162302"/>
              <a:ext cx="4707464" cy="353059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845300" y="4445000"/>
              <a:ext cx="1231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Nubian Aquifer</a:t>
              </a:r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171700" y="2674035"/>
            <a:ext cx="4572000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GB" sz="3600" dirty="0" smtClean="0"/>
              <a:t>Projects that have used this approach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5575300" y="1016000"/>
            <a:ext cx="1698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Orange-</a:t>
            </a:r>
            <a:r>
              <a:rPr lang="en-US" dirty="0" err="1" smtClean="0"/>
              <a:t>Senqu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River Basin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5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Process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5297" y="2492941"/>
            <a:ext cx="2285317" cy="3319918"/>
            <a:chOff x="7646" y="854640"/>
            <a:chExt cx="2285317" cy="3319918"/>
          </a:xfrm>
          <a:solidFill>
            <a:schemeClr val="accent2"/>
          </a:solidFill>
        </p:grpSpPr>
        <p:sp>
          <p:nvSpPr>
            <p:cNvPr id="19" name="Rounded Rectangle 18"/>
            <p:cNvSpPr/>
            <p:nvPr/>
          </p:nvSpPr>
          <p:spPr>
            <a:xfrm>
              <a:off x="7646" y="854640"/>
              <a:ext cx="2285317" cy="33199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74581" y="921575"/>
              <a:ext cx="2151447" cy="31860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i="1" kern="1200" dirty="0" smtClean="0">
                  <a:latin typeface="Calibri"/>
                  <a:cs typeface="Calibri"/>
                </a:rPr>
                <a:t>Approach</a:t>
              </a:r>
              <a:r>
                <a:rPr lang="en-US" sz="2200" kern="1200" dirty="0" smtClean="0">
                  <a:latin typeface="Calibri"/>
                  <a:cs typeface="Calibri"/>
                </a:rPr>
                <a:t>: Collaborative workshop with the full TDA Development Team</a:t>
              </a:r>
              <a:endParaRPr lang="en-US" sz="22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69146" y="3869521"/>
            <a:ext cx="484487" cy="566758"/>
            <a:chOff x="2521495" y="2231220"/>
            <a:chExt cx="484487" cy="566758"/>
          </a:xfrm>
          <a:solidFill>
            <a:srgbClr val="FF0000"/>
          </a:solidFill>
        </p:grpSpPr>
        <p:sp>
          <p:nvSpPr>
            <p:cNvPr id="17" name="Right Arrow 16"/>
            <p:cNvSpPr/>
            <p:nvPr/>
          </p:nvSpPr>
          <p:spPr>
            <a:xfrm>
              <a:off x="2521495" y="2231220"/>
              <a:ext cx="484487" cy="56675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6"/>
            <p:cNvSpPr/>
            <p:nvPr/>
          </p:nvSpPr>
          <p:spPr>
            <a:xfrm>
              <a:off x="2521495" y="2344572"/>
              <a:ext cx="339141" cy="340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54741" y="2492941"/>
            <a:ext cx="2285317" cy="3319918"/>
            <a:chOff x="3207090" y="854640"/>
            <a:chExt cx="2285317" cy="3319918"/>
          </a:xfrm>
          <a:solidFill>
            <a:schemeClr val="accent2"/>
          </a:solidFill>
        </p:grpSpPr>
        <p:sp>
          <p:nvSpPr>
            <p:cNvPr id="15" name="Rounded Rectangle 14"/>
            <p:cNvSpPr/>
            <p:nvPr/>
          </p:nvSpPr>
          <p:spPr>
            <a:xfrm>
              <a:off x="3207090" y="854640"/>
              <a:ext cx="2285317" cy="33199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8"/>
            <p:cNvSpPr/>
            <p:nvPr/>
          </p:nvSpPr>
          <p:spPr>
            <a:xfrm>
              <a:off x="3274025" y="921575"/>
              <a:ext cx="2151447" cy="31860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i="1" kern="1200" dirty="0" smtClean="0">
                  <a:latin typeface="Calibri"/>
                  <a:cs typeface="Calibri"/>
                </a:rPr>
                <a:t>Purpose: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latin typeface="Calibri"/>
                  <a:cs typeface="Calibri"/>
                </a:rPr>
                <a:t>To reach a consensus on the priority transboundary problems affecting the water system.</a:t>
              </a:r>
              <a:endParaRPr lang="en-US" sz="22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68591" y="3869521"/>
            <a:ext cx="484487" cy="566758"/>
            <a:chOff x="5720940" y="2231220"/>
            <a:chExt cx="484487" cy="566758"/>
          </a:xfrm>
          <a:solidFill>
            <a:srgbClr val="FF0000"/>
          </a:solidFill>
        </p:grpSpPr>
        <p:sp>
          <p:nvSpPr>
            <p:cNvPr id="13" name="Right Arrow 12"/>
            <p:cNvSpPr/>
            <p:nvPr/>
          </p:nvSpPr>
          <p:spPr>
            <a:xfrm>
              <a:off x="5720940" y="2231220"/>
              <a:ext cx="484487" cy="56675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10"/>
            <p:cNvSpPr/>
            <p:nvPr/>
          </p:nvSpPr>
          <p:spPr>
            <a:xfrm>
              <a:off x="5720940" y="2344572"/>
              <a:ext cx="339141" cy="340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54186" y="2492941"/>
            <a:ext cx="2285317" cy="3319918"/>
            <a:chOff x="6406535" y="854640"/>
            <a:chExt cx="2285317" cy="3319918"/>
          </a:xfrm>
          <a:solidFill>
            <a:schemeClr val="accent2"/>
          </a:solidFill>
        </p:grpSpPr>
        <p:sp>
          <p:nvSpPr>
            <p:cNvPr id="11" name="Rounded Rectangle 10"/>
            <p:cNvSpPr/>
            <p:nvPr/>
          </p:nvSpPr>
          <p:spPr>
            <a:xfrm>
              <a:off x="6406535" y="854640"/>
              <a:ext cx="2285317" cy="33199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2"/>
            <p:cNvSpPr/>
            <p:nvPr/>
          </p:nvSpPr>
          <p:spPr>
            <a:xfrm>
              <a:off x="6473470" y="921575"/>
              <a:ext cx="2151447" cy="31860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i="1" kern="1200" dirty="0" smtClean="0">
                  <a:latin typeface="Calibri"/>
                  <a:cs typeface="Calibri"/>
                </a:rPr>
                <a:t>The Task: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latin typeface="Calibri"/>
                  <a:cs typeface="Calibri"/>
                </a:rPr>
                <a:t>To brainstorm a complete list of the transboundary problems for the water system </a:t>
              </a:r>
              <a:endParaRPr lang="en-US" sz="2200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56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4" y="2998788"/>
            <a:ext cx="7756525" cy="1027112"/>
          </a:xfrm>
        </p:spPr>
        <p:txBody>
          <a:bodyPr/>
          <a:lstStyle/>
          <a:p>
            <a:r>
              <a:rPr lang="en-US" dirty="0" smtClean="0"/>
              <a:t>Section 4: </a:t>
            </a:r>
            <a:r>
              <a:rPr lang="en-GB" dirty="0" smtClean="0"/>
              <a:t>Transboundary Problem </a:t>
            </a:r>
            <a:r>
              <a:rPr lang="en-GB" dirty="0"/>
              <a:t>Identification and Prioritisation</a:t>
            </a:r>
          </a:p>
        </p:txBody>
      </p:sp>
    </p:spTree>
    <p:extLst>
      <p:ext uri="{BB962C8B-B14F-4D97-AF65-F5344CB8AC3E}">
        <p14:creationId xmlns:p14="http://schemas.microsoft.com/office/powerpoint/2010/main" val="424060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739901"/>
            <a:ext cx="7556500" cy="2971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whole group:</a:t>
            </a:r>
            <a:endParaRPr lang="en-GB" dirty="0"/>
          </a:p>
          <a:p>
            <a:pPr lvl="0"/>
            <a:r>
              <a:rPr lang="en-GB" sz="2400" i="1" dirty="0" smtClean="0">
                <a:solidFill>
                  <a:srgbClr val="0033CC"/>
                </a:solidFill>
              </a:rPr>
              <a:t>Brainstorm</a:t>
            </a:r>
            <a:r>
              <a:rPr lang="en-GB" sz="2400" dirty="0" smtClean="0"/>
              <a:t> </a:t>
            </a:r>
            <a:r>
              <a:rPr lang="en-GB" sz="2400" dirty="0"/>
              <a:t>a complete list of the transboundary problems for the water </a:t>
            </a:r>
            <a:r>
              <a:rPr lang="en-GB" sz="2400" dirty="0" smtClean="0"/>
              <a:t>system</a:t>
            </a:r>
          </a:p>
          <a:p>
            <a:pPr lvl="0"/>
            <a:r>
              <a:rPr lang="en-GB" sz="2400" dirty="0" smtClean="0"/>
              <a:t>Identify the </a:t>
            </a:r>
            <a:r>
              <a:rPr lang="en-GB" sz="2400" dirty="0"/>
              <a:t>real </a:t>
            </a:r>
            <a:r>
              <a:rPr lang="en-GB" sz="2400" i="1" dirty="0">
                <a:solidFill>
                  <a:schemeClr val="bg2"/>
                </a:solidFill>
              </a:rPr>
              <a:t>transboundary environmental </a:t>
            </a:r>
            <a:r>
              <a:rPr lang="en-GB" sz="2400" i="1" dirty="0" smtClean="0">
                <a:solidFill>
                  <a:schemeClr val="bg2"/>
                </a:solidFill>
              </a:rPr>
              <a:t>problems</a:t>
            </a:r>
          </a:p>
          <a:p>
            <a:r>
              <a:rPr lang="en-GB" sz="2400" dirty="0" smtClean="0"/>
              <a:t>Identify </a:t>
            </a:r>
            <a:r>
              <a:rPr lang="en-GB" sz="2400" dirty="0"/>
              <a:t>the </a:t>
            </a:r>
            <a:r>
              <a:rPr lang="en-GB" sz="2400" i="1" dirty="0">
                <a:solidFill>
                  <a:srgbClr val="0033CC"/>
                </a:solidFill>
              </a:rPr>
              <a:t>geographical scale </a:t>
            </a:r>
            <a:r>
              <a:rPr lang="en-GB" sz="2400" dirty="0"/>
              <a:t>of each problem and how </a:t>
            </a:r>
            <a:r>
              <a:rPr lang="en-GB" sz="2400" i="1" dirty="0">
                <a:solidFill>
                  <a:srgbClr val="0033CC"/>
                </a:solidFill>
              </a:rPr>
              <a:t>strongly transboundary </a:t>
            </a:r>
            <a:r>
              <a:rPr lang="en-GB" sz="2400" dirty="0"/>
              <a:t>the problems are </a:t>
            </a:r>
            <a:endParaRPr lang="en-GB" sz="2400" dirty="0" smtClean="0"/>
          </a:p>
          <a:p>
            <a:pPr lvl="0"/>
            <a:r>
              <a:rPr lang="en-GB" sz="2400" dirty="0" smtClean="0"/>
              <a:t>Individual team </a:t>
            </a:r>
            <a:r>
              <a:rPr lang="en-GB" sz="2400" dirty="0"/>
              <a:t>members to </a:t>
            </a:r>
            <a:r>
              <a:rPr lang="en-GB" sz="2400" i="1" dirty="0">
                <a:solidFill>
                  <a:srgbClr val="0033CC"/>
                </a:solidFill>
              </a:rPr>
              <a:t>prioritise</a:t>
            </a:r>
            <a:r>
              <a:rPr lang="en-GB" sz="2400" dirty="0">
                <a:solidFill>
                  <a:srgbClr val="0033CC"/>
                </a:solidFill>
              </a:rPr>
              <a:t> </a:t>
            </a:r>
            <a:r>
              <a:rPr lang="en-GB" sz="2400" dirty="0"/>
              <a:t>the problems based on a set of </a:t>
            </a:r>
            <a:r>
              <a:rPr lang="en-GB" sz="2400" dirty="0" smtClean="0"/>
              <a:t>criteria</a:t>
            </a:r>
          </a:p>
          <a:p>
            <a:r>
              <a:rPr lang="en-GB" sz="2400" b="1" dirty="0" smtClean="0"/>
              <a:t>Timing: 30 minutes</a:t>
            </a:r>
            <a:endParaRPr lang="en-GB" sz="2400" b="1" dirty="0"/>
          </a:p>
          <a:p>
            <a:pPr marL="0" lv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470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98475" y="311150"/>
            <a:ext cx="7556500" cy="1025525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Brainstorming Guidelines</a:t>
            </a:r>
          </a:p>
        </p:txBody>
      </p:sp>
      <p:sp>
        <p:nvSpPr>
          <p:cNvPr id="40963" name="TextBox 56"/>
          <p:cNvSpPr txBox="1">
            <a:spLocks noChangeArrowheads="1"/>
          </p:cNvSpPr>
          <p:nvPr/>
        </p:nvSpPr>
        <p:spPr bwMode="auto">
          <a:xfrm>
            <a:off x="3835400" y="2311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grpSp>
        <p:nvGrpSpPr>
          <p:cNvPr id="5" name="Diagram group"/>
          <p:cNvGrpSpPr/>
          <p:nvPr/>
        </p:nvGrpSpPr>
        <p:grpSpPr>
          <a:xfrm>
            <a:off x="6070250" y="1773429"/>
            <a:ext cx="2730500" cy="2032000"/>
            <a:chOff x="4155886" y="807"/>
            <a:chExt cx="803174" cy="923188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" name="Group 37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39" name="Hexagon 38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effectLst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a-DK" sz="24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Defer judgment</a:t>
                </a:r>
              </a:p>
            </p:txBody>
          </p:sp>
        </p:grpSp>
      </p:grpSp>
      <p:grpSp>
        <p:nvGrpSpPr>
          <p:cNvPr id="7" name="Diagram group"/>
          <p:cNvGrpSpPr/>
          <p:nvPr/>
        </p:nvGrpSpPr>
        <p:grpSpPr>
          <a:xfrm>
            <a:off x="3381553" y="4826000"/>
            <a:ext cx="2730500" cy="2032000"/>
            <a:chOff x="4155886" y="807"/>
            <a:chExt cx="803174" cy="923188"/>
          </a:xfrm>
          <a:solidFill>
            <a:schemeClr val="accent6">
              <a:lumMod val="75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8" name="Group 41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43" name="Hexagon 42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Build on each others ideas</a:t>
                </a:r>
              </a:p>
            </p:txBody>
          </p:sp>
        </p:grpSp>
      </p:grpSp>
      <p:grpSp>
        <p:nvGrpSpPr>
          <p:cNvPr id="9" name="Diagram group"/>
          <p:cNvGrpSpPr/>
          <p:nvPr/>
        </p:nvGrpSpPr>
        <p:grpSpPr>
          <a:xfrm>
            <a:off x="1951525" y="3326281"/>
            <a:ext cx="2730500" cy="2032000"/>
            <a:chOff x="4155886" y="807"/>
            <a:chExt cx="803174" cy="923188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0" name="Group 45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47" name="Hexagon 46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Encourage each other </a:t>
                </a:r>
              </a:p>
            </p:txBody>
          </p:sp>
        </p:grpSp>
      </p:grpSp>
      <p:grpSp>
        <p:nvGrpSpPr>
          <p:cNvPr id="11" name="Diagram group"/>
          <p:cNvGrpSpPr/>
          <p:nvPr/>
        </p:nvGrpSpPr>
        <p:grpSpPr>
          <a:xfrm>
            <a:off x="4702004" y="3309238"/>
            <a:ext cx="2730500" cy="2032000"/>
            <a:chOff x="4155886" y="807"/>
            <a:chExt cx="803174" cy="923188"/>
          </a:xfrm>
          <a:solidFill>
            <a:srgbClr val="3366FF"/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2" name="Group 49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51" name="Hexagon 50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Go for quantity - accept everything!</a:t>
                </a:r>
              </a:p>
            </p:txBody>
          </p:sp>
        </p:grpSp>
      </p:grpSp>
      <p:grpSp>
        <p:nvGrpSpPr>
          <p:cNvPr id="13" name="Diagram group"/>
          <p:cNvGrpSpPr/>
          <p:nvPr/>
        </p:nvGrpSpPr>
        <p:grpSpPr>
          <a:xfrm>
            <a:off x="3322789" y="1790700"/>
            <a:ext cx="2730500" cy="2032000"/>
            <a:chOff x="4155886" y="807"/>
            <a:chExt cx="803174" cy="9231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4" name="Group 53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55" name="Hexagon 54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Encourage all ideas - anything is possible</a:t>
                </a:r>
              </a:p>
            </p:txBody>
          </p:sp>
        </p:grpSp>
      </p:grpSp>
      <p:grpSp>
        <p:nvGrpSpPr>
          <p:cNvPr id="15" name="Diagram group"/>
          <p:cNvGrpSpPr/>
          <p:nvPr/>
        </p:nvGrpSpPr>
        <p:grpSpPr>
          <a:xfrm>
            <a:off x="578516" y="1789645"/>
            <a:ext cx="2730500" cy="2032000"/>
            <a:chOff x="4155886" y="807"/>
            <a:chExt cx="803174" cy="923188"/>
          </a:xfrm>
          <a:solidFill>
            <a:schemeClr val="accent2">
              <a:lumMod val="75000"/>
              <a:lumOff val="25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6" name="Group 58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60" name="Hexagon 59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Avoid linking names to ideas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448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739901"/>
            <a:ext cx="7556500" cy="2971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whole group:</a:t>
            </a:r>
            <a:endParaRPr lang="en-GB" dirty="0"/>
          </a:p>
          <a:p>
            <a:pPr lvl="0"/>
            <a:r>
              <a:rPr lang="en-GB" sz="2400" i="1" dirty="0" smtClean="0">
                <a:solidFill>
                  <a:srgbClr val="0033CC"/>
                </a:solidFill>
              </a:rPr>
              <a:t>Brainstorm</a:t>
            </a:r>
            <a:r>
              <a:rPr lang="en-GB" sz="2400" dirty="0" smtClean="0"/>
              <a:t> </a:t>
            </a:r>
            <a:r>
              <a:rPr lang="en-GB" sz="2400" dirty="0"/>
              <a:t>a complete list of the transboundary problems for the water </a:t>
            </a:r>
            <a:r>
              <a:rPr lang="en-GB" sz="2400" dirty="0" smtClean="0"/>
              <a:t>system</a:t>
            </a:r>
          </a:p>
          <a:p>
            <a:pPr lvl="0"/>
            <a:r>
              <a:rPr lang="en-GB" sz="2400" dirty="0" smtClean="0"/>
              <a:t>Identify the </a:t>
            </a:r>
            <a:r>
              <a:rPr lang="en-GB" sz="2400" dirty="0"/>
              <a:t>real </a:t>
            </a:r>
            <a:r>
              <a:rPr lang="en-GB" sz="2400" i="1" dirty="0">
                <a:solidFill>
                  <a:schemeClr val="bg2"/>
                </a:solidFill>
              </a:rPr>
              <a:t>transboundary environmental </a:t>
            </a:r>
            <a:r>
              <a:rPr lang="en-GB" sz="2400" i="1" dirty="0" smtClean="0">
                <a:solidFill>
                  <a:schemeClr val="bg2"/>
                </a:solidFill>
              </a:rPr>
              <a:t>problems</a:t>
            </a:r>
          </a:p>
          <a:p>
            <a:r>
              <a:rPr lang="en-GB" sz="2400" dirty="0" smtClean="0"/>
              <a:t>Identify </a:t>
            </a:r>
            <a:r>
              <a:rPr lang="en-GB" sz="2400" dirty="0"/>
              <a:t>the </a:t>
            </a:r>
            <a:r>
              <a:rPr lang="en-GB" sz="2400" i="1" dirty="0">
                <a:solidFill>
                  <a:srgbClr val="0033CC"/>
                </a:solidFill>
              </a:rPr>
              <a:t>geographical scale </a:t>
            </a:r>
            <a:r>
              <a:rPr lang="en-GB" sz="2400" dirty="0"/>
              <a:t>of each problem and how </a:t>
            </a:r>
            <a:r>
              <a:rPr lang="en-GB" sz="2400" i="1" dirty="0">
                <a:solidFill>
                  <a:srgbClr val="0033CC"/>
                </a:solidFill>
              </a:rPr>
              <a:t>strongly transboundary </a:t>
            </a:r>
            <a:r>
              <a:rPr lang="en-GB" sz="2400" dirty="0"/>
              <a:t>the problems are </a:t>
            </a:r>
            <a:endParaRPr lang="en-GB" sz="2400" dirty="0" smtClean="0"/>
          </a:p>
          <a:p>
            <a:pPr lvl="0"/>
            <a:r>
              <a:rPr lang="en-GB" sz="2400" dirty="0" smtClean="0"/>
              <a:t>Individual team </a:t>
            </a:r>
            <a:r>
              <a:rPr lang="en-GB" sz="2400" dirty="0"/>
              <a:t>members to </a:t>
            </a:r>
            <a:r>
              <a:rPr lang="en-GB" sz="2400" i="1" dirty="0">
                <a:solidFill>
                  <a:srgbClr val="0033CC"/>
                </a:solidFill>
              </a:rPr>
              <a:t>prioritise</a:t>
            </a:r>
            <a:r>
              <a:rPr lang="en-GB" sz="2400" dirty="0">
                <a:solidFill>
                  <a:srgbClr val="0033CC"/>
                </a:solidFill>
              </a:rPr>
              <a:t> </a:t>
            </a:r>
            <a:r>
              <a:rPr lang="en-GB" sz="2400" dirty="0"/>
              <a:t>the problems based on a set of </a:t>
            </a:r>
            <a:r>
              <a:rPr lang="en-GB" sz="2400" dirty="0" smtClean="0"/>
              <a:t>criteria</a:t>
            </a:r>
          </a:p>
          <a:p>
            <a:r>
              <a:rPr lang="en-GB" sz="2400" b="1" dirty="0" smtClean="0"/>
              <a:t>Timing: 30 minutes</a:t>
            </a:r>
            <a:endParaRPr lang="en-GB" sz="2400" b="1" dirty="0"/>
          </a:p>
          <a:p>
            <a:pPr marL="0" lv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2846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363" y="2667000"/>
            <a:ext cx="1258770" cy="2007055"/>
            <a:chOff x="4525" y="1104444"/>
            <a:chExt cx="1258770" cy="2490111"/>
          </a:xfrm>
          <a:solidFill>
            <a:schemeClr val="bg2"/>
          </a:solidFill>
        </p:grpSpPr>
        <p:sp>
          <p:nvSpPr>
            <p:cNvPr id="5" name="Rounded Rectangle 4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Defining system boundaries</a:t>
              </a:r>
              <a:endParaRPr lang="en-US" sz="16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8070" y="3623635"/>
            <a:ext cx="216000" cy="290164"/>
            <a:chOff x="1254232" y="2169499"/>
            <a:chExt cx="216000" cy="360000"/>
          </a:xfrm>
        </p:grpSpPr>
        <p:sp>
          <p:nvSpPr>
            <p:cNvPr id="8" name="Right Arrow 7"/>
            <p:cNvSpPr/>
            <p:nvPr/>
          </p:nvSpPr>
          <p:spPr>
            <a:xfrm>
              <a:off x="1254232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/>
            <p:nvPr/>
          </p:nvSpPr>
          <p:spPr>
            <a:xfrm>
              <a:off x="1254232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03904" y="2667000"/>
            <a:ext cx="1258770" cy="2007055"/>
            <a:chOff x="1480066" y="1104444"/>
            <a:chExt cx="1258770" cy="2490111"/>
          </a:xfrm>
          <a:solidFill>
            <a:schemeClr val="bg2"/>
          </a:solidFill>
        </p:grpSpPr>
        <p:sp>
          <p:nvSpPr>
            <p:cNvPr id="11" name="Rounded Rectangle 10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Collection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and analysis of data/information 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53611" y="3623635"/>
            <a:ext cx="216000" cy="290164"/>
            <a:chOff x="2729773" y="2169499"/>
            <a:chExt cx="216000" cy="360000"/>
          </a:xfrm>
        </p:grpSpPr>
        <p:sp>
          <p:nvSpPr>
            <p:cNvPr id="14" name="Right Arrow 13"/>
            <p:cNvSpPr/>
            <p:nvPr/>
          </p:nvSpPr>
          <p:spPr>
            <a:xfrm>
              <a:off x="2729773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0"/>
            <p:cNvSpPr/>
            <p:nvPr/>
          </p:nvSpPr>
          <p:spPr>
            <a:xfrm>
              <a:off x="2729773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79445" y="2667000"/>
            <a:ext cx="1329902" cy="2007055"/>
            <a:chOff x="2955607" y="1104444"/>
            <a:chExt cx="1293902" cy="2490111"/>
          </a:xfrm>
          <a:solidFill>
            <a:srgbClr val="FF0000"/>
          </a:solidFill>
        </p:grpSpPr>
        <p:sp>
          <p:nvSpPr>
            <p:cNvPr id="17" name="Rounded Rectangle 16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Identification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&amp;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prioritisation 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of the transboundary problems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67252" y="3623635"/>
            <a:ext cx="216000" cy="290164"/>
            <a:chOff x="4205314" y="2169499"/>
            <a:chExt cx="216000" cy="360000"/>
          </a:xfrm>
        </p:grpSpPr>
        <p:sp>
          <p:nvSpPr>
            <p:cNvPr id="20" name="Right Arrow 19"/>
            <p:cNvSpPr/>
            <p:nvPr/>
          </p:nvSpPr>
          <p:spPr>
            <a:xfrm>
              <a:off x="420531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>
              <a:off x="420531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80385" y="2667000"/>
            <a:ext cx="1294769" cy="2007055"/>
            <a:chOff x="4431147" y="1104444"/>
            <a:chExt cx="1258770" cy="2490111"/>
          </a:xfrm>
          <a:solidFill>
            <a:schemeClr val="bg2"/>
          </a:solidFill>
        </p:grpSpPr>
        <p:sp>
          <p:nvSpPr>
            <p:cNvPr id="23" name="Rounded Rectangle 22"/>
            <p:cNvSpPr/>
            <p:nvPr/>
          </p:nvSpPr>
          <p:spPr>
            <a:xfrm>
              <a:off x="443114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16"/>
            <p:cNvSpPr/>
            <p:nvPr/>
          </p:nvSpPr>
          <p:spPr>
            <a:xfrm>
              <a:off x="4468015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Determination of the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impacts of each priority problem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55492" y="3623635"/>
            <a:ext cx="216000" cy="290164"/>
            <a:chOff x="5680854" y="2169499"/>
            <a:chExt cx="216000" cy="360000"/>
          </a:xfrm>
        </p:grpSpPr>
        <p:sp>
          <p:nvSpPr>
            <p:cNvPr id="26" name="Right Arrow 25"/>
            <p:cNvSpPr/>
            <p:nvPr/>
          </p:nvSpPr>
          <p:spPr>
            <a:xfrm>
              <a:off x="568085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18"/>
            <p:cNvSpPr/>
            <p:nvPr/>
          </p:nvSpPr>
          <p:spPr>
            <a:xfrm>
              <a:off x="568085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81326" y="2667000"/>
            <a:ext cx="1258770" cy="2007055"/>
            <a:chOff x="5906688" y="1104444"/>
            <a:chExt cx="1258770" cy="2490111"/>
          </a:xfrm>
          <a:solidFill>
            <a:schemeClr val="bg2"/>
          </a:solidFill>
        </p:grpSpPr>
        <p:sp>
          <p:nvSpPr>
            <p:cNvPr id="29" name="Rounded Rectangle 28"/>
            <p:cNvSpPr/>
            <p:nvPr/>
          </p:nvSpPr>
          <p:spPr>
            <a:xfrm>
              <a:off x="5906688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Rounded Rectangle 20"/>
            <p:cNvSpPr/>
            <p:nvPr/>
          </p:nvSpPr>
          <p:spPr>
            <a:xfrm>
              <a:off x="5943556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Analysis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of the immediate, underlying, and root causes for each problem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31033" y="3623635"/>
            <a:ext cx="216000" cy="290164"/>
            <a:chOff x="7156395" y="2169499"/>
            <a:chExt cx="216000" cy="360000"/>
          </a:xfrm>
        </p:grpSpPr>
        <p:sp>
          <p:nvSpPr>
            <p:cNvPr id="32" name="Right Arrow 31"/>
            <p:cNvSpPr/>
            <p:nvPr/>
          </p:nvSpPr>
          <p:spPr>
            <a:xfrm>
              <a:off x="7156395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22"/>
            <p:cNvSpPr/>
            <p:nvPr/>
          </p:nvSpPr>
          <p:spPr>
            <a:xfrm>
              <a:off x="7156395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pic>
        <p:nvPicPr>
          <p:cNvPr id="43" name="Picture 4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4508500"/>
            <a:ext cx="1259999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39646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2" name="Group 41"/>
          <p:cNvGrpSpPr/>
          <p:nvPr/>
        </p:nvGrpSpPr>
        <p:grpSpPr>
          <a:xfrm>
            <a:off x="7656867" y="2667000"/>
            <a:ext cx="1258770" cy="2007055"/>
            <a:chOff x="7382229" y="1104444"/>
            <a:chExt cx="1258770" cy="2490111"/>
          </a:xfrm>
          <a:solidFill>
            <a:schemeClr val="bg2"/>
          </a:solidFill>
        </p:grpSpPr>
        <p:sp>
          <p:nvSpPr>
            <p:cNvPr id="44" name="Rounded Rectangle 43"/>
            <p:cNvSpPr/>
            <p:nvPr/>
          </p:nvSpPr>
          <p:spPr>
            <a:xfrm>
              <a:off x="7382229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0" name="Rounded Rectangle 24"/>
            <p:cNvSpPr/>
            <p:nvPr/>
          </p:nvSpPr>
          <p:spPr>
            <a:xfrm>
              <a:off x="7419097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Development of thematic reports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1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757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 this Section you will learn about….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transboundary problems</a:t>
            </a:r>
            <a:endParaRPr lang="en-GB" dirty="0"/>
          </a:p>
          <a:p>
            <a:r>
              <a:rPr lang="en-GB" dirty="0" smtClean="0"/>
              <a:t>What are shared environmental problems</a:t>
            </a:r>
          </a:p>
          <a:p>
            <a:r>
              <a:rPr lang="en-GB" dirty="0" smtClean="0"/>
              <a:t>Climate </a:t>
            </a:r>
            <a:r>
              <a:rPr lang="en-GB" dirty="0"/>
              <a:t>Change  - Is it an International Waters Transboundary </a:t>
            </a:r>
            <a:r>
              <a:rPr lang="en-GB" dirty="0" smtClean="0"/>
              <a:t>Problem?</a:t>
            </a:r>
          </a:p>
          <a:p>
            <a:r>
              <a:rPr lang="en-GB" dirty="0" smtClean="0"/>
              <a:t>A process </a:t>
            </a:r>
            <a:r>
              <a:rPr lang="en-GB" dirty="0"/>
              <a:t>for </a:t>
            </a:r>
            <a:r>
              <a:rPr lang="en-GB" dirty="0" smtClean="0"/>
              <a:t>identifying </a:t>
            </a:r>
            <a:r>
              <a:rPr lang="en-GB" dirty="0"/>
              <a:t>and </a:t>
            </a:r>
            <a:r>
              <a:rPr lang="en-GB" dirty="0" smtClean="0"/>
              <a:t>prioritising </a:t>
            </a:r>
            <a:r>
              <a:rPr lang="en-GB" dirty="0"/>
              <a:t>t</a:t>
            </a:r>
            <a:r>
              <a:rPr lang="en-GB" dirty="0" smtClean="0"/>
              <a:t>ransboundary </a:t>
            </a:r>
            <a:r>
              <a:rPr lang="en-GB" dirty="0"/>
              <a:t>p</a:t>
            </a:r>
            <a:r>
              <a:rPr lang="en-GB" dirty="0" smtClean="0"/>
              <a:t>roblems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2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a Transboundary Problem?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A transboundary problem is an </a:t>
            </a:r>
            <a:r>
              <a:rPr lang="en-GB" b="1" i="1" dirty="0">
                <a:solidFill>
                  <a:srgbClr val="0033CC"/>
                </a:solidFill>
              </a:rPr>
              <a:t>environmental problem</a:t>
            </a:r>
            <a:r>
              <a:rPr lang="en-GB" dirty="0"/>
              <a:t> that is </a:t>
            </a:r>
            <a:r>
              <a:rPr lang="en-GB" b="1" i="1" dirty="0">
                <a:solidFill>
                  <a:schemeClr val="bg2"/>
                </a:solidFill>
              </a:rPr>
              <a:t>transboundary in scale</a:t>
            </a:r>
            <a:r>
              <a:rPr lang="en-GB" dirty="0"/>
              <a:t>. </a:t>
            </a:r>
            <a:endParaRPr lang="en-GB" dirty="0" smtClean="0"/>
          </a:p>
          <a:p>
            <a:pPr marL="0" indent="0" algn="ctr">
              <a:buNone/>
            </a:pPr>
            <a:endParaRPr lang="en-GB" sz="1400" dirty="0"/>
          </a:p>
          <a:p>
            <a:pPr marL="0" indent="0" algn="ctr">
              <a:buNone/>
            </a:pPr>
            <a:r>
              <a:rPr lang="en-GB" dirty="0" smtClean="0"/>
              <a:t>In </a:t>
            </a:r>
            <a:r>
              <a:rPr lang="en-GB" dirty="0"/>
              <a:t>other words, it is an environmental problem originating in, or contributed by, one country and affecting (or impacting) another.  </a:t>
            </a:r>
          </a:p>
        </p:txBody>
      </p:sp>
    </p:spTree>
    <p:extLst>
      <p:ext uri="{BB962C8B-B14F-4D97-AF65-F5344CB8AC3E}">
        <p14:creationId xmlns:p14="http://schemas.microsoft.com/office/powerpoint/2010/main" val="24085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662600"/>
            <a:ext cx="5846599" cy="54588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2264808">
            <a:off x="3868660" y="2246781"/>
            <a:ext cx="1190870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754755">
            <a:off x="3836910" y="1719731"/>
            <a:ext cx="1190870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3731026">
            <a:off x="3055294" y="2713341"/>
            <a:ext cx="2123998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93900" y="1155700"/>
            <a:ext cx="2070100" cy="9271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Nutrients emitted (point and diffuse)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2" name="Right Arrow 21"/>
          <p:cNvSpPr/>
          <p:nvPr/>
        </p:nvSpPr>
        <p:spPr>
          <a:xfrm rot="934249">
            <a:off x="4916151" y="5158950"/>
            <a:ext cx="1550869" cy="1898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520867">
            <a:off x="4337038" y="5431251"/>
            <a:ext cx="1287398" cy="21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8000" y="4235450"/>
            <a:ext cx="2070100" cy="9271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Impacts felt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77800" y="5035694"/>
            <a:ext cx="3759200" cy="172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 smtClean="0"/>
              <a:t>Example of a Transboundary Problem:</a:t>
            </a:r>
          </a:p>
          <a:p>
            <a:r>
              <a:rPr lang="en-US" sz="2800" i="1" dirty="0" smtClean="0">
                <a:solidFill>
                  <a:srgbClr val="0033CC"/>
                </a:solidFill>
              </a:rPr>
              <a:t>Dnieper River Basin</a:t>
            </a:r>
            <a:endParaRPr lang="en-US" sz="28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6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27000" y="4502294"/>
            <a:ext cx="2628899" cy="22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/>
              <a:t>Example of a Transboundary Problem:</a:t>
            </a:r>
          </a:p>
          <a:p>
            <a:r>
              <a:rPr lang="en-US" sz="2800" i="1" dirty="0" smtClean="0">
                <a:solidFill>
                  <a:srgbClr val="0033CC"/>
                </a:solidFill>
              </a:rPr>
              <a:t>Mediterranean Sea</a:t>
            </a:r>
            <a:endParaRPr lang="en-US" sz="2800" i="1" dirty="0">
              <a:solidFill>
                <a:srgbClr val="0033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936" y="927100"/>
            <a:ext cx="6419310" cy="51816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6560372" flipV="1">
            <a:off x="6515740" y="2375597"/>
            <a:ext cx="1763998" cy="238043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ircular Arrow 4"/>
          <p:cNvSpPr/>
          <p:nvPr/>
        </p:nvSpPr>
        <p:spPr>
          <a:xfrm rot="2131751" flipV="1">
            <a:off x="2675989" y="1670536"/>
            <a:ext cx="2137734" cy="199773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59280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6797069">
            <a:off x="5371868" y="2731441"/>
            <a:ext cx="2995348" cy="252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 flipV="1">
            <a:off x="6615920" y="2845661"/>
            <a:ext cx="2413283" cy="252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27800" y="876300"/>
            <a:ext cx="2070100" cy="9271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Loss of Habitats (Loggerhead Turtle nesting sites)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44600" y="1746250"/>
            <a:ext cx="2070100" cy="9271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Loggerhead Turtle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Migration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73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19" grpId="0" animBg="1"/>
      <p:bldP spid="15" grpId="0" animBg="1"/>
      <p:bldP spid="18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a Shared Environmental Problem?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A shared environmental problem is an environmental problem that is </a:t>
            </a:r>
            <a:r>
              <a:rPr lang="en-GB" i="1" dirty="0">
                <a:solidFill>
                  <a:srgbClr val="0033CC"/>
                </a:solidFill>
              </a:rPr>
              <a:t>shared between 2 or more countries</a:t>
            </a:r>
            <a:r>
              <a:rPr lang="en-GB" dirty="0"/>
              <a:t> in a given water </a:t>
            </a:r>
            <a:r>
              <a:rPr lang="en-GB" dirty="0" smtClean="0"/>
              <a:t>system 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The </a:t>
            </a:r>
            <a:r>
              <a:rPr lang="en-GB" dirty="0"/>
              <a:t>problem is not transboundary as given in the definition above but is a </a:t>
            </a:r>
            <a:r>
              <a:rPr lang="en-GB" i="1" dirty="0">
                <a:solidFill>
                  <a:srgbClr val="0033CC"/>
                </a:solidFill>
              </a:rPr>
              <a:t>common problem </a:t>
            </a:r>
            <a:r>
              <a:rPr lang="en-GB" dirty="0"/>
              <a:t>in the </a:t>
            </a:r>
            <a:r>
              <a:rPr lang="en-GB" dirty="0" smtClean="0"/>
              <a:t>region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4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31" y="825501"/>
            <a:ext cx="6722533" cy="50419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14300" y="4426094"/>
            <a:ext cx="3009900" cy="22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/>
              <a:t>Example of a </a:t>
            </a:r>
            <a:endParaRPr lang="en-US" sz="2800" dirty="0" smtClean="0"/>
          </a:p>
          <a:p>
            <a:r>
              <a:rPr lang="en-US" sz="2800" dirty="0" smtClean="0"/>
              <a:t>Shared </a:t>
            </a:r>
          </a:p>
          <a:p>
            <a:r>
              <a:rPr lang="en-US" sz="2800" dirty="0" smtClean="0"/>
              <a:t>Problem</a:t>
            </a:r>
            <a:r>
              <a:rPr lang="en-US" sz="2800" dirty="0"/>
              <a:t>:</a:t>
            </a:r>
          </a:p>
          <a:p>
            <a:r>
              <a:rPr lang="en-US" sz="2800" i="1" dirty="0" smtClean="0">
                <a:solidFill>
                  <a:srgbClr val="0033CC"/>
                </a:solidFill>
              </a:rPr>
              <a:t>Nubian Sandstone Aquifer</a:t>
            </a:r>
            <a:endParaRPr lang="en-US" sz="2800" i="1" dirty="0">
              <a:solidFill>
                <a:srgbClr val="0033CC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384460">
            <a:off x="5144751" y="2352250"/>
            <a:ext cx="1550869" cy="1898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861797">
            <a:off x="5022838" y="2484851"/>
            <a:ext cx="1287398" cy="21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450098">
            <a:off x="5057733" y="2569702"/>
            <a:ext cx="1769567" cy="2017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3377588">
            <a:off x="4885305" y="2658418"/>
            <a:ext cx="1457852" cy="2111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1599378">
            <a:off x="3594100" y="1339850"/>
            <a:ext cx="2070100" cy="9271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Declining Water levels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>
          <a:xfrm rot="21599378">
            <a:off x="2425681" y="4775204"/>
            <a:ext cx="2514591" cy="31772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51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16" grpId="0" animBg="1"/>
      <p:bldP spid="17" grpId="0" animBg="1"/>
      <p:bldP spid="25" grpId="0" animBg="1"/>
    </p:bldLst>
  </p:timing>
</p:sld>
</file>

<file path=ppt/theme/theme1.xml><?xml version="1.0" encoding="utf-8"?>
<a:theme xmlns:a="http://schemas.openxmlformats.org/drawingml/2006/main" name="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62610</TotalTime>
  <Words>663</Words>
  <Application>Microsoft Macintosh PowerPoint</Application>
  <PresentationFormat>On-screen Show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Advantage</vt:lpstr>
      <vt:lpstr>IW:LEARN TDA/SAP Training Course</vt:lpstr>
      <vt:lpstr>Section 4: Transboundary Problem Identification and Prioritisation</vt:lpstr>
      <vt:lpstr>Where are we?</vt:lpstr>
      <vt:lpstr>In this Section you will learn about….</vt:lpstr>
      <vt:lpstr>What is a Transboundary Problem?</vt:lpstr>
      <vt:lpstr> </vt:lpstr>
      <vt:lpstr> </vt:lpstr>
      <vt:lpstr>What is a Shared Environmental Problem?</vt:lpstr>
      <vt:lpstr> </vt:lpstr>
      <vt:lpstr> </vt:lpstr>
      <vt:lpstr> </vt:lpstr>
      <vt:lpstr> </vt:lpstr>
      <vt:lpstr> </vt:lpstr>
      <vt:lpstr>Climate Change  - Is it an International Waters Transboundary Problem?</vt:lpstr>
      <vt:lpstr>Climate Change  - Is it an International Waters Transboundary Problem?</vt:lpstr>
      <vt:lpstr>Identifying and Prioritising Transboundary Problems</vt:lpstr>
      <vt:lpstr>Prioritisation- an Integral part of Strategic Planning</vt:lpstr>
      <vt:lpstr>PowerPoint Presentation</vt:lpstr>
      <vt:lpstr>Collaborative Process</vt:lpstr>
      <vt:lpstr>Group Exercise</vt:lpstr>
      <vt:lpstr>Brainstorming Guidelines</vt:lpstr>
      <vt:lpstr>Group Exercise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PLYMOUTH FOOD INITIATIVE WORKSHOP</dc:title>
  <dc:creator>Martin Bloxham</dc:creator>
  <cp:lastModifiedBy>Martin Bloxham</cp:lastModifiedBy>
  <cp:revision>283</cp:revision>
  <dcterms:created xsi:type="dcterms:W3CDTF">2010-04-21T10:35:43Z</dcterms:created>
  <dcterms:modified xsi:type="dcterms:W3CDTF">2012-08-24T10:57:13Z</dcterms:modified>
</cp:coreProperties>
</file>