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456" r:id="rId2"/>
    <p:sldId id="523" r:id="rId3"/>
    <p:sldId id="518" r:id="rId4"/>
    <p:sldId id="514" r:id="rId5"/>
    <p:sldId id="469" r:id="rId6"/>
    <p:sldId id="551" r:id="rId7"/>
    <p:sldId id="536" r:id="rId8"/>
    <p:sldId id="553" r:id="rId9"/>
    <p:sldId id="554" r:id="rId10"/>
    <p:sldId id="537" r:id="rId11"/>
    <p:sldId id="555" r:id="rId12"/>
    <p:sldId id="556" r:id="rId13"/>
    <p:sldId id="557" r:id="rId14"/>
    <p:sldId id="558" r:id="rId15"/>
    <p:sldId id="559" r:id="rId16"/>
    <p:sldId id="560" r:id="rId17"/>
    <p:sldId id="535" r:id="rId18"/>
    <p:sldId id="549" r:id="rId19"/>
    <p:sldId id="561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4B4BFA2-F74C-C241-80B4-2CF6C8FAA18E}">
          <p14:sldIdLst>
            <p14:sldId id="456"/>
            <p14:sldId id="523"/>
            <p14:sldId id="518"/>
            <p14:sldId id="514"/>
            <p14:sldId id="469"/>
            <p14:sldId id="551"/>
            <p14:sldId id="536"/>
            <p14:sldId id="553"/>
            <p14:sldId id="554"/>
            <p14:sldId id="537"/>
            <p14:sldId id="555"/>
            <p14:sldId id="556"/>
            <p14:sldId id="557"/>
            <p14:sldId id="558"/>
            <p14:sldId id="559"/>
            <p14:sldId id="560"/>
            <p14:sldId id="535"/>
            <p14:sldId id="549"/>
            <p14:sldId id="56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Redstone" initials="PAR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6600"/>
    <a:srgbClr val="669900"/>
    <a:srgbClr val="66FF33"/>
    <a:srgbClr val="33CC66"/>
    <a:srgbClr val="339966"/>
    <a:srgbClr val="339933"/>
    <a:srgbClr val="339900"/>
    <a:srgbClr val="CC66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36" autoAdjust="0"/>
  </p:normalViewPr>
  <p:slideViewPr>
    <p:cSldViewPr snapToGrid="0">
      <p:cViewPr>
        <p:scale>
          <a:sx n="100" d="100"/>
          <a:sy n="100" d="100"/>
        </p:scale>
        <p:origin x="-1520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7CFC1-58D9-5040-8EC7-A16E0318A14D}" type="datetimeFigureOut">
              <a:rPr lang="en-US" smtClean="0"/>
              <a:t>24/08/2012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15C52-6EBD-954E-AD32-B3884FEE2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1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7FF642-FE2B-5B46-AAB1-E2C5739D1372}" type="datetime1">
              <a:rPr lang="en-US"/>
              <a:pPr>
                <a:defRPr/>
              </a:pPr>
              <a:t>24/08/2012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E40341-FEA8-7047-996E-223BBE8FE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12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(24/08/2012 11:58) -----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341-FEA8-7047-996E-223BBE8FE6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rgbClr val="14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1346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56" y="4635501"/>
            <a:ext cx="6467243" cy="1419784"/>
          </a:xfrm>
        </p:spPr>
        <p:txBody>
          <a:bodyPr anchor="ctr">
            <a:normAutofit/>
          </a:bodyPr>
          <a:lstStyle>
            <a:lvl1pPr marL="0" indent="0" algn="l">
              <a:spcBef>
                <a:spcPts val="300"/>
              </a:spcBef>
              <a:buNone/>
              <a:defRPr sz="3600">
                <a:solidFill>
                  <a:srgbClr val="0033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868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795588"/>
            <a:ext cx="7556500" cy="1368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502650" y="27924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359775" y="27924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92100" y="2801937"/>
            <a:ext cx="498475" cy="1368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650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90513"/>
            <a:ext cx="641350" cy="134302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4400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3600" b="1" smtClean="0">
                <a:solidFill>
                  <a:srgbClr val="72AE00"/>
                </a:solidFill>
                <a:latin typeface="Rockwell" charset="0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90513"/>
            <a:ext cx="92075" cy="1343025"/>
          </a:xfrm>
          <a:prstGeom prst="rect">
            <a:avLst/>
          </a:prstGeom>
          <a:solidFill>
            <a:srgbClr val="65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8800" y="296863"/>
            <a:ext cx="7429500" cy="1052512"/>
          </a:xfrm>
          <a:prstGeom prst="rect">
            <a:avLst/>
          </a:prstGeom>
          <a:solidFill>
            <a:srgbClr val="14C5D0">
              <a:alpha val="7000"/>
            </a:srgb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3600" b="1" smtClean="0">
              <a:latin typeface="Rockwel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0038"/>
            <a:ext cx="498475" cy="105092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11294"/>
            <a:ext cx="7559487" cy="1025302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Clr>
                <a:srgbClr val="003399"/>
              </a:buClr>
              <a:defRPr>
                <a:solidFill>
                  <a:srgbClr val="000000"/>
                </a:solidFill>
              </a:defRPr>
            </a:lvl1pPr>
            <a:lvl2pPr marL="533400" indent="-304800">
              <a:buClr>
                <a:srgbClr val="65C4D2"/>
              </a:buClr>
              <a:defRPr>
                <a:solidFill>
                  <a:srgbClr val="000000"/>
                </a:solidFill>
              </a:defRPr>
            </a:lvl2pPr>
            <a:lvl3pPr marL="723900" indent="-266700">
              <a:buClr>
                <a:srgbClr val="66CCFF"/>
              </a:buClr>
              <a:defRPr>
                <a:solidFill>
                  <a:srgbClr val="000000"/>
                </a:solidFill>
              </a:defRPr>
            </a:lvl3pPr>
            <a:lvl4pPr marL="901700" indent="-228600">
              <a:buClr>
                <a:srgbClr val="0000FF"/>
              </a:buCl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3344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Click to edit Master text styles</a:t>
            </a:r>
          </a:p>
          <a:p>
            <a:pPr marL="457200" marR="0" lvl="1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Second level</a:t>
            </a:r>
          </a:p>
          <a:p>
            <a:pPr marL="685800" marR="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72F300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Third level</a:t>
            </a:r>
          </a:p>
          <a:p>
            <a:pPr marL="914400" marR="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charset="0"/>
              <a:buChar char="n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Rockwell" charset="0"/>
              </a:defRPr>
            </a:lvl1pPr>
          </a:lstStyle>
          <a:p>
            <a:pPr>
              <a:defRPr/>
            </a:pPr>
            <a:fld id="{3504349E-0B1A-9F4C-979F-AE9345109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18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228600" marR="0" indent="-228600" algn="l" defTabSz="914400" rtl="0" eaLnBrk="0" fontAlgn="base" latinLnBrk="0" hangingPunct="0">
        <a:lnSpc>
          <a:spcPct val="100000"/>
        </a:lnSpc>
        <a:spcBef>
          <a:spcPts val="2000"/>
        </a:spcBef>
        <a:spcAft>
          <a:spcPct val="0"/>
        </a:spcAft>
        <a:buClr>
          <a:srgbClr val="008000"/>
        </a:buClr>
        <a:buSzPct val="75000"/>
        <a:buFont typeface="Wingdings" charset="0"/>
        <a:buChar char="n"/>
        <a:tabLst/>
        <a:defRPr sz="28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1pPr>
      <a:lvl2pPr marL="4572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tabLst/>
        <a:defRPr sz="24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2pPr>
      <a:lvl3pPr marL="6858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72F300"/>
        </a:buClr>
        <a:buSzPct val="75000"/>
        <a:buFont typeface="Wingdings" charset="0"/>
        <a:buChar char="n"/>
        <a:tabLst/>
        <a:defRPr sz="2000" kern="1200">
          <a:solidFill>
            <a:srgbClr val="595959"/>
          </a:solidFill>
          <a:latin typeface="Calibri"/>
          <a:ea typeface="ＭＳ Ｐゴシック" charset="-128"/>
          <a:cs typeface="Calibri"/>
        </a:defRPr>
      </a:lvl3pPr>
      <a:lvl4pPr marL="914400" marR="0" indent="-2286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FF"/>
        </a:buClr>
        <a:buSzPct val="75000"/>
        <a:buFont typeface="Wingdings" charset="0"/>
        <a:buChar char="n"/>
        <a:tabLst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4pPr>
      <a:lvl5pPr marL="914400" indent="914400" algn="l" rtl="0" eaLnBrk="0" fontAlgn="base" hangingPunct="0">
        <a:spcBef>
          <a:spcPts val="600"/>
        </a:spcBef>
        <a:spcAft>
          <a:spcPct val="0"/>
        </a:spcAft>
        <a:buClr>
          <a:srgbClr val="008000"/>
        </a:buClr>
        <a:buSzPct val="75000"/>
        <a:buFont typeface="Wingdings" charset="0"/>
        <a:defRPr kern="1200">
          <a:solidFill>
            <a:srgbClr val="595959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57" y="228600"/>
            <a:ext cx="4038600" cy="2108200"/>
          </a:xfrm>
        </p:spPr>
        <p:txBody>
          <a:bodyPr/>
          <a:lstStyle/>
          <a:p>
            <a:r>
              <a:rPr lang="en-US" sz="4400" dirty="0" smtClean="0"/>
              <a:t>IW:LEARN</a:t>
            </a:r>
            <a:br>
              <a:rPr lang="en-US" sz="4400" dirty="0" smtClean="0"/>
            </a:br>
            <a:r>
              <a:rPr lang="en-US" sz="4400" dirty="0" smtClean="0"/>
              <a:t>TDA/SAP Training Course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</a:t>
            </a:r>
            <a:r>
              <a:rPr lang="en-US" dirty="0" smtClean="0"/>
              <a:t>2: Development of the TDA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4845326"/>
            <a:ext cx="1714500" cy="201267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01857" y="2844800"/>
            <a:ext cx="4038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2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27000" y="4502294"/>
            <a:ext cx="2628899" cy="225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dirty="0"/>
              <a:t>Example of a Transboundary </a:t>
            </a:r>
            <a:r>
              <a:rPr lang="en-US" sz="2800" dirty="0" smtClean="0"/>
              <a:t>Problem and impacts:</a:t>
            </a:r>
            <a:endParaRPr lang="en-US" sz="2800" dirty="0"/>
          </a:p>
          <a:p>
            <a:r>
              <a:rPr lang="en-US" sz="2800" i="1" dirty="0" smtClean="0">
                <a:solidFill>
                  <a:srgbClr val="0033CC"/>
                </a:solidFill>
              </a:rPr>
              <a:t>Mediterranean Sea</a:t>
            </a:r>
            <a:endParaRPr lang="en-US" sz="2800" i="1" dirty="0">
              <a:solidFill>
                <a:srgbClr val="0033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936" y="927100"/>
            <a:ext cx="6419310" cy="5181600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6560372" flipV="1">
            <a:off x="6515740" y="2375597"/>
            <a:ext cx="1763998" cy="238043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ircular Arrow 4"/>
          <p:cNvSpPr/>
          <p:nvPr/>
        </p:nvSpPr>
        <p:spPr>
          <a:xfrm rot="2131751" flipV="1">
            <a:off x="2675989" y="1670536"/>
            <a:ext cx="2137734" cy="199773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959280"/>
              <a:gd name="adj5" fmla="val 1250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6797069">
            <a:off x="5371868" y="2731441"/>
            <a:ext cx="2995348" cy="2520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 flipV="1">
            <a:off x="6615920" y="2845661"/>
            <a:ext cx="2413283" cy="2520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27800" y="876300"/>
            <a:ext cx="2070100" cy="9271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Loss of Habitats (Loggerhead Turtle nesting sites)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44600" y="1746250"/>
            <a:ext cx="2070100" cy="92710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Loggerhead Turtle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Migration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73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19" grpId="0" animBg="1"/>
      <p:bldP spid="15" grpId="0" animBg="1"/>
      <p:bldP spid="18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01600"/>
            <a:ext cx="91440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43155" y="-612649"/>
            <a:ext cx="6470393" cy="77851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900" y="6358235"/>
            <a:ext cx="805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Indicators </a:t>
            </a:r>
            <a:r>
              <a:rPr lang="en-US" b="1" dirty="0"/>
              <a:t>of alterations of benthic habitats (Source: FREPLATA, 2005</a:t>
            </a:r>
            <a:r>
              <a:rPr lang="en-US" b="1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0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 </a:t>
            </a:r>
            <a:r>
              <a:rPr lang="en-GB" dirty="0"/>
              <a:t>for determining </a:t>
            </a:r>
            <a:r>
              <a:rPr lang="en-GB" dirty="0" smtClean="0"/>
              <a:t>impacts</a:t>
            </a:r>
            <a:endParaRPr lang="en-US" dirty="0"/>
          </a:p>
        </p:txBody>
      </p:sp>
      <p:sp>
        <p:nvSpPr>
          <p:cNvPr id="7" name="L-Shape 6"/>
          <p:cNvSpPr/>
          <p:nvPr/>
        </p:nvSpPr>
        <p:spPr>
          <a:xfrm rot="5400000">
            <a:off x="954622" y="2936070"/>
            <a:ext cx="3066467" cy="3558197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033FF"/>
          </a:solidFill>
          <a:ln>
            <a:solidFill>
              <a:schemeClr val="bg2"/>
            </a:solidFill>
          </a:ln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1176026" y="3598655"/>
            <a:ext cx="3212360" cy="2815822"/>
            <a:chOff x="382275" y="1327737"/>
            <a:chExt cx="3212360" cy="2815822"/>
          </a:xfrm>
        </p:grpSpPr>
        <p:sp>
          <p:nvSpPr>
            <p:cNvPr id="13" name="Rectangle 12"/>
            <p:cNvSpPr/>
            <p:nvPr/>
          </p:nvSpPr>
          <p:spPr>
            <a:xfrm>
              <a:off x="382275" y="1327737"/>
              <a:ext cx="3212360" cy="28158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382275" y="1327737"/>
              <a:ext cx="3212360" cy="2815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dirty="0" smtClean="0">
                  <a:solidFill>
                    <a:srgbClr val="0033CC"/>
                  </a:solidFill>
                  <a:latin typeface="Calibri"/>
                  <a:cs typeface="Calibri"/>
                </a:rPr>
                <a:t>Step 1:</a:t>
              </a:r>
              <a:r>
                <a:rPr lang="en-US" sz="2700" kern="1200" dirty="0" smtClean="0">
                  <a:solidFill>
                    <a:srgbClr val="0033CC"/>
                  </a:solidFill>
                  <a:latin typeface="Calibri"/>
                  <a:cs typeface="Calibri"/>
                </a:rPr>
                <a:t> </a:t>
              </a:r>
              <a:r>
                <a:rPr lang="en-US" sz="2700" kern="1200" dirty="0" smtClean="0">
                  <a:latin typeface="Calibri"/>
                  <a:cs typeface="Calibri"/>
                </a:rPr>
                <a:t>Identification of the environmental and socio-economic impacts of each priority transboundary problem</a:t>
              </a:r>
              <a:endParaRPr lang="en-US" sz="2700" kern="1200" dirty="0">
                <a:latin typeface="Calibri"/>
                <a:cs typeface="Calibri"/>
              </a:endParaRPr>
            </a:p>
          </p:txBody>
        </p:sp>
      </p:grpSp>
      <p:sp>
        <p:nvSpPr>
          <p:cNvPr id="9" name="L-Shape 8"/>
          <p:cNvSpPr/>
          <p:nvPr/>
        </p:nvSpPr>
        <p:spPr>
          <a:xfrm rot="5400000">
            <a:off x="4859713" y="1977722"/>
            <a:ext cx="3095999" cy="3558197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5108582" y="2625540"/>
            <a:ext cx="3212360" cy="2815822"/>
            <a:chOff x="4314831" y="354622"/>
            <a:chExt cx="3212360" cy="2815822"/>
          </a:xfrm>
        </p:grpSpPr>
        <p:sp>
          <p:nvSpPr>
            <p:cNvPr id="11" name="Rectangle 10"/>
            <p:cNvSpPr/>
            <p:nvPr/>
          </p:nvSpPr>
          <p:spPr>
            <a:xfrm>
              <a:off x="4314831" y="354622"/>
              <a:ext cx="3212360" cy="281582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314831" y="354622"/>
              <a:ext cx="3212360" cy="2815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b="1" kern="1200" dirty="0" smtClean="0">
                  <a:solidFill>
                    <a:srgbClr val="0033CC"/>
                  </a:solidFill>
                  <a:latin typeface="Calibri"/>
                  <a:cs typeface="Calibri"/>
                </a:rPr>
                <a:t>Step 2:</a:t>
              </a:r>
              <a:r>
                <a:rPr lang="en-US" sz="2700" kern="1200" dirty="0" smtClean="0">
                  <a:solidFill>
                    <a:srgbClr val="0033CC"/>
                  </a:solidFill>
                  <a:latin typeface="Calibri"/>
                  <a:cs typeface="Calibri"/>
                </a:rPr>
                <a:t> </a:t>
              </a:r>
              <a:r>
                <a:rPr lang="en-US" sz="2700" kern="1200" dirty="0" smtClean="0">
                  <a:latin typeface="Calibri"/>
                  <a:cs typeface="Calibri"/>
                </a:rPr>
                <a:t>Qualitative or quantitative description of key environmental and socio-economic impacts </a:t>
              </a:r>
              <a:endParaRPr lang="en-US" sz="2700" kern="12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9715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Step 1: Identification of the impacts of each priority transboundary </a:t>
            </a:r>
            <a:r>
              <a:rPr lang="en-US" sz="3600" dirty="0" smtClean="0"/>
              <a:t>problem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2298701"/>
            <a:ext cx="7556500" cy="3238500"/>
          </a:xfrm>
        </p:spPr>
        <p:txBody>
          <a:bodyPr/>
          <a:lstStyle/>
          <a:p>
            <a:r>
              <a:rPr lang="en-GB" dirty="0" smtClean="0"/>
              <a:t>This </a:t>
            </a:r>
            <a:r>
              <a:rPr lang="en-GB" dirty="0"/>
              <a:t>step can successfully be accomplished through a </a:t>
            </a:r>
            <a:r>
              <a:rPr lang="en-GB" i="1" dirty="0">
                <a:solidFill>
                  <a:srgbClr val="0033CC"/>
                </a:solidFill>
              </a:rPr>
              <a:t>collaborative </a:t>
            </a:r>
            <a:r>
              <a:rPr lang="en-GB" i="1" dirty="0" smtClean="0">
                <a:solidFill>
                  <a:srgbClr val="0033CC"/>
                </a:solidFill>
              </a:rPr>
              <a:t>workshop</a:t>
            </a:r>
            <a:r>
              <a:rPr lang="en-GB" dirty="0" smtClean="0"/>
              <a:t> involving </a:t>
            </a:r>
            <a:r>
              <a:rPr lang="en-GB" dirty="0"/>
              <a:t>the TDA Development </a:t>
            </a:r>
            <a:r>
              <a:rPr lang="en-GB" dirty="0" smtClean="0"/>
              <a:t>team</a:t>
            </a:r>
          </a:p>
          <a:p>
            <a:r>
              <a:rPr lang="en-GB" dirty="0" smtClean="0"/>
              <a:t>The workshop can </a:t>
            </a:r>
            <a:r>
              <a:rPr lang="en-GB" dirty="0"/>
              <a:t>be run during the </a:t>
            </a:r>
            <a:r>
              <a:rPr lang="en-GB" i="1" dirty="0">
                <a:solidFill>
                  <a:srgbClr val="0033CC"/>
                </a:solidFill>
              </a:rPr>
              <a:t>same </a:t>
            </a:r>
            <a:r>
              <a:rPr lang="en-GB" i="1" dirty="0" smtClean="0">
                <a:solidFill>
                  <a:srgbClr val="0033CC"/>
                </a:solidFill>
              </a:rPr>
              <a:t>meeting </a:t>
            </a:r>
            <a:r>
              <a:rPr lang="en-GB" dirty="0" smtClean="0"/>
              <a:t>that </a:t>
            </a:r>
            <a:r>
              <a:rPr lang="en-GB" dirty="0"/>
              <a:t>the transboundary problems are identified and </a:t>
            </a:r>
            <a:r>
              <a:rPr lang="en-GB" dirty="0" smtClean="0"/>
              <a:t>prioritised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1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/>
              <a:t>Step 2: </a:t>
            </a:r>
            <a:r>
              <a:rPr lang="en-GB" sz="3400" dirty="0" smtClean="0"/>
              <a:t>Description </a:t>
            </a:r>
            <a:r>
              <a:rPr lang="en-GB" sz="3400" dirty="0"/>
              <a:t>of key environmental and socio-economic </a:t>
            </a:r>
            <a:r>
              <a:rPr lang="en-GB" sz="3400" dirty="0" smtClean="0"/>
              <a:t>impacts</a:t>
            </a:r>
            <a:endParaRPr lang="en-US" sz="3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92200" y="2161009"/>
            <a:ext cx="7321550" cy="3541291"/>
            <a:chOff x="0" y="2009"/>
            <a:chExt cx="7785100" cy="411078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Rounded Rectangle 6"/>
            <p:cNvSpPr/>
            <p:nvPr/>
          </p:nvSpPr>
          <p:spPr>
            <a:xfrm>
              <a:off x="0" y="2009"/>
              <a:ext cx="7785100" cy="4110781"/>
            </a:xfrm>
            <a:prstGeom prst="roundRect">
              <a:avLst>
                <a:gd name="adj" fmla="val 10000"/>
              </a:avLst>
            </a:prstGeom>
            <a:grpFill/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20401" y="122410"/>
              <a:ext cx="7544298" cy="38699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lvl="0" algn="ctr" defTabSz="1555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The purpose of this step is to </a:t>
              </a:r>
              <a:r>
                <a:rPr lang="en-US" sz="2800" kern="1200" dirty="0" smtClean="0">
                  <a:solidFill>
                    <a:srgbClr val="0033CC"/>
                  </a:solidFill>
                  <a:latin typeface="Calibri"/>
                  <a:cs typeface="Calibri"/>
                </a:rPr>
                <a:t>describe the problem itself</a:t>
              </a:r>
              <a:r>
                <a:rPr lang="en-US" sz="2800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 (using available survey data showing changes over time, etc.) and the </a:t>
              </a:r>
              <a:r>
                <a:rPr lang="en-US" sz="2800" kern="1200" dirty="0" smtClean="0">
                  <a:solidFill>
                    <a:srgbClr val="0033CC"/>
                  </a:solidFill>
                  <a:latin typeface="Calibri"/>
                  <a:cs typeface="Calibri"/>
                </a:rPr>
                <a:t>impact of the problem</a:t>
              </a:r>
              <a:r>
                <a:rPr lang="en-US" sz="2800" kern="1200" dirty="0" smtClean="0">
                  <a:solidFill>
                    <a:schemeClr val="tx1"/>
                  </a:solidFill>
                  <a:latin typeface="Calibri"/>
                  <a:cs typeface="Calibri"/>
                </a:rPr>
                <a:t> on the environment and socio-economically</a:t>
              </a:r>
              <a:endParaRPr lang="en-US" sz="3500" kern="12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629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dirty="0" smtClean="0"/>
              <a:t>Possible Options</a:t>
            </a:r>
            <a:endParaRPr lang="en-US" sz="3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419856" y="2000987"/>
            <a:ext cx="5266944" cy="1166849"/>
            <a:chOff x="2962656" y="148067"/>
            <a:chExt cx="5266944" cy="1166849"/>
          </a:xfrm>
        </p:grpSpPr>
        <p:sp>
          <p:nvSpPr>
            <p:cNvPr id="24" name="Round Same Side Corner Rectangle 23"/>
            <p:cNvSpPr/>
            <p:nvPr/>
          </p:nvSpPr>
          <p:spPr>
            <a:xfrm rot="5400000">
              <a:off x="5012703" y="-1901980"/>
              <a:ext cx="1166849" cy="5266944"/>
            </a:xfrm>
            <a:prstGeom prst="round2SameRect">
              <a:avLst/>
            </a:prstGeom>
            <a:solidFill>
              <a:srgbClr val="4F81BD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4F81BD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 Same Side Corner Rectangle 4"/>
            <p:cNvSpPr/>
            <p:nvPr/>
          </p:nvSpPr>
          <p:spPr>
            <a:xfrm>
              <a:off x="2962656" y="205028"/>
              <a:ext cx="5209983" cy="1052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 smtClean="0">
                  <a:latin typeface="Calibri"/>
                  <a:cs typeface="Calibri"/>
                </a:rPr>
                <a:t>of the identified impacts, based on the output from step 1. (e.g. Dnipro River Basin TDA)</a:t>
              </a:r>
              <a:endParaRPr lang="en-US" sz="2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1852927"/>
            <a:ext cx="2962656" cy="1458562"/>
            <a:chOff x="0" y="7"/>
            <a:chExt cx="2962656" cy="1458562"/>
          </a:xfrm>
          <a:solidFill>
            <a:srgbClr val="66C2FF"/>
          </a:solidFill>
        </p:grpSpPr>
        <p:sp>
          <p:nvSpPr>
            <p:cNvPr id="22" name="Rounded Rectangle 21"/>
            <p:cNvSpPr/>
            <p:nvPr/>
          </p:nvSpPr>
          <p:spPr>
            <a:xfrm>
              <a:off x="0" y="7"/>
              <a:ext cx="2962656" cy="1458562"/>
            </a:xfrm>
            <a:prstGeom prst="round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Rounded Rectangle 6"/>
            <p:cNvSpPr/>
            <p:nvPr/>
          </p:nvSpPr>
          <p:spPr>
            <a:xfrm>
              <a:off x="71201" y="71208"/>
              <a:ext cx="2820254" cy="13161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Use of simple lists </a:t>
              </a:r>
              <a:endParaRPr lang="en-US" sz="24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19856" y="3532477"/>
            <a:ext cx="5266944" cy="1166849"/>
            <a:chOff x="2962656" y="1679557"/>
            <a:chExt cx="5266944" cy="1166849"/>
          </a:xfrm>
        </p:grpSpPr>
        <p:sp>
          <p:nvSpPr>
            <p:cNvPr id="20" name="Round Same Side Corner Rectangle 19"/>
            <p:cNvSpPr/>
            <p:nvPr/>
          </p:nvSpPr>
          <p:spPr>
            <a:xfrm rot="5400000">
              <a:off x="5012703" y="-370490"/>
              <a:ext cx="1166849" cy="5266944"/>
            </a:xfrm>
            <a:prstGeom prst="round2SameRect">
              <a:avLst/>
            </a:prstGeom>
            <a:solidFill>
              <a:srgbClr val="4F81BD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4F81BD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 Same Side Corner Rectangle 8"/>
            <p:cNvSpPr/>
            <p:nvPr/>
          </p:nvSpPr>
          <p:spPr>
            <a:xfrm>
              <a:off x="2962656" y="1736518"/>
              <a:ext cx="5209983" cy="1052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including maps, graphics and figures (e.g. Rio de la Plata; Orange </a:t>
              </a:r>
              <a:r>
                <a:rPr lang="en-US" sz="2000" kern="1200" dirty="0" err="1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Senqu</a:t>
              </a:r>
              <a:r>
                <a:rPr lang="en-US" sz="20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 River Basin TDA</a:t>
              </a:r>
              <a:r>
                <a:rPr lang="en-US" sz="2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rPr>
                <a:t>)</a:t>
              </a:r>
              <a:endParaRPr lang="en-US" sz="1600" kern="12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" y="3384417"/>
            <a:ext cx="2962656" cy="1458562"/>
            <a:chOff x="0" y="1531497"/>
            <a:chExt cx="2962656" cy="1458562"/>
          </a:xfrm>
          <a:solidFill>
            <a:schemeClr val="accent6">
              <a:lumMod val="75000"/>
            </a:schemeClr>
          </a:solidFill>
        </p:grpSpPr>
        <p:sp>
          <p:nvSpPr>
            <p:cNvPr id="18" name="Rounded Rectangle 17"/>
            <p:cNvSpPr/>
            <p:nvPr/>
          </p:nvSpPr>
          <p:spPr>
            <a:xfrm>
              <a:off x="0" y="1531497"/>
              <a:ext cx="2962656" cy="1458562"/>
            </a:xfrm>
            <a:prstGeom prst="round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Rounded Rectangle 10"/>
            <p:cNvSpPr/>
            <p:nvPr/>
          </p:nvSpPr>
          <p:spPr>
            <a:xfrm>
              <a:off x="71201" y="1602698"/>
              <a:ext cx="2820254" cy="13161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Detailed supporting text for the impacts</a:t>
              </a:r>
              <a:endParaRPr lang="en-US" sz="24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19856" y="5063966"/>
            <a:ext cx="5266944" cy="1166849"/>
            <a:chOff x="2962656" y="3211046"/>
            <a:chExt cx="5266944" cy="1166849"/>
          </a:xfrm>
        </p:grpSpPr>
        <p:sp>
          <p:nvSpPr>
            <p:cNvPr id="16" name="Round Same Side Corner Rectangle 15"/>
            <p:cNvSpPr/>
            <p:nvPr/>
          </p:nvSpPr>
          <p:spPr>
            <a:xfrm rot="5400000">
              <a:off x="5012703" y="1160999"/>
              <a:ext cx="1166849" cy="5266944"/>
            </a:xfrm>
            <a:prstGeom prst="round2SameRect">
              <a:avLst/>
            </a:prstGeom>
            <a:solidFill>
              <a:srgbClr val="4F81BD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9525" cap="flat" cmpd="sng" algn="ctr">
              <a:solidFill>
                <a:srgbClr val="4F81BD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 Same Side Corner Rectangle 12"/>
            <p:cNvSpPr/>
            <p:nvPr/>
          </p:nvSpPr>
          <p:spPr>
            <a:xfrm>
              <a:off x="2962656" y="3268008"/>
              <a:ext cx="5209983" cy="1052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 smtClean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for which data is available, including baseline data, showing changes over time</a:t>
              </a:r>
              <a:endParaRPr lang="en-US" sz="2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4918110"/>
            <a:ext cx="2962656" cy="1458562"/>
            <a:chOff x="0" y="3065190"/>
            <a:chExt cx="2962656" cy="1458562"/>
          </a:xfrm>
          <a:solidFill>
            <a:schemeClr val="accent6">
              <a:lumMod val="50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0" y="3065190"/>
              <a:ext cx="2962656" cy="1458562"/>
            </a:xfrm>
            <a:prstGeom prst="roundRect">
              <a:avLst/>
            </a:prstGeom>
            <a:grpFill/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Rounded Rectangle 14"/>
            <p:cNvSpPr/>
            <p:nvPr/>
          </p:nvSpPr>
          <p:spPr>
            <a:xfrm>
              <a:off x="71201" y="3136391"/>
              <a:ext cx="2820254" cy="13161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The development of a set of relevant indicators </a:t>
              </a:r>
              <a:endParaRPr lang="en-US" sz="24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19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All these options are valid and will depend on the level of data and information </a:t>
            </a:r>
            <a:r>
              <a:rPr lang="en-GB" dirty="0" smtClean="0"/>
              <a:t>available </a:t>
            </a:r>
          </a:p>
          <a:p>
            <a:pPr marL="0" indent="0" algn="ctr">
              <a:buNone/>
            </a:pPr>
            <a:r>
              <a:rPr lang="en-GB" dirty="0" smtClean="0"/>
              <a:t>However</a:t>
            </a:r>
            <a:r>
              <a:rPr lang="en-GB" dirty="0"/>
              <a:t>, in all cases, the information gathered should concentrate on the </a:t>
            </a:r>
            <a:r>
              <a:rPr lang="en-GB" i="1" dirty="0">
                <a:solidFill>
                  <a:srgbClr val="0033CC"/>
                </a:solidFill>
              </a:rPr>
              <a:t>transboundary impacts</a:t>
            </a:r>
            <a:r>
              <a:rPr lang="en-GB" dirty="0">
                <a:solidFill>
                  <a:srgbClr val="0033CC"/>
                </a:solidFill>
              </a:rPr>
              <a:t> </a:t>
            </a:r>
            <a:r>
              <a:rPr lang="en-GB" dirty="0"/>
              <a:t>although national or localised impacts can also be described if they are </a:t>
            </a:r>
            <a:r>
              <a:rPr lang="en-GB" dirty="0" smtClean="0"/>
              <a:t>relevant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7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739900"/>
            <a:ext cx="7556500" cy="483869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In groups of five:</a:t>
            </a:r>
            <a:endParaRPr lang="en-GB" sz="2400" dirty="0"/>
          </a:p>
          <a:p>
            <a:pPr lvl="0"/>
            <a:r>
              <a:rPr lang="en-GB" sz="2400" dirty="0"/>
              <a:t>Take one of the priority transboundary problems and identify: </a:t>
            </a:r>
            <a:endParaRPr lang="en-GB" sz="2400" dirty="0" smtClean="0"/>
          </a:p>
          <a:p>
            <a:pPr lvl="1"/>
            <a:r>
              <a:rPr lang="en-GB" dirty="0"/>
              <a:t>The environmental </a:t>
            </a:r>
            <a:r>
              <a:rPr lang="en-GB" dirty="0" smtClean="0"/>
              <a:t>impacts</a:t>
            </a:r>
          </a:p>
          <a:p>
            <a:pPr lvl="1"/>
            <a:r>
              <a:rPr lang="en-GB" sz="2400" dirty="0" smtClean="0"/>
              <a:t>The </a:t>
            </a:r>
            <a:r>
              <a:rPr lang="en-GB" sz="2400" dirty="0"/>
              <a:t>direct and indirect socio-economic consequences </a:t>
            </a:r>
            <a:endParaRPr lang="en-GB" sz="2400" dirty="0" smtClean="0"/>
          </a:p>
          <a:p>
            <a:pPr lvl="1"/>
            <a:r>
              <a:rPr lang="en-GB" dirty="0"/>
              <a:t>I</a:t>
            </a:r>
            <a:r>
              <a:rPr lang="en-GB" sz="2400" dirty="0" smtClean="0"/>
              <a:t>dentify </a:t>
            </a:r>
            <a:r>
              <a:rPr lang="en-GB" sz="2400" dirty="0"/>
              <a:t>geographical location(s) of impacts/consequences</a:t>
            </a:r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Timing</a:t>
            </a:r>
            <a:r>
              <a:rPr lang="en-GB" sz="2400" b="1" dirty="0"/>
              <a:t>: </a:t>
            </a:r>
            <a:r>
              <a:rPr lang="en-GB" sz="2400" b="1" dirty="0" smtClean="0"/>
              <a:t>20 </a:t>
            </a:r>
            <a:r>
              <a:rPr lang="en-GB" sz="2400" b="1" dirty="0"/>
              <a:t>minutes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470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98475" y="311150"/>
            <a:ext cx="7556500" cy="1025525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Brainstorming Guidelines</a:t>
            </a:r>
          </a:p>
        </p:txBody>
      </p:sp>
      <p:sp>
        <p:nvSpPr>
          <p:cNvPr id="40963" name="TextBox 56"/>
          <p:cNvSpPr txBox="1">
            <a:spLocks noChangeArrowheads="1"/>
          </p:cNvSpPr>
          <p:nvPr/>
        </p:nvSpPr>
        <p:spPr bwMode="auto">
          <a:xfrm>
            <a:off x="3835400" y="2311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grpSp>
        <p:nvGrpSpPr>
          <p:cNvPr id="5" name="Diagram group"/>
          <p:cNvGrpSpPr/>
          <p:nvPr/>
        </p:nvGrpSpPr>
        <p:grpSpPr>
          <a:xfrm>
            <a:off x="6070250" y="1773429"/>
            <a:ext cx="2730500" cy="2032000"/>
            <a:chOff x="4155886" y="807"/>
            <a:chExt cx="803174" cy="923188"/>
          </a:xfrm>
          <a:solidFill>
            <a:schemeClr val="accent5">
              <a:lumMod val="75000"/>
            </a:schemeClr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6" name="Group 37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39" name="Hexagon 38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effectLst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da-DK" sz="24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Defer judgment</a:t>
                </a:r>
              </a:p>
            </p:txBody>
          </p:sp>
        </p:grpSp>
      </p:grpSp>
      <p:grpSp>
        <p:nvGrpSpPr>
          <p:cNvPr id="7" name="Diagram group"/>
          <p:cNvGrpSpPr/>
          <p:nvPr/>
        </p:nvGrpSpPr>
        <p:grpSpPr>
          <a:xfrm>
            <a:off x="3381553" y="4826000"/>
            <a:ext cx="2730500" cy="2032000"/>
            <a:chOff x="4155886" y="807"/>
            <a:chExt cx="803174" cy="923188"/>
          </a:xfrm>
          <a:solidFill>
            <a:schemeClr val="accent6">
              <a:lumMod val="75000"/>
            </a:schemeClr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8" name="Group 41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43" name="Hexagon 42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Build on each others ideas</a:t>
                </a:r>
              </a:p>
            </p:txBody>
          </p:sp>
        </p:grpSp>
      </p:grpSp>
      <p:grpSp>
        <p:nvGrpSpPr>
          <p:cNvPr id="9" name="Diagram group"/>
          <p:cNvGrpSpPr/>
          <p:nvPr/>
        </p:nvGrpSpPr>
        <p:grpSpPr>
          <a:xfrm>
            <a:off x="1951525" y="3326281"/>
            <a:ext cx="2730500" cy="2032000"/>
            <a:chOff x="4155886" y="807"/>
            <a:chExt cx="803174" cy="923188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0" name="Group 45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47" name="Hexagon 46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Encourage each other </a:t>
                </a:r>
              </a:p>
            </p:txBody>
          </p:sp>
        </p:grpSp>
      </p:grpSp>
      <p:grpSp>
        <p:nvGrpSpPr>
          <p:cNvPr id="11" name="Diagram group"/>
          <p:cNvGrpSpPr/>
          <p:nvPr/>
        </p:nvGrpSpPr>
        <p:grpSpPr>
          <a:xfrm>
            <a:off x="4702004" y="3309238"/>
            <a:ext cx="2730500" cy="2032000"/>
            <a:chOff x="4155886" y="807"/>
            <a:chExt cx="803174" cy="923188"/>
          </a:xfrm>
          <a:solidFill>
            <a:srgbClr val="3366FF"/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2" name="Group 49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51" name="Hexagon 50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Go for quantity - accept everything!</a:t>
                </a:r>
              </a:p>
            </p:txBody>
          </p:sp>
        </p:grpSp>
      </p:grpSp>
      <p:grpSp>
        <p:nvGrpSpPr>
          <p:cNvPr id="13" name="Diagram group"/>
          <p:cNvGrpSpPr/>
          <p:nvPr/>
        </p:nvGrpSpPr>
        <p:grpSpPr>
          <a:xfrm>
            <a:off x="3322789" y="1790700"/>
            <a:ext cx="2730500" cy="2032000"/>
            <a:chOff x="4155886" y="807"/>
            <a:chExt cx="803174" cy="923188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4" name="Group 53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55" name="Hexagon 54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Encourage all ideas - anything is possible</a:t>
                </a:r>
              </a:p>
            </p:txBody>
          </p:sp>
        </p:grpSp>
      </p:grpSp>
      <p:grpSp>
        <p:nvGrpSpPr>
          <p:cNvPr id="15" name="Diagram group"/>
          <p:cNvGrpSpPr/>
          <p:nvPr/>
        </p:nvGrpSpPr>
        <p:grpSpPr>
          <a:xfrm>
            <a:off x="578516" y="1789645"/>
            <a:ext cx="2730500" cy="2032000"/>
            <a:chOff x="4155886" y="807"/>
            <a:chExt cx="803174" cy="923188"/>
          </a:xfrm>
          <a:solidFill>
            <a:schemeClr val="accent2">
              <a:lumMod val="75000"/>
              <a:lumOff val="25000"/>
            </a:schemeClr>
          </a:solidFill>
          <a:scene3d>
            <a:camera prst="orthographicFront"/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6" name="Group 58"/>
            <p:cNvGrpSpPr/>
            <p:nvPr/>
          </p:nvGrpSpPr>
          <p:grpSpPr>
            <a:xfrm>
              <a:off x="4155886" y="807"/>
              <a:ext cx="803174" cy="923188"/>
              <a:chOff x="4155886" y="807"/>
              <a:chExt cx="803174" cy="923188"/>
            </a:xfrm>
            <a:grpFill/>
          </p:grpSpPr>
          <p:sp>
            <p:nvSpPr>
              <p:cNvPr id="60" name="Hexagon 59"/>
              <p:cNvSpPr/>
              <p:nvPr/>
            </p:nvSpPr>
            <p:spPr>
              <a:xfrm rot="5400000">
                <a:off x="4095879" y="60814"/>
                <a:ext cx="923188" cy="80317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Hexagon 4"/>
              <p:cNvSpPr/>
              <p:nvPr/>
            </p:nvSpPr>
            <p:spPr>
              <a:xfrm>
                <a:off x="4281047" y="144672"/>
                <a:ext cx="552852" cy="635461"/>
              </a:xfrm>
              <a:prstGeom prst="rect">
                <a:avLst/>
              </a:prstGeom>
              <a:no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6670" tIns="26670" rIns="26670" bIns="26670" spcCol="1270" anchor="ctr"/>
              <a:lstStyle/>
              <a:p>
                <a:pPr algn="ctr" defTabSz="311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2400" b="1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/>
                    <a:cs typeface="Arial"/>
                  </a:rPr>
                  <a:t>Avoid linking names to ideas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448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739900"/>
            <a:ext cx="7556500" cy="483869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In groups of five:</a:t>
            </a:r>
            <a:endParaRPr lang="en-GB" sz="2400" dirty="0"/>
          </a:p>
          <a:p>
            <a:pPr lvl="0"/>
            <a:r>
              <a:rPr lang="en-GB" sz="2400" dirty="0"/>
              <a:t>Take one of the priority transboundary problems and identify: </a:t>
            </a:r>
            <a:endParaRPr lang="en-GB" sz="2400" dirty="0" smtClean="0"/>
          </a:p>
          <a:p>
            <a:pPr lvl="1"/>
            <a:r>
              <a:rPr lang="en-GB" dirty="0"/>
              <a:t>The environmental </a:t>
            </a:r>
            <a:r>
              <a:rPr lang="en-GB" dirty="0" smtClean="0"/>
              <a:t>impacts</a:t>
            </a:r>
          </a:p>
          <a:p>
            <a:pPr lvl="1"/>
            <a:r>
              <a:rPr lang="en-GB" sz="2400" dirty="0" smtClean="0"/>
              <a:t>The </a:t>
            </a:r>
            <a:r>
              <a:rPr lang="en-GB" sz="2400" dirty="0"/>
              <a:t>direct and indirect socio-economic consequences </a:t>
            </a:r>
            <a:endParaRPr lang="en-GB" sz="2400" dirty="0" smtClean="0"/>
          </a:p>
          <a:p>
            <a:pPr lvl="1"/>
            <a:r>
              <a:rPr lang="en-GB" dirty="0"/>
              <a:t>I</a:t>
            </a:r>
            <a:r>
              <a:rPr lang="en-GB" sz="2400" dirty="0" smtClean="0"/>
              <a:t>dentify </a:t>
            </a:r>
            <a:r>
              <a:rPr lang="en-GB" sz="2400" dirty="0"/>
              <a:t>geographical location(s) of impacts/consequences</a:t>
            </a:r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Timing</a:t>
            </a:r>
            <a:r>
              <a:rPr lang="en-GB" sz="2400" b="1" dirty="0"/>
              <a:t>: </a:t>
            </a:r>
            <a:r>
              <a:rPr lang="en-GB" sz="2400" b="1" dirty="0" smtClean="0"/>
              <a:t>20 </a:t>
            </a:r>
            <a:r>
              <a:rPr lang="en-GB" sz="2400" b="1" dirty="0"/>
              <a:t>minutes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4662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4" y="2998788"/>
            <a:ext cx="7756525" cy="1027112"/>
          </a:xfrm>
        </p:spPr>
        <p:txBody>
          <a:bodyPr/>
          <a:lstStyle/>
          <a:p>
            <a:r>
              <a:rPr lang="en-US" dirty="0" smtClean="0"/>
              <a:t>Section 5: </a:t>
            </a:r>
            <a:r>
              <a:rPr lang="en-GB" dirty="0" smtClean="0"/>
              <a:t>Determination of Impacts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60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363" y="2667000"/>
            <a:ext cx="1258770" cy="2007055"/>
            <a:chOff x="4525" y="1104444"/>
            <a:chExt cx="1258770" cy="2490111"/>
          </a:xfrm>
          <a:solidFill>
            <a:schemeClr val="bg2"/>
          </a:solidFill>
        </p:grpSpPr>
        <p:sp>
          <p:nvSpPr>
            <p:cNvPr id="5" name="Rounded Rectangle 4"/>
            <p:cNvSpPr/>
            <p:nvPr/>
          </p:nvSpPr>
          <p:spPr>
            <a:xfrm>
              <a:off x="4525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1393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Defining system boundaries</a:t>
              </a:r>
              <a:endParaRPr lang="en-US" sz="1600" kern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78070" y="3623635"/>
            <a:ext cx="216000" cy="290164"/>
            <a:chOff x="1254232" y="2169499"/>
            <a:chExt cx="216000" cy="360000"/>
          </a:xfrm>
        </p:grpSpPr>
        <p:sp>
          <p:nvSpPr>
            <p:cNvPr id="8" name="Right Arrow 7"/>
            <p:cNvSpPr/>
            <p:nvPr/>
          </p:nvSpPr>
          <p:spPr>
            <a:xfrm>
              <a:off x="1254232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6"/>
            <p:cNvSpPr/>
            <p:nvPr/>
          </p:nvSpPr>
          <p:spPr>
            <a:xfrm>
              <a:off x="1254232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03904" y="2667000"/>
            <a:ext cx="1258770" cy="2007055"/>
            <a:chOff x="1480066" y="1104444"/>
            <a:chExt cx="1258770" cy="2490111"/>
          </a:xfrm>
          <a:solidFill>
            <a:schemeClr val="bg2"/>
          </a:solidFill>
        </p:grpSpPr>
        <p:sp>
          <p:nvSpPr>
            <p:cNvPr id="11" name="Rounded Rectangle 10"/>
            <p:cNvSpPr/>
            <p:nvPr/>
          </p:nvSpPr>
          <p:spPr>
            <a:xfrm>
              <a:off x="1480066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Rounded Rectangle 8"/>
            <p:cNvSpPr/>
            <p:nvPr/>
          </p:nvSpPr>
          <p:spPr>
            <a:xfrm>
              <a:off x="1516934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Collection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and analysis of data/information 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53611" y="3623635"/>
            <a:ext cx="216000" cy="290164"/>
            <a:chOff x="2729773" y="2169499"/>
            <a:chExt cx="216000" cy="360000"/>
          </a:xfrm>
        </p:grpSpPr>
        <p:sp>
          <p:nvSpPr>
            <p:cNvPr id="14" name="Right Arrow 13"/>
            <p:cNvSpPr/>
            <p:nvPr/>
          </p:nvSpPr>
          <p:spPr>
            <a:xfrm>
              <a:off x="2729773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10"/>
            <p:cNvSpPr/>
            <p:nvPr/>
          </p:nvSpPr>
          <p:spPr>
            <a:xfrm>
              <a:off x="2729773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79445" y="2667000"/>
            <a:ext cx="1329902" cy="2007055"/>
            <a:chOff x="2955607" y="1104444"/>
            <a:chExt cx="1293902" cy="2490111"/>
          </a:xfrm>
          <a:solidFill>
            <a:schemeClr val="bg2"/>
          </a:solidFill>
        </p:grpSpPr>
        <p:sp>
          <p:nvSpPr>
            <p:cNvPr id="17" name="Rounded Rectangle 16"/>
            <p:cNvSpPr/>
            <p:nvPr/>
          </p:nvSpPr>
          <p:spPr>
            <a:xfrm>
              <a:off x="295560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Rounded Rectangle 12"/>
            <p:cNvSpPr/>
            <p:nvPr/>
          </p:nvSpPr>
          <p:spPr>
            <a:xfrm>
              <a:off x="2992475" y="1141312"/>
              <a:ext cx="1257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Identification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&amp;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prioritisation 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of the transboundary problems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67252" y="3623635"/>
            <a:ext cx="216000" cy="290164"/>
            <a:chOff x="4205314" y="2169499"/>
            <a:chExt cx="216000" cy="360000"/>
          </a:xfrm>
        </p:grpSpPr>
        <p:sp>
          <p:nvSpPr>
            <p:cNvPr id="20" name="Right Arrow 19"/>
            <p:cNvSpPr/>
            <p:nvPr/>
          </p:nvSpPr>
          <p:spPr>
            <a:xfrm>
              <a:off x="420531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4"/>
            <p:cNvSpPr/>
            <p:nvPr/>
          </p:nvSpPr>
          <p:spPr>
            <a:xfrm>
              <a:off x="420531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80385" y="2667000"/>
            <a:ext cx="1294769" cy="2007055"/>
            <a:chOff x="4431147" y="1104444"/>
            <a:chExt cx="1258770" cy="2490111"/>
          </a:xfrm>
          <a:solidFill>
            <a:srgbClr val="FF0000"/>
          </a:solidFill>
        </p:grpSpPr>
        <p:sp>
          <p:nvSpPr>
            <p:cNvPr id="23" name="Rounded Rectangle 22"/>
            <p:cNvSpPr/>
            <p:nvPr/>
          </p:nvSpPr>
          <p:spPr>
            <a:xfrm>
              <a:off x="4431147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Rounded Rectangle 16"/>
            <p:cNvSpPr/>
            <p:nvPr/>
          </p:nvSpPr>
          <p:spPr>
            <a:xfrm>
              <a:off x="4468015" y="1141312"/>
              <a:ext cx="1185034" cy="24163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Determination of the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impacts of each priority problem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55492" y="3623635"/>
            <a:ext cx="216000" cy="290164"/>
            <a:chOff x="5680854" y="2169499"/>
            <a:chExt cx="216000" cy="360000"/>
          </a:xfrm>
        </p:grpSpPr>
        <p:sp>
          <p:nvSpPr>
            <p:cNvPr id="26" name="Right Arrow 25"/>
            <p:cNvSpPr/>
            <p:nvPr/>
          </p:nvSpPr>
          <p:spPr>
            <a:xfrm>
              <a:off x="5680854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18"/>
            <p:cNvSpPr/>
            <p:nvPr/>
          </p:nvSpPr>
          <p:spPr>
            <a:xfrm>
              <a:off x="5680854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81326" y="2667000"/>
            <a:ext cx="1258770" cy="2007055"/>
            <a:chOff x="5906688" y="1104444"/>
            <a:chExt cx="1258770" cy="2490111"/>
          </a:xfrm>
          <a:solidFill>
            <a:schemeClr val="bg2"/>
          </a:solidFill>
        </p:grpSpPr>
        <p:sp>
          <p:nvSpPr>
            <p:cNvPr id="29" name="Rounded Rectangle 28"/>
            <p:cNvSpPr/>
            <p:nvPr/>
          </p:nvSpPr>
          <p:spPr>
            <a:xfrm>
              <a:off x="5906688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Rounded Rectangle 20"/>
            <p:cNvSpPr/>
            <p:nvPr/>
          </p:nvSpPr>
          <p:spPr>
            <a:xfrm>
              <a:off x="5943556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Analysis</a:t>
              </a:r>
              <a:br>
                <a:rPr lang="en-US" sz="1600" kern="1200" dirty="0" smtClean="0">
                  <a:latin typeface="Calibri"/>
                  <a:cs typeface="Calibri"/>
                </a:rPr>
              </a:br>
              <a:r>
                <a:rPr lang="en-US" sz="1600" kern="1200" dirty="0" smtClean="0">
                  <a:latin typeface="Calibri"/>
                  <a:cs typeface="Calibri"/>
                </a:rPr>
                <a:t>of the immediate, underlying, and root causes for each problem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31033" y="3623635"/>
            <a:ext cx="216000" cy="290164"/>
            <a:chOff x="7156395" y="2169499"/>
            <a:chExt cx="216000" cy="360000"/>
          </a:xfrm>
        </p:grpSpPr>
        <p:sp>
          <p:nvSpPr>
            <p:cNvPr id="32" name="Right Arrow 31"/>
            <p:cNvSpPr/>
            <p:nvPr/>
          </p:nvSpPr>
          <p:spPr>
            <a:xfrm>
              <a:off x="7156395" y="2169499"/>
              <a:ext cx="216000" cy="360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22"/>
            <p:cNvSpPr/>
            <p:nvPr/>
          </p:nvSpPr>
          <p:spPr>
            <a:xfrm>
              <a:off x="7156395" y="2241499"/>
              <a:ext cx="151200" cy="2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>
                <a:latin typeface="Calibri"/>
                <a:cs typeface="Calibri"/>
              </a:endParaRPr>
            </a:p>
          </p:txBody>
        </p:sp>
      </p:grpSp>
      <p:pic>
        <p:nvPicPr>
          <p:cNvPr id="43" name="Picture 4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1" y="4508500"/>
            <a:ext cx="1259999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Picture 4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0" y="45085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339646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2" name="Group 41"/>
          <p:cNvGrpSpPr/>
          <p:nvPr/>
        </p:nvGrpSpPr>
        <p:grpSpPr>
          <a:xfrm>
            <a:off x="7656867" y="2667000"/>
            <a:ext cx="1258770" cy="2007055"/>
            <a:chOff x="7382229" y="1104444"/>
            <a:chExt cx="1258770" cy="2490111"/>
          </a:xfrm>
          <a:solidFill>
            <a:schemeClr val="bg2"/>
          </a:solidFill>
        </p:grpSpPr>
        <p:sp>
          <p:nvSpPr>
            <p:cNvPr id="44" name="Rounded Rectangle 43"/>
            <p:cNvSpPr/>
            <p:nvPr/>
          </p:nvSpPr>
          <p:spPr>
            <a:xfrm>
              <a:off x="7382229" y="1104444"/>
              <a:ext cx="1258770" cy="2490111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50" name="Rounded Rectangle 24"/>
            <p:cNvSpPr/>
            <p:nvPr/>
          </p:nvSpPr>
          <p:spPr>
            <a:xfrm>
              <a:off x="7419097" y="1141312"/>
              <a:ext cx="1185034" cy="24163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Calibri"/>
                  <a:cs typeface="Calibri"/>
                </a:rPr>
                <a:t>Development of thematic reports</a:t>
              </a:r>
              <a:endParaRPr lang="en-US" sz="1600" kern="1200" dirty="0">
                <a:latin typeface="Calibri"/>
                <a:cs typeface="Calibri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5100" y="4521200"/>
            <a:ext cx="1260000" cy="12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757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 this Section you will learn about….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environmental impacts in relation to the TDA?</a:t>
            </a:r>
          </a:p>
          <a:p>
            <a:r>
              <a:rPr lang="en-GB" dirty="0" smtClean="0"/>
              <a:t>What are socio-economic impacts in relation to the TDA?</a:t>
            </a:r>
          </a:p>
          <a:p>
            <a:r>
              <a:rPr lang="en-US" dirty="0" smtClean="0"/>
              <a:t>A process </a:t>
            </a:r>
            <a:r>
              <a:rPr lang="en-US" dirty="0"/>
              <a:t>for determining environmental and socio-economic impacts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2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In the </a:t>
            </a:r>
            <a:r>
              <a:rPr lang="en-GB" sz="3600" dirty="0" smtClean="0"/>
              <a:t>Context </a:t>
            </a:r>
            <a:r>
              <a:rPr lang="en-GB" sz="3600" dirty="0"/>
              <a:t>of the TDA/SAP </a:t>
            </a:r>
            <a:r>
              <a:rPr lang="en-GB" sz="3600" dirty="0" smtClean="0"/>
              <a:t>process</a:t>
            </a:r>
            <a:r>
              <a:rPr lang="en-US" sz="3600" dirty="0" smtClean="0"/>
              <a:t>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975" y="1981200"/>
            <a:ext cx="7556500" cy="41449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ENVIRONMENTAL IMPACTS</a:t>
            </a:r>
          </a:p>
          <a:p>
            <a:pPr marL="0" indent="0" algn="ctr">
              <a:buNone/>
            </a:pPr>
            <a:r>
              <a:rPr lang="en-GB" dirty="0" smtClean="0"/>
              <a:t>Are </a:t>
            </a:r>
            <a:r>
              <a:rPr lang="en-GB" dirty="0"/>
              <a:t>the </a:t>
            </a:r>
            <a:r>
              <a:rPr lang="en-GB" i="1" dirty="0">
                <a:solidFill>
                  <a:schemeClr val="bg2"/>
                </a:solidFill>
              </a:rPr>
              <a:t>effects of a transboundary problem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/>
              <a:t>on the </a:t>
            </a:r>
            <a:r>
              <a:rPr lang="en-GB" i="1" dirty="0">
                <a:solidFill>
                  <a:srgbClr val="0033CC"/>
                </a:solidFill>
              </a:rPr>
              <a:t>integrity of an </a:t>
            </a:r>
            <a:r>
              <a:rPr lang="en-GB" i="1" dirty="0" smtClean="0">
                <a:solidFill>
                  <a:srgbClr val="0033CC"/>
                </a:solidFill>
              </a:rPr>
              <a:t>ecosystem</a:t>
            </a:r>
          </a:p>
          <a:p>
            <a:pPr marL="0" indent="0" algn="ctr">
              <a:buNone/>
            </a:pPr>
            <a:endParaRPr lang="en-GB" i="1" dirty="0"/>
          </a:p>
          <a:p>
            <a:pPr marL="0" indent="0" algn="ctr">
              <a:buNone/>
            </a:pPr>
            <a:r>
              <a:rPr lang="en-GB" b="1" dirty="0" smtClean="0"/>
              <a:t>SOCIO-ECONOMIC IMPACTS</a:t>
            </a:r>
          </a:p>
          <a:p>
            <a:pPr marL="0" indent="0" algn="ctr">
              <a:buNone/>
            </a:pPr>
            <a:r>
              <a:rPr lang="en-GB" dirty="0" smtClean="0"/>
              <a:t>Are </a:t>
            </a:r>
            <a:r>
              <a:rPr lang="en-GB" dirty="0"/>
              <a:t>a change in the </a:t>
            </a:r>
            <a:r>
              <a:rPr lang="en-GB" i="1" dirty="0">
                <a:solidFill>
                  <a:srgbClr val="0033CC"/>
                </a:solidFill>
              </a:rPr>
              <a:t>welfare of people attributable </a:t>
            </a:r>
            <a:r>
              <a:rPr lang="en-GB" dirty="0"/>
              <a:t>to the transboundary problem or its environmental impacts.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5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069702" y="2946399"/>
            <a:ext cx="1227667" cy="8467"/>
          </a:xfrm>
          <a:prstGeom prst="line">
            <a:avLst/>
          </a:prstGeom>
          <a:noFill/>
          <a:ln w="25400" cap="flat" cmpd="sng" algn="ctr">
            <a:solidFill>
              <a:srgbClr val="4F81BD"/>
            </a:solidFill>
            <a:prstDash val="solid"/>
            <a:headEnd type="none"/>
            <a:tailEnd type="triangle" w="lg" len="lg"/>
          </a:ln>
          <a:effectLst/>
        </p:spPr>
      </p:cxnSp>
      <p:sp>
        <p:nvSpPr>
          <p:cNvPr id="29" name="Straight Connector 4"/>
          <p:cNvSpPr/>
          <p:nvPr/>
        </p:nvSpPr>
        <p:spPr>
          <a:xfrm rot="10800000">
            <a:off x="3000793" y="3950790"/>
            <a:ext cx="3385970" cy="103997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3144115" y="0"/>
                </a:lnTo>
                <a:lnTo>
                  <a:pt x="3144115" y="1039976"/>
                </a:lnTo>
                <a:lnTo>
                  <a:pt x="3385970" y="1039976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  <a:headEnd type="triangle" w="lg" len="lg"/>
            <a:tailEnd type="none"/>
          </a:ln>
          <a:effectLst/>
        </p:spPr>
      </p:sp>
      <p:sp>
        <p:nvSpPr>
          <p:cNvPr id="30" name="Straight Connector 6"/>
          <p:cNvSpPr/>
          <p:nvPr/>
        </p:nvSpPr>
        <p:spPr>
          <a:xfrm>
            <a:off x="101927" y="2906912"/>
            <a:ext cx="3385970" cy="10438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039976"/>
                </a:moveTo>
                <a:lnTo>
                  <a:pt x="3144115" y="1039976"/>
                </a:lnTo>
                <a:lnTo>
                  <a:pt x="3144115" y="0"/>
                </a:lnTo>
                <a:lnTo>
                  <a:pt x="3385970" y="0"/>
                </a:lnTo>
              </a:path>
            </a:pathLst>
          </a:custGeom>
          <a:noFill/>
          <a:ln w="25400" cap="flat" cmpd="sng" algn="ctr">
            <a:solidFill>
              <a:srgbClr val="4F81BD">
                <a:shade val="60000"/>
                <a:hueOff val="0"/>
                <a:satOff val="0"/>
                <a:lumOff val="0"/>
                <a:alphaOff val="0"/>
              </a:srgbClr>
            </a:solidFill>
            <a:prstDash val="solid"/>
            <a:headEnd type="triangle"/>
            <a:tailEnd type="triangle" w="lg" len="lg"/>
          </a:ln>
          <a:effectLst/>
        </p:spPr>
      </p:sp>
      <p:grpSp>
        <p:nvGrpSpPr>
          <p:cNvPr id="31" name="Group 30"/>
          <p:cNvGrpSpPr/>
          <p:nvPr/>
        </p:nvGrpSpPr>
        <p:grpSpPr>
          <a:xfrm>
            <a:off x="93460" y="3593571"/>
            <a:ext cx="2760153" cy="737657"/>
            <a:chOff x="-338339" y="1894152"/>
            <a:chExt cx="2760153" cy="737657"/>
          </a:xfrm>
        </p:grpSpPr>
        <p:sp>
          <p:nvSpPr>
            <p:cNvPr id="47" name="Rectangle 46"/>
            <p:cNvSpPr/>
            <p:nvPr/>
          </p:nvSpPr>
          <p:spPr>
            <a:xfrm>
              <a:off x="-338339" y="1894152"/>
              <a:ext cx="2650082" cy="737657"/>
            </a:xfrm>
            <a:prstGeom prst="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TRANSBOUNDARY PROBLEM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Eutrophication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64" y="1894152"/>
              <a:ext cx="2418550" cy="7376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2133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97370" y="2538082"/>
            <a:ext cx="2533360" cy="873985"/>
            <a:chOff x="5807784" y="1894152"/>
            <a:chExt cx="2418551" cy="737658"/>
          </a:xfrm>
        </p:grpSpPr>
        <p:sp>
          <p:nvSpPr>
            <p:cNvPr id="45" name="Rectangle 44"/>
            <p:cNvSpPr/>
            <p:nvPr/>
          </p:nvSpPr>
          <p:spPr>
            <a:xfrm>
              <a:off x="5807784" y="1894153"/>
              <a:ext cx="2418550" cy="737657"/>
            </a:xfrm>
            <a:prstGeom prst="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SOCIO-ECONOMIC IMPACT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Loss of income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Loss of food source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807785" y="1894152"/>
              <a:ext cx="2418550" cy="7376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2133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70963" y="2538084"/>
            <a:ext cx="2418550" cy="737657"/>
            <a:chOff x="2905524" y="1374164"/>
            <a:chExt cx="2418550" cy="737657"/>
          </a:xfrm>
        </p:grpSpPr>
        <p:sp>
          <p:nvSpPr>
            <p:cNvPr id="43" name="Rectangle 42"/>
            <p:cNvSpPr/>
            <p:nvPr/>
          </p:nvSpPr>
          <p:spPr>
            <a:xfrm>
              <a:off x="2905524" y="1374164"/>
              <a:ext cx="2418550" cy="737657"/>
            </a:xfrm>
            <a:prstGeom prst="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ENVIRONMENTAL IMPACT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Reduced fish population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905524" y="1374164"/>
              <a:ext cx="2418550" cy="7376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2133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90508" y="4553774"/>
            <a:ext cx="2533360" cy="873985"/>
            <a:chOff x="5807784" y="1894152"/>
            <a:chExt cx="2418551" cy="737658"/>
          </a:xfrm>
        </p:grpSpPr>
        <p:sp>
          <p:nvSpPr>
            <p:cNvPr id="41" name="Rectangle 40"/>
            <p:cNvSpPr/>
            <p:nvPr/>
          </p:nvSpPr>
          <p:spPr>
            <a:xfrm>
              <a:off x="5807784" y="1894153"/>
              <a:ext cx="2418550" cy="737657"/>
            </a:xfrm>
            <a:prstGeom prst="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SOCIO-ECONOMIC IMPACT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Health impacts from drinking water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807785" y="1894152"/>
              <a:ext cx="2418550" cy="7376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2133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97369" y="2015067"/>
            <a:ext cx="2533360" cy="467453"/>
            <a:chOff x="5807784" y="1894152"/>
            <a:chExt cx="2418551" cy="737658"/>
          </a:xfrm>
        </p:grpSpPr>
        <p:sp>
          <p:nvSpPr>
            <p:cNvPr id="39" name="Rectangle 38"/>
            <p:cNvSpPr/>
            <p:nvPr/>
          </p:nvSpPr>
          <p:spPr>
            <a:xfrm>
              <a:off x="5807784" y="1894153"/>
              <a:ext cx="2418550" cy="737657"/>
            </a:xfrm>
            <a:prstGeom prst="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INDIRECT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07785" y="1894152"/>
              <a:ext cx="2418550" cy="7376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2133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390509" y="5520267"/>
            <a:ext cx="2533360" cy="467453"/>
            <a:chOff x="5807784" y="1894152"/>
            <a:chExt cx="2418551" cy="737658"/>
          </a:xfrm>
        </p:grpSpPr>
        <p:sp>
          <p:nvSpPr>
            <p:cNvPr id="37" name="Rectangle 36"/>
            <p:cNvSpPr/>
            <p:nvPr/>
          </p:nvSpPr>
          <p:spPr>
            <a:xfrm>
              <a:off x="5807784" y="1894153"/>
              <a:ext cx="2418550" cy="737657"/>
            </a:xfrm>
            <a:prstGeom prst="rect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DIRECT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807785" y="1894152"/>
              <a:ext cx="2418550" cy="7376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marR="0" lvl="0" indent="0" algn="ctr" defTabSz="2133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299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600"/>
            <a:ext cx="9144000" cy="1625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662600"/>
            <a:ext cx="5846599" cy="545880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2264808">
            <a:off x="3868660" y="2246781"/>
            <a:ext cx="1190870" cy="18987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754755">
            <a:off x="3836910" y="1719731"/>
            <a:ext cx="1190870" cy="18987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3731026">
            <a:off x="3055294" y="2713341"/>
            <a:ext cx="2123998" cy="189877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93900" y="1155700"/>
            <a:ext cx="2070100" cy="9271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Nutrients emitted (point and diffuse)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2" name="Right Arrow 21"/>
          <p:cNvSpPr/>
          <p:nvPr/>
        </p:nvSpPr>
        <p:spPr>
          <a:xfrm rot="934249">
            <a:off x="4916151" y="5158950"/>
            <a:ext cx="1550869" cy="18987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520867">
            <a:off x="4337038" y="5431251"/>
            <a:ext cx="1287398" cy="216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48000" y="4235450"/>
            <a:ext cx="2070100" cy="92710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Impacts felt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77800" y="5035694"/>
            <a:ext cx="3759200" cy="172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2800" dirty="0" smtClean="0"/>
              <a:t>Example of a Transboundary Problem and Impacts:</a:t>
            </a:r>
          </a:p>
          <a:p>
            <a:r>
              <a:rPr lang="en-US" sz="2800" i="1" dirty="0" smtClean="0">
                <a:solidFill>
                  <a:srgbClr val="0033CC"/>
                </a:solidFill>
              </a:rPr>
              <a:t>Dnieper River Basin</a:t>
            </a:r>
            <a:endParaRPr lang="en-US" sz="28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6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8" grpId="0" animBg="1"/>
      <p:bldP spid="22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Sea Dead Zone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8450" y="5410200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GB" b="1" dirty="0"/>
              <a:t>Evolution of the NW Shelf </a:t>
            </a:r>
            <a:r>
              <a:rPr lang="ja-JP" altLang="en-GB" b="1" dirty="0">
                <a:latin typeface="Arial"/>
              </a:rPr>
              <a:t>‘</a:t>
            </a:r>
            <a:r>
              <a:rPr lang="en-GB" b="1" dirty="0"/>
              <a:t>Dead Zone</a:t>
            </a:r>
            <a:r>
              <a:rPr lang="ja-JP" altLang="en-GB" b="1" dirty="0">
                <a:latin typeface="Arial"/>
              </a:rPr>
              <a:t>’</a:t>
            </a:r>
            <a:endParaRPr lang="en-US" b="1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616450" y="5410200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GB" b="1" dirty="0">
                <a:latin typeface="Arial" charset="0"/>
              </a:rPr>
              <a:t>Decline in the </a:t>
            </a:r>
            <a:r>
              <a:rPr lang="en-GB" b="1" dirty="0" err="1">
                <a:latin typeface="Arial" charset="0"/>
              </a:rPr>
              <a:t>Phyllophora</a:t>
            </a:r>
            <a:r>
              <a:rPr lang="en-GB" b="1" dirty="0">
                <a:latin typeface="Arial" charset="0"/>
              </a:rPr>
              <a:t> beds on the NW Shelf</a:t>
            </a:r>
            <a:endParaRPr lang="en-US" b="1" dirty="0"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02100" y="2120901"/>
            <a:ext cx="5016500" cy="3124199"/>
            <a:chOff x="4508500" y="1536700"/>
            <a:chExt cx="3886200" cy="2438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8500" y="1536700"/>
              <a:ext cx="3886200" cy="2438400"/>
            </a:xfrm>
            <a:prstGeom prst="rect">
              <a:avLst/>
            </a:prstGeom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4864100" y="1536700"/>
              <a:ext cx="3200400" cy="2438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2108200"/>
            <a:ext cx="4220784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2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101600"/>
            <a:ext cx="91440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0000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0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Custom 1">
      <a:dk1>
        <a:sysClr val="windowText" lastClr="000000"/>
      </a:dk1>
      <a:lt1>
        <a:sysClr val="window" lastClr="FFFFFF"/>
      </a:lt1>
      <a:dk2>
        <a:srgbClr val="2B142D"/>
      </a:dk2>
      <a:lt2>
        <a:srgbClr val="0033CC"/>
      </a:lt2>
      <a:accent1>
        <a:srgbClr val="0000FF"/>
      </a:accent1>
      <a:accent2>
        <a:srgbClr val="0033FF"/>
      </a:accent2>
      <a:accent3>
        <a:srgbClr val="3366FF"/>
      </a:accent3>
      <a:accent4>
        <a:srgbClr val="6699FF"/>
      </a:accent4>
      <a:accent5>
        <a:srgbClr val="3366CC"/>
      </a:accent5>
      <a:accent6>
        <a:srgbClr val="0099FF"/>
      </a:accent6>
      <a:hlink>
        <a:srgbClr val="000099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54592</TotalTime>
  <Words>622</Words>
  <Application>Microsoft Macintosh PowerPoint</Application>
  <PresentationFormat>On-screen Show (4:3)</PresentationFormat>
  <Paragraphs>92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Advantage</vt:lpstr>
      <vt:lpstr>IW:LEARN TDA/SAP Training Course</vt:lpstr>
      <vt:lpstr>Section 5: Determination of Impacts</vt:lpstr>
      <vt:lpstr>Where are we?</vt:lpstr>
      <vt:lpstr>In this Section you will learn about….</vt:lpstr>
      <vt:lpstr>In the Context of the TDA/SAP process….</vt:lpstr>
      <vt:lpstr>For Example</vt:lpstr>
      <vt:lpstr> </vt:lpstr>
      <vt:lpstr>Black Sea Dead Zone</vt:lpstr>
      <vt:lpstr>PowerPoint Presentation</vt:lpstr>
      <vt:lpstr> </vt:lpstr>
      <vt:lpstr>PowerPoint Presentation</vt:lpstr>
      <vt:lpstr>Process for determining impacts</vt:lpstr>
      <vt:lpstr>Step 1: Identification of the impacts of each priority transboundary problem</vt:lpstr>
      <vt:lpstr>Step 2: Description of key environmental and socio-economic impacts</vt:lpstr>
      <vt:lpstr>Possible Options</vt:lpstr>
      <vt:lpstr>Analysis of Impacts</vt:lpstr>
      <vt:lpstr>Group Exercise</vt:lpstr>
      <vt:lpstr>Brainstorming Guidelines</vt:lpstr>
      <vt:lpstr>Group Exercise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PLYMOUTH FOOD INITIATIVE WORKSHOP</dc:title>
  <dc:creator>Martin Bloxham</dc:creator>
  <cp:lastModifiedBy>Martin Bloxham</cp:lastModifiedBy>
  <cp:revision>292</cp:revision>
  <dcterms:created xsi:type="dcterms:W3CDTF">2010-04-21T10:35:43Z</dcterms:created>
  <dcterms:modified xsi:type="dcterms:W3CDTF">2012-08-24T11:04:17Z</dcterms:modified>
</cp:coreProperties>
</file>