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0" r:id="rId2"/>
    <p:sldMasterId id="2147483732" r:id="rId3"/>
    <p:sldMasterId id="2147483736" r:id="rId4"/>
    <p:sldMasterId id="2147483740" r:id="rId5"/>
    <p:sldMasterId id="2147483744" r:id="rId6"/>
    <p:sldMasterId id="2147483756" r:id="rId7"/>
  </p:sldMasterIdLst>
  <p:notesMasterIdLst>
    <p:notesMasterId r:id="rId61"/>
  </p:notesMasterIdLst>
  <p:handoutMasterIdLst>
    <p:handoutMasterId r:id="rId62"/>
  </p:handoutMasterIdLst>
  <p:sldIdLst>
    <p:sldId id="456" r:id="rId8"/>
    <p:sldId id="523" r:id="rId9"/>
    <p:sldId id="518" r:id="rId10"/>
    <p:sldId id="514" r:id="rId11"/>
    <p:sldId id="562" r:id="rId12"/>
    <p:sldId id="565" r:id="rId13"/>
    <p:sldId id="566" r:id="rId14"/>
    <p:sldId id="568" r:id="rId15"/>
    <p:sldId id="536" r:id="rId16"/>
    <p:sldId id="553" r:id="rId17"/>
    <p:sldId id="554" r:id="rId18"/>
    <p:sldId id="537" r:id="rId19"/>
    <p:sldId id="555" r:id="rId20"/>
    <p:sldId id="567" r:id="rId21"/>
    <p:sldId id="563" r:id="rId22"/>
    <p:sldId id="564" r:id="rId23"/>
    <p:sldId id="570" r:id="rId24"/>
    <p:sldId id="572" r:id="rId25"/>
    <p:sldId id="574" r:id="rId26"/>
    <p:sldId id="576" r:id="rId27"/>
    <p:sldId id="575" r:id="rId28"/>
    <p:sldId id="577" r:id="rId29"/>
    <p:sldId id="579" r:id="rId30"/>
    <p:sldId id="581" r:id="rId31"/>
    <p:sldId id="580" r:id="rId32"/>
    <p:sldId id="582" r:id="rId33"/>
    <p:sldId id="585" r:id="rId34"/>
    <p:sldId id="584" r:id="rId35"/>
    <p:sldId id="587" r:id="rId36"/>
    <p:sldId id="588" r:id="rId37"/>
    <p:sldId id="586" r:id="rId38"/>
    <p:sldId id="599" r:id="rId39"/>
    <p:sldId id="589" r:id="rId40"/>
    <p:sldId id="600" r:id="rId41"/>
    <p:sldId id="591" r:id="rId42"/>
    <p:sldId id="601" r:id="rId43"/>
    <p:sldId id="593" r:id="rId44"/>
    <p:sldId id="602" r:id="rId45"/>
    <p:sldId id="595" r:id="rId46"/>
    <p:sldId id="603" r:id="rId47"/>
    <p:sldId id="597" r:id="rId48"/>
    <p:sldId id="605" r:id="rId49"/>
    <p:sldId id="583" r:id="rId50"/>
    <p:sldId id="606" r:id="rId51"/>
    <p:sldId id="608" r:id="rId52"/>
    <p:sldId id="609" r:id="rId53"/>
    <p:sldId id="610" r:id="rId54"/>
    <p:sldId id="611" r:id="rId55"/>
    <p:sldId id="612" r:id="rId56"/>
    <p:sldId id="613" r:id="rId57"/>
    <p:sldId id="614" r:id="rId58"/>
    <p:sldId id="615" r:id="rId59"/>
    <p:sldId id="616" r:id="rId6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B4BFA2-F74C-C241-80B4-2CF6C8FAA18E}">
          <p14:sldIdLst>
            <p14:sldId id="456"/>
            <p14:sldId id="523"/>
            <p14:sldId id="518"/>
            <p14:sldId id="514"/>
            <p14:sldId id="562"/>
            <p14:sldId id="565"/>
            <p14:sldId id="566"/>
            <p14:sldId id="568"/>
            <p14:sldId id="536"/>
            <p14:sldId id="553"/>
            <p14:sldId id="554"/>
            <p14:sldId id="537"/>
            <p14:sldId id="555"/>
            <p14:sldId id="567"/>
            <p14:sldId id="563"/>
            <p14:sldId id="564"/>
            <p14:sldId id="570"/>
            <p14:sldId id="572"/>
            <p14:sldId id="574"/>
            <p14:sldId id="576"/>
            <p14:sldId id="575"/>
            <p14:sldId id="577"/>
            <p14:sldId id="579"/>
            <p14:sldId id="581"/>
            <p14:sldId id="580"/>
            <p14:sldId id="582"/>
            <p14:sldId id="585"/>
            <p14:sldId id="584"/>
            <p14:sldId id="587"/>
            <p14:sldId id="588"/>
            <p14:sldId id="586"/>
            <p14:sldId id="599"/>
            <p14:sldId id="589"/>
            <p14:sldId id="600"/>
            <p14:sldId id="591"/>
            <p14:sldId id="601"/>
            <p14:sldId id="593"/>
            <p14:sldId id="602"/>
            <p14:sldId id="595"/>
            <p14:sldId id="603"/>
            <p14:sldId id="597"/>
            <p14:sldId id="605"/>
            <p14:sldId id="583"/>
            <p14:sldId id="606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Redstone" initials="PA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44E"/>
    <a:srgbClr val="FF9900"/>
    <a:srgbClr val="336600"/>
    <a:srgbClr val="669900"/>
    <a:srgbClr val="66FF33"/>
    <a:srgbClr val="33CC66"/>
    <a:srgbClr val="339966"/>
    <a:srgbClr val="339933"/>
    <a:srgbClr val="339900"/>
    <a:srgbClr val="CC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6" autoAdjust="0"/>
  </p:normalViewPr>
  <p:slideViewPr>
    <p:cSldViewPr snapToGrid="0">
      <p:cViewPr>
        <p:scale>
          <a:sx n="100" d="100"/>
          <a:sy n="100" d="100"/>
        </p:scale>
        <p:origin x="-1512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63" Type="http://schemas.openxmlformats.org/officeDocument/2006/relationships/printerSettings" Target="printerSettings/printerSettings1.bin"/><Relationship Id="rId64" Type="http://schemas.openxmlformats.org/officeDocument/2006/relationships/commentAuthors" Target="commentAuthors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60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01AB0-2766-484F-BFFC-CEFEA844CB05}" type="doc">
      <dgm:prSet loTypeId="urn:microsoft.com/office/officeart/2008/layout/LinedList" loCatId="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7DBB0EE-322E-2F4F-93F7-6E903EDD6F9D}">
      <dgm:prSet phldrT="[Text]" custT="1"/>
      <dgm:spPr/>
      <dgm:t>
        <a:bodyPr/>
        <a:lstStyle/>
        <a:p>
          <a:r>
            <a:rPr lang="en-GB" sz="2400" b="1" smtClean="0">
              <a:latin typeface="Calibri"/>
              <a:cs typeface="Calibri"/>
            </a:rPr>
            <a:t>Time -</a:t>
          </a:r>
          <a:r>
            <a:rPr lang="en-GB" sz="2400" smtClean="0">
              <a:latin typeface="Calibri"/>
              <a:cs typeface="Calibri"/>
            </a:rPr>
            <a:t> Do not underestimate the time needed to carry out CCA</a:t>
          </a:r>
          <a:endParaRPr lang="en-US" sz="2400" dirty="0">
            <a:latin typeface="Calibri"/>
            <a:cs typeface="Calibri"/>
          </a:endParaRPr>
        </a:p>
      </dgm:t>
    </dgm:pt>
    <dgm:pt modelId="{9AEA8A57-956C-CC40-BD4F-498AF169CAC6}" type="parTrans" cxnId="{5BBD271E-214E-6542-BCDF-85CEB510AF38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8E8BEFBC-EC6F-DA41-B392-E068E06E1910}" type="sibTrans" cxnId="{5BBD271E-214E-6542-BCDF-85CEB510AF38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EBB32BA9-DE0D-B546-A395-ACA5A6049E32}">
      <dgm:prSet phldrT="[Text]" custT="1"/>
      <dgm:spPr/>
      <dgm:t>
        <a:bodyPr/>
        <a:lstStyle/>
        <a:p>
          <a:r>
            <a:rPr lang="en-GB" sz="2400" b="1" dirty="0" smtClean="0">
              <a:latin typeface="Calibri"/>
              <a:cs typeface="Calibri"/>
            </a:rPr>
            <a:t>Expertise – </a:t>
          </a:r>
          <a:r>
            <a:rPr lang="en-GB" sz="2400" dirty="0" smtClean="0">
              <a:latin typeface="Calibri"/>
              <a:cs typeface="Calibri"/>
            </a:rPr>
            <a:t>Ensure that the TDA Development team members working on the CCAs cover all the areas of expertise needed</a:t>
          </a:r>
          <a:endParaRPr lang="en-US" sz="2400" dirty="0">
            <a:latin typeface="Calibri"/>
            <a:cs typeface="Calibri"/>
          </a:endParaRPr>
        </a:p>
      </dgm:t>
    </dgm:pt>
    <dgm:pt modelId="{6F3308A7-4DE9-8F4F-B081-3DFB012BB0CD}" type="parTrans" cxnId="{A769004C-72B8-1244-AE92-5C52EDCCBF01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894AA9F1-6B81-364D-BDF5-4C81E358CF80}" type="sibTrans" cxnId="{A769004C-72B8-1244-AE92-5C52EDCCBF01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35F0EDFA-C501-F849-AF69-6FC4BDBB77B7}">
      <dgm:prSet custT="1"/>
      <dgm:spPr/>
      <dgm:t>
        <a:bodyPr/>
        <a:lstStyle/>
        <a:p>
          <a:r>
            <a:rPr lang="en-GB" sz="2400" b="1" i="0" smtClean="0">
              <a:latin typeface="Calibri"/>
              <a:cs typeface="Calibri"/>
            </a:rPr>
            <a:t>Preparedness</a:t>
          </a:r>
          <a:r>
            <a:rPr lang="en-GB" sz="2400" i="0" smtClean="0">
              <a:latin typeface="Calibri"/>
              <a:cs typeface="Calibri"/>
            </a:rPr>
            <a:t> – </a:t>
          </a:r>
          <a:r>
            <a:rPr lang="en-GB" sz="2400" smtClean="0">
              <a:latin typeface="Calibri"/>
              <a:cs typeface="Calibri"/>
            </a:rPr>
            <a:t>Try to be well prepared prior to the main causal chain workshop. Have the CCA methodology well developed and understood by key members of the TDA Development team.</a:t>
          </a:r>
          <a:endParaRPr lang="en-US" sz="2400" dirty="0">
            <a:latin typeface="Calibri"/>
            <a:cs typeface="Calibri"/>
          </a:endParaRPr>
        </a:p>
      </dgm:t>
    </dgm:pt>
    <dgm:pt modelId="{1C89D85C-A6D8-F345-8E6B-03216F21551B}" type="parTrans" cxnId="{B65605C9-4959-594E-A137-2CFDC86599CB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BC59EC24-967A-B74B-9407-E5351B9E21D8}" type="sibTrans" cxnId="{B65605C9-4959-594E-A137-2CFDC86599CB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1DBE91D9-07ED-514B-A7F2-7446AF5A7C87}">
      <dgm:prSet custT="1"/>
      <dgm:spPr/>
      <dgm:t>
        <a:bodyPr/>
        <a:lstStyle/>
        <a:p>
          <a:r>
            <a:rPr lang="en-GB" sz="2400" b="1" i="0" smtClean="0">
              <a:latin typeface="Calibri"/>
              <a:cs typeface="Calibri"/>
            </a:rPr>
            <a:t>Briefing</a:t>
          </a:r>
          <a:r>
            <a:rPr lang="en-GB" sz="2400" i="0" smtClean="0">
              <a:latin typeface="Calibri"/>
              <a:cs typeface="Calibri"/>
            </a:rPr>
            <a:t> –</a:t>
          </a:r>
          <a:r>
            <a:rPr lang="en-GB" sz="2400" smtClean="0">
              <a:latin typeface="Calibri"/>
              <a:cs typeface="Calibri"/>
            </a:rPr>
            <a:t> The CCA process can be difficult for people to conceptualise, so ensure that the Development team are adequately briefed prior to any workshop</a:t>
          </a:r>
          <a:endParaRPr lang="en-US" sz="2400" dirty="0">
            <a:latin typeface="Calibri"/>
            <a:cs typeface="Calibri"/>
          </a:endParaRPr>
        </a:p>
      </dgm:t>
    </dgm:pt>
    <dgm:pt modelId="{B1F0F1DF-9F78-3744-B8CB-0E726F057B6C}" type="parTrans" cxnId="{DC89E9FC-3206-A74C-995C-0502DDCF605C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4D8429C5-2261-7641-9BCE-54E15E1BD271}" type="sibTrans" cxnId="{DC89E9FC-3206-A74C-995C-0502DDCF605C}">
      <dgm:prSet/>
      <dgm:spPr/>
      <dgm:t>
        <a:bodyPr/>
        <a:lstStyle/>
        <a:p>
          <a:endParaRPr lang="en-US" sz="2400">
            <a:latin typeface="Calibri"/>
            <a:cs typeface="Calibri"/>
          </a:endParaRPr>
        </a:p>
      </dgm:t>
    </dgm:pt>
    <dgm:pt modelId="{84163F92-FE88-944F-8B13-0AFF60A75C79}" type="pres">
      <dgm:prSet presAssocID="{48401AB0-2766-484F-BFFC-CEFEA844CB0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4A9FC1-5F16-BC49-950A-A078E9A458D3}" type="pres">
      <dgm:prSet presAssocID="{E7DBB0EE-322E-2F4F-93F7-6E903EDD6F9D}" presName="thickLine" presStyleLbl="alignNode1" presStyleIdx="0" presStyleCnt="4"/>
      <dgm:spPr/>
    </dgm:pt>
    <dgm:pt modelId="{2A138009-0422-8146-86DD-0463A55380EE}" type="pres">
      <dgm:prSet presAssocID="{E7DBB0EE-322E-2F4F-93F7-6E903EDD6F9D}" presName="horz1" presStyleCnt="0"/>
      <dgm:spPr/>
    </dgm:pt>
    <dgm:pt modelId="{8527B230-A596-2946-A221-B11052DEBA4E}" type="pres">
      <dgm:prSet presAssocID="{E7DBB0EE-322E-2F4F-93F7-6E903EDD6F9D}" presName="tx1" presStyleLbl="revTx" presStyleIdx="0" presStyleCnt="4" custScaleY="43147"/>
      <dgm:spPr/>
      <dgm:t>
        <a:bodyPr/>
        <a:lstStyle/>
        <a:p>
          <a:endParaRPr lang="en-US"/>
        </a:p>
      </dgm:t>
    </dgm:pt>
    <dgm:pt modelId="{EA206777-0237-5944-8C01-F1DC9034D60E}" type="pres">
      <dgm:prSet presAssocID="{E7DBB0EE-322E-2F4F-93F7-6E903EDD6F9D}" presName="vert1" presStyleCnt="0"/>
      <dgm:spPr/>
    </dgm:pt>
    <dgm:pt modelId="{3F05DB23-2E41-3E49-8E78-99504D2C457B}" type="pres">
      <dgm:prSet presAssocID="{EBB32BA9-DE0D-B546-A395-ACA5A6049E32}" presName="thickLine" presStyleLbl="alignNode1" presStyleIdx="1" presStyleCnt="4"/>
      <dgm:spPr/>
    </dgm:pt>
    <dgm:pt modelId="{5161F27E-49C4-004D-A081-666CEF7ADBD0}" type="pres">
      <dgm:prSet presAssocID="{EBB32BA9-DE0D-B546-A395-ACA5A6049E32}" presName="horz1" presStyleCnt="0"/>
      <dgm:spPr/>
    </dgm:pt>
    <dgm:pt modelId="{31E73851-C3C3-3E44-BA0E-B454E6990671}" type="pres">
      <dgm:prSet presAssocID="{EBB32BA9-DE0D-B546-A395-ACA5A6049E32}" presName="tx1" presStyleLbl="revTx" presStyleIdx="1" presStyleCnt="4" custScaleY="66415"/>
      <dgm:spPr/>
      <dgm:t>
        <a:bodyPr/>
        <a:lstStyle/>
        <a:p>
          <a:endParaRPr lang="en-US"/>
        </a:p>
      </dgm:t>
    </dgm:pt>
    <dgm:pt modelId="{563C875C-6D15-CA42-9E28-8F1DC58EFAC3}" type="pres">
      <dgm:prSet presAssocID="{EBB32BA9-DE0D-B546-A395-ACA5A6049E32}" presName="vert1" presStyleCnt="0"/>
      <dgm:spPr/>
    </dgm:pt>
    <dgm:pt modelId="{3BD71AD7-27BB-BC4C-BDBA-2A85D325CF71}" type="pres">
      <dgm:prSet presAssocID="{35F0EDFA-C501-F849-AF69-6FC4BDBB77B7}" presName="thickLine" presStyleLbl="alignNode1" presStyleIdx="2" presStyleCnt="4"/>
      <dgm:spPr/>
    </dgm:pt>
    <dgm:pt modelId="{7FF382C1-787F-4947-BE49-C577392D0F4A}" type="pres">
      <dgm:prSet presAssocID="{35F0EDFA-C501-F849-AF69-6FC4BDBB77B7}" presName="horz1" presStyleCnt="0"/>
      <dgm:spPr/>
    </dgm:pt>
    <dgm:pt modelId="{FB92515B-12F3-2043-BE22-E75380AE0262}" type="pres">
      <dgm:prSet presAssocID="{35F0EDFA-C501-F849-AF69-6FC4BDBB77B7}" presName="tx1" presStyleLbl="revTx" presStyleIdx="2" presStyleCnt="4" custScaleY="74045"/>
      <dgm:spPr/>
      <dgm:t>
        <a:bodyPr/>
        <a:lstStyle/>
        <a:p>
          <a:endParaRPr lang="en-US"/>
        </a:p>
      </dgm:t>
    </dgm:pt>
    <dgm:pt modelId="{180084FA-6A24-9141-861F-CF6316308445}" type="pres">
      <dgm:prSet presAssocID="{35F0EDFA-C501-F849-AF69-6FC4BDBB77B7}" presName="vert1" presStyleCnt="0"/>
      <dgm:spPr/>
    </dgm:pt>
    <dgm:pt modelId="{8F3AE1D5-E633-CE45-BB6A-CD88B9B6A793}" type="pres">
      <dgm:prSet presAssocID="{1DBE91D9-07ED-514B-A7F2-7446AF5A7C87}" presName="thickLine" presStyleLbl="alignNode1" presStyleIdx="3" presStyleCnt="4"/>
      <dgm:spPr/>
    </dgm:pt>
    <dgm:pt modelId="{F0DC213A-7880-E848-AA08-C0ADEFF3F4D9}" type="pres">
      <dgm:prSet presAssocID="{1DBE91D9-07ED-514B-A7F2-7446AF5A7C87}" presName="horz1" presStyleCnt="0"/>
      <dgm:spPr/>
    </dgm:pt>
    <dgm:pt modelId="{2F86DEDE-B109-AE4F-9B6B-C37908C3DDCD}" type="pres">
      <dgm:prSet presAssocID="{1DBE91D9-07ED-514B-A7F2-7446AF5A7C87}" presName="tx1" presStyleLbl="revTx" presStyleIdx="3" presStyleCnt="4" custScaleY="68416"/>
      <dgm:spPr/>
      <dgm:t>
        <a:bodyPr/>
        <a:lstStyle/>
        <a:p>
          <a:endParaRPr lang="en-US"/>
        </a:p>
      </dgm:t>
    </dgm:pt>
    <dgm:pt modelId="{351DEC99-857E-A14F-A8EC-76443873D685}" type="pres">
      <dgm:prSet presAssocID="{1DBE91D9-07ED-514B-A7F2-7446AF5A7C87}" presName="vert1" presStyleCnt="0"/>
      <dgm:spPr/>
    </dgm:pt>
  </dgm:ptLst>
  <dgm:cxnLst>
    <dgm:cxn modelId="{A769004C-72B8-1244-AE92-5C52EDCCBF01}" srcId="{48401AB0-2766-484F-BFFC-CEFEA844CB05}" destId="{EBB32BA9-DE0D-B546-A395-ACA5A6049E32}" srcOrd="1" destOrd="0" parTransId="{6F3308A7-4DE9-8F4F-B081-3DFB012BB0CD}" sibTransId="{894AA9F1-6B81-364D-BDF5-4C81E358CF80}"/>
    <dgm:cxn modelId="{5BBD271E-214E-6542-BCDF-85CEB510AF38}" srcId="{48401AB0-2766-484F-BFFC-CEFEA844CB05}" destId="{E7DBB0EE-322E-2F4F-93F7-6E903EDD6F9D}" srcOrd="0" destOrd="0" parTransId="{9AEA8A57-956C-CC40-BD4F-498AF169CAC6}" sibTransId="{8E8BEFBC-EC6F-DA41-B392-E068E06E1910}"/>
    <dgm:cxn modelId="{305B68D0-8065-164A-B8AE-EE50BAEBBCAB}" type="presOf" srcId="{1DBE91D9-07ED-514B-A7F2-7446AF5A7C87}" destId="{2F86DEDE-B109-AE4F-9B6B-C37908C3DDCD}" srcOrd="0" destOrd="0" presId="urn:microsoft.com/office/officeart/2008/layout/LinedList"/>
    <dgm:cxn modelId="{B65605C9-4959-594E-A137-2CFDC86599CB}" srcId="{48401AB0-2766-484F-BFFC-CEFEA844CB05}" destId="{35F0EDFA-C501-F849-AF69-6FC4BDBB77B7}" srcOrd="2" destOrd="0" parTransId="{1C89D85C-A6D8-F345-8E6B-03216F21551B}" sibTransId="{BC59EC24-967A-B74B-9407-E5351B9E21D8}"/>
    <dgm:cxn modelId="{A2524EA3-49BD-9F4A-A099-BA38D7CFD02F}" type="presOf" srcId="{E7DBB0EE-322E-2F4F-93F7-6E903EDD6F9D}" destId="{8527B230-A596-2946-A221-B11052DEBA4E}" srcOrd="0" destOrd="0" presId="urn:microsoft.com/office/officeart/2008/layout/LinedList"/>
    <dgm:cxn modelId="{5D66E256-2546-2043-86B2-50FF3864E9F4}" type="presOf" srcId="{35F0EDFA-C501-F849-AF69-6FC4BDBB77B7}" destId="{FB92515B-12F3-2043-BE22-E75380AE0262}" srcOrd="0" destOrd="0" presId="urn:microsoft.com/office/officeart/2008/layout/LinedList"/>
    <dgm:cxn modelId="{7DAAF619-4DE1-884E-A49A-BD1C23118CC2}" type="presOf" srcId="{48401AB0-2766-484F-BFFC-CEFEA844CB05}" destId="{84163F92-FE88-944F-8B13-0AFF60A75C79}" srcOrd="0" destOrd="0" presId="urn:microsoft.com/office/officeart/2008/layout/LinedList"/>
    <dgm:cxn modelId="{DC89E9FC-3206-A74C-995C-0502DDCF605C}" srcId="{48401AB0-2766-484F-BFFC-CEFEA844CB05}" destId="{1DBE91D9-07ED-514B-A7F2-7446AF5A7C87}" srcOrd="3" destOrd="0" parTransId="{B1F0F1DF-9F78-3744-B8CB-0E726F057B6C}" sibTransId="{4D8429C5-2261-7641-9BCE-54E15E1BD271}"/>
    <dgm:cxn modelId="{A67316B2-7515-6649-BB38-BCE46F6FA4F1}" type="presOf" srcId="{EBB32BA9-DE0D-B546-A395-ACA5A6049E32}" destId="{31E73851-C3C3-3E44-BA0E-B454E6990671}" srcOrd="0" destOrd="0" presId="urn:microsoft.com/office/officeart/2008/layout/LinedList"/>
    <dgm:cxn modelId="{0B959570-23E4-0B4B-ABCE-2D364B8D46F3}" type="presParOf" srcId="{84163F92-FE88-944F-8B13-0AFF60A75C79}" destId="{A54A9FC1-5F16-BC49-950A-A078E9A458D3}" srcOrd="0" destOrd="0" presId="urn:microsoft.com/office/officeart/2008/layout/LinedList"/>
    <dgm:cxn modelId="{F8E99191-720A-A246-A7AB-9D7B39E5B396}" type="presParOf" srcId="{84163F92-FE88-944F-8B13-0AFF60A75C79}" destId="{2A138009-0422-8146-86DD-0463A55380EE}" srcOrd="1" destOrd="0" presId="urn:microsoft.com/office/officeart/2008/layout/LinedList"/>
    <dgm:cxn modelId="{697F6EB5-E38D-B947-94C8-DFCF6C37FB17}" type="presParOf" srcId="{2A138009-0422-8146-86DD-0463A55380EE}" destId="{8527B230-A596-2946-A221-B11052DEBA4E}" srcOrd="0" destOrd="0" presId="urn:microsoft.com/office/officeart/2008/layout/LinedList"/>
    <dgm:cxn modelId="{07FE8561-5C41-A04D-91CC-4195A14E91F8}" type="presParOf" srcId="{2A138009-0422-8146-86DD-0463A55380EE}" destId="{EA206777-0237-5944-8C01-F1DC9034D60E}" srcOrd="1" destOrd="0" presId="urn:microsoft.com/office/officeart/2008/layout/LinedList"/>
    <dgm:cxn modelId="{E565E05E-5E6A-8543-8FE6-30FDB0AD4375}" type="presParOf" srcId="{84163F92-FE88-944F-8B13-0AFF60A75C79}" destId="{3F05DB23-2E41-3E49-8E78-99504D2C457B}" srcOrd="2" destOrd="0" presId="urn:microsoft.com/office/officeart/2008/layout/LinedList"/>
    <dgm:cxn modelId="{C916666D-091C-6740-BDB1-351B9B2DA1FD}" type="presParOf" srcId="{84163F92-FE88-944F-8B13-0AFF60A75C79}" destId="{5161F27E-49C4-004D-A081-666CEF7ADBD0}" srcOrd="3" destOrd="0" presId="urn:microsoft.com/office/officeart/2008/layout/LinedList"/>
    <dgm:cxn modelId="{CE8FC93A-DFF3-4441-AEB2-01489531199D}" type="presParOf" srcId="{5161F27E-49C4-004D-A081-666CEF7ADBD0}" destId="{31E73851-C3C3-3E44-BA0E-B454E6990671}" srcOrd="0" destOrd="0" presId="urn:microsoft.com/office/officeart/2008/layout/LinedList"/>
    <dgm:cxn modelId="{1E960263-BF09-D44E-837F-C01BEE084FE0}" type="presParOf" srcId="{5161F27E-49C4-004D-A081-666CEF7ADBD0}" destId="{563C875C-6D15-CA42-9E28-8F1DC58EFAC3}" srcOrd="1" destOrd="0" presId="urn:microsoft.com/office/officeart/2008/layout/LinedList"/>
    <dgm:cxn modelId="{9F60811F-C9D4-824C-8433-95F92FB742C2}" type="presParOf" srcId="{84163F92-FE88-944F-8B13-0AFF60A75C79}" destId="{3BD71AD7-27BB-BC4C-BDBA-2A85D325CF71}" srcOrd="4" destOrd="0" presId="urn:microsoft.com/office/officeart/2008/layout/LinedList"/>
    <dgm:cxn modelId="{6E1ADD23-5CA1-0F43-B3DD-A72E41B7AABD}" type="presParOf" srcId="{84163F92-FE88-944F-8B13-0AFF60A75C79}" destId="{7FF382C1-787F-4947-BE49-C577392D0F4A}" srcOrd="5" destOrd="0" presId="urn:microsoft.com/office/officeart/2008/layout/LinedList"/>
    <dgm:cxn modelId="{262AEEDE-E8BB-B540-BCF6-4A1AC0C03DBE}" type="presParOf" srcId="{7FF382C1-787F-4947-BE49-C577392D0F4A}" destId="{FB92515B-12F3-2043-BE22-E75380AE0262}" srcOrd="0" destOrd="0" presId="urn:microsoft.com/office/officeart/2008/layout/LinedList"/>
    <dgm:cxn modelId="{2E42E8F5-7135-1742-A58E-D78EA9971371}" type="presParOf" srcId="{7FF382C1-787F-4947-BE49-C577392D0F4A}" destId="{180084FA-6A24-9141-861F-CF6316308445}" srcOrd="1" destOrd="0" presId="urn:microsoft.com/office/officeart/2008/layout/LinedList"/>
    <dgm:cxn modelId="{B53CADDA-C9A9-3A4E-8F1E-28F492AAC69E}" type="presParOf" srcId="{84163F92-FE88-944F-8B13-0AFF60A75C79}" destId="{8F3AE1D5-E633-CE45-BB6A-CD88B9B6A793}" srcOrd="6" destOrd="0" presId="urn:microsoft.com/office/officeart/2008/layout/LinedList"/>
    <dgm:cxn modelId="{A8898E1F-1DE7-CE45-9058-670E194CD34B}" type="presParOf" srcId="{84163F92-FE88-944F-8B13-0AFF60A75C79}" destId="{F0DC213A-7880-E848-AA08-C0ADEFF3F4D9}" srcOrd="7" destOrd="0" presId="urn:microsoft.com/office/officeart/2008/layout/LinedList"/>
    <dgm:cxn modelId="{1B5FE8BA-1D53-154F-9AAB-667CA8F9C59B}" type="presParOf" srcId="{F0DC213A-7880-E848-AA08-C0ADEFF3F4D9}" destId="{2F86DEDE-B109-AE4F-9B6B-C37908C3DDCD}" srcOrd="0" destOrd="0" presId="urn:microsoft.com/office/officeart/2008/layout/LinedList"/>
    <dgm:cxn modelId="{F2C09B07-3DCE-114D-AA51-D736474A47A4}" type="presParOf" srcId="{F0DC213A-7880-E848-AA08-C0ADEFF3F4D9}" destId="{351DEC99-857E-A14F-A8EC-76443873D6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A9FC1-5F16-BC49-950A-A078E9A458D3}">
      <dsp:nvSpPr>
        <dsp:cNvPr id="0" name=""/>
        <dsp:cNvSpPr/>
      </dsp:nvSpPr>
      <dsp:spPr>
        <a:xfrm>
          <a:off x="0" y="1921"/>
          <a:ext cx="835342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27B230-A596-2946-A221-B11052DEBA4E}">
      <dsp:nvSpPr>
        <dsp:cNvPr id="0" name=""/>
        <dsp:cNvSpPr/>
      </dsp:nvSpPr>
      <dsp:spPr>
        <a:xfrm>
          <a:off x="0" y="1921"/>
          <a:ext cx="8353426" cy="85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Calibri"/>
              <a:cs typeface="Calibri"/>
            </a:rPr>
            <a:t>Time -</a:t>
          </a:r>
          <a:r>
            <a:rPr lang="en-GB" sz="2400" kern="1200" smtClean="0">
              <a:latin typeface="Calibri"/>
              <a:cs typeface="Calibri"/>
            </a:rPr>
            <a:t> Do not underestimate the time needed to carry out CCA</a:t>
          </a:r>
          <a:endParaRPr lang="en-US" sz="2400" kern="1200" dirty="0">
            <a:latin typeface="Calibri"/>
            <a:cs typeface="Calibri"/>
          </a:endParaRPr>
        </a:p>
      </dsp:txBody>
      <dsp:txXfrm>
        <a:off x="0" y="1921"/>
        <a:ext cx="8353426" cy="856005"/>
      </dsp:txXfrm>
    </dsp:sp>
    <dsp:sp modelId="{3F05DB23-2E41-3E49-8E78-99504D2C457B}">
      <dsp:nvSpPr>
        <dsp:cNvPr id="0" name=""/>
        <dsp:cNvSpPr/>
      </dsp:nvSpPr>
      <dsp:spPr>
        <a:xfrm>
          <a:off x="0" y="857927"/>
          <a:ext cx="835342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73851-C3C3-3E44-BA0E-B454E6990671}">
      <dsp:nvSpPr>
        <dsp:cNvPr id="0" name=""/>
        <dsp:cNvSpPr/>
      </dsp:nvSpPr>
      <dsp:spPr>
        <a:xfrm>
          <a:off x="0" y="857927"/>
          <a:ext cx="8353426" cy="13176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latin typeface="Calibri"/>
              <a:cs typeface="Calibri"/>
            </a:rPr>
            <a:t>Expertise – </a:t>
          </a:r>
          <a:r>
            <a:rPr lang="en-GB" sz="2400" kern="1200" dirty="0" smtClean="0">
              <a:latin typeface="Calibri"/>
              <a:cs typeface="Calibri"/>
            </a:rPr>
            <a:t>Ensure that the TDA Development team members working on the CCAs cover all the areas of expertise needed</a:t>
          </a:r>
          <a:endParaRPr lang="en-US" sz="2400" kern="1200" dirty="0">
            <a:latin typeface="Calibri"/>
            <a:cs typeface="Calibri"/>
          </a:endParaRPr>
        </a:p>
      </dsp:txBody>
      <dsp:txXfrm>
        <a:off x="0" y="857927"/>
        <a:ext cx="8353426" cy="1317626"/>
      </dsp:txXfrm>
    </dsp:sp>
    <dsp:sp modelId="{3BD71AD7-27BB-BC4C-BDBA-2A85D325CF71}">
      <dsp:nvSpPr>
        <dsp:cNvPr id="0" name=""/>
        <dsp:cNvSpPr/>
      </dsp:nvSpPr>
      <dsp:spPr>
        <a:xfrm>
          <a:off x="0" y="2175553"/>
          <a:ext cx="835342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92515B-12F3-2043-BE22-E75380AE0262}">
      <dsp:nvSpPr>
        <dsp:cNvPr id="0" name=""/>
        <dsp:cNvSpPr/>
      </dsp:nvSpPr>
      <dsp:spPr>
        <a:xfrm>
          <a:off x="0" y="2175553"/>
          <a:ext cx="8353426" cy="146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smtClean="0">
              <a:latin typeface="Calibri"/>
              <a:cs typeface="Calibri"/>
            </a:rPr>
            <a:t>Preparedness</a:t>
          </a:r>
          <a:r>
            <a:rPr lang="en-GB" sz="2400" i="0" kern="1200" smtClean="0">
              <a:latin typeface="Calibri"/>
              <a:cs typeface="Calibri"/>
            </a:rPr>
            <a:t> – </a:t>
          </a:r>
          <a:r>
            <a:rPr lang="en-GB" sz="2400" kern="1200" smtClean="0">
              <a:latin typeface="Calibri"/>
              <a:cs typeface="Calibri"/>
            </a:rPr>
            <a:t>Try to be well prepared prior to the main causal chain workshop. Have the CCA methodology well developed and understood by key members of the TDA Development team.</a:t>
          </a:r>
          <a:endParaRPr lang="en-US" sz="2400" kern="1200" dirty="0">
            <a:latin typeface="Calibri"/>
            <a:cs typeface="Calibri"/>
          </a:endParaRPr>
        </a:p>
      </dsp:txBody>
      <dsp:txXfrm>
        <a:off x="0" y="2175553"/>
        <a:ext cx="8353426" cy="1468999"/>
      </dsp:txXfrm>
    </dsp:sp>
    <dsp:sp modelId="{8F3AE1D5-E633-CE45-BB6A-CD88B9B6A793}">
      <dsp:nvSpPr>
        <dsp:cNvPr id="0" name=""/>
        <dsp:cNvSpPr/>
      </dsp:nvSpPr>
      <dsp:spPr>
        <a:xfrm>
          <a:off x="0" y="3644553"/>
          <a:ext cx="835342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86DEDE-B109-AE4F-9B6B-C37908C3DDCD}">
      <dsp:nvSpPr>
        <dsp:cNvPr id="0" name=""/>
        <dsp:cNvSpPr/>
      </dsp:nvSpPr>
      <dsp:spPr>
        <a:xfrm>
          <a:off x="0" y="3644553"/>
          <a:ext cx="8353426" cy="135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smtClean="0">
              <a:latin typeface="Calibri"/>
              <a:cs typeface="Calibri"/>
            </a:rPr>
            <a:t>Briefing</a:t>
          </a:r>
          <a:r>
            <a:rPr lang="en-GB" sz="2400" i="0" kern="1200" smtClean="0">
              <a:latin typeface="Calibri"/>
              <a:cs typeface="Calibri"/>
            </a:rPr>
            <a:t> –</a:t>
          </a:r>
          <a:r>
            <a:rPr lang="en-GB" sz="2400" kern="1200" smtClean="0">
              <a:latin typeface="Calibri"/>
              <a:cs typeface="Calibri"/>
            </a:rPr>
            <a:t> The CCA process can be difficult for people to conceptualise, so ensure that the Development team are adequately briefed prior to any workshop</a:t>
          </a:r>
          <a:endParaRPr lang="en-US" sz="2400" kern="1200" dirty="0">
            <a:latin typeface="Calibri"/>
            <a:cs typeface="Calibri"/>
          </a:endParaRPr>
        </a:p>
      </dsp:txBody>
      <dsp:txXfrm>
        <a:off x="0" y="3644553"/>
        <a:ext cx="8353426" cy="135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CFC1-58D9-5040-8EC7-A16E0318A14D}" type="datetimeFigureOut">
              <a:rPr lang="en-US" smtClean="0"/>
              <a:t>24/08/2012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5C52-6EBD-954E-AD32-B3884FE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1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7FF642-FE2B-5B46-AAB1-E2C5739D1372}" type="datetime1">
              <a:rPr lang="en-US"/>
              <a:pPr>
                <a:defRPr/>
              </a:pPr>
              <a:t>24/08/2012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40341-FEA8-7047-996E-223BBE8F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2A74C8-5BAF-5E45-8CBA-37585A9CF94A}" type="slidenum">
              <a:rPr lang="en-GB" sz="1200">
                <a:solidFill>
                  <a:prstClr val="black"/>
                </a:solidFill>
              </a:rPr>
              <a:pPr/>
              <a:t>33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8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73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975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725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917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946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998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59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solidFill>
                <a:prstClr val="black"/>
              </a:solidFill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29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397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451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503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solidFill>
                <a:prstClr val="black"/>
              </a:solidFill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917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102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20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solidFill>
                <a:prstClr val="black"/>
              </a:solidFill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596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082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026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7343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1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02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93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344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76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096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696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1746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072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949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3561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solidFill>
                <a:prstClr val="black"/>
              </a:solidFill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Rockwel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582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53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00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21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40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45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73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4" Type="http://schemas.openxmlformats.org/officeDocument/2006/relationships/theme" Target="../theme/theme7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18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23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6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230E3D-7CDD-074A-88D1-4B671E64D1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24/08/2012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43F08F-4695-A946-BCC1-6A746F64BB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47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2108200"/>
          </a:xfrm>
        </p:spPr>
        <p:txBody>
          <a:bodyPr/>
          <a:lstStyle/>
          <a:p>
            <a:r>
              <a:rPr lang="en-US" sz="4400" dirty="0" smtClean="0"/>
              <a:t>IW:LEARN</a:t>
            </a:r>
            <a:br>
              <a:rPr lang="en-US" sz="4400" dirty="0" smtClean="0"/>
            </a:br>
            <a:r>
              <a:rPr lang="en-US" sz="4400" dirty="0" smtClean="0"/>
              <a:t>TDA/SAP Training Course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2: Development of the TDA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4845326"/>
            <a:ext cx="1714500" cy="2012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1857" y="2844800"/>
            <a:ext cx="4038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Sea Dead Zone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8450" y="5410200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b="1" dirty="0"/>
              <a:t>Evolution of the NW Shelf </a:t>
            </a:r>
            <a:r>
              <a:rPr lang="ja-JP" altLang="en-GB" b="1" dirty="0">
                <a:latin typeface="Arial"/>
              </a:rPr>
              <a:t>‘</a:t>
            </a:r>
            <a:r>
              <a:rPr lang="en-GB" b="1" dirty="0"/>
              <a:t>Dead Zone</a:t>
            </a:r>
            <a:r>
              <a:rPr lang="ja-JP" altLang="en-GB" b="1" dirty="0">
                <a:latin typeface="Arial"/>
              </a:rPr>
              <a:t>’</a:t>
            </a:r>
            <a:endParaRPr lang="en-US" b="1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616450" y="5410200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latin typeface="Arial" charset="0"/>
              </a:rPr>
              <a:t>Decline in the </a:t>
            </a:r>
            <a:r>
              <a:rPr lang="en-GB" b="1" dirty="0" err="1">
                <a:latin typeface="Arial" charset="0"/>
              </a:rPr>
              <a:t>Phyllophora</a:t>
            </a:r>
            <a:r>
              <a:rPr lang="en-GB" b="1" dirty="0">
                <a:latin typeface="Arial" charset="0"/>
              </a:rPr>
              <a:t> beds on the NW Shelf</a:t>
            </a:r>
            <a:endParaRPr lang="en-US" b="1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02100" y="2120901"/>
            <a:ext cx="5016500" cy="3124199"/>
            <a:chOff x="4508500" y="1536700"/>
            <a:chExt cx="3886200" cy="2438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8500" y="1536700"/>
              <a:ext cx="3886200" cy="2438400"/>
            </a:xfrm>
            <a:prstGeom prst="rect">
              <a:avLst/>
            </a:prstGeom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4864100" y="1536700"/>
              <a:ext cx="3200400" cy="2438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2108200"/>
            <a:ext cx="4220784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2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0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936" y="927100"/>
            <a:ext cx="6419310" cy="51816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6560372" flipV="1">
            <a:off x="6515740" y="2375597"/>
            <a:ext cx="1763998" cy="23804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ircular Arrow 4"/>
          <p:cNvSpPr/>
          <p:nvPr/>
        </p:nvSpPr>
        <p:spPr>
          <a:xfrm rot="2131751" flipV="1">
            <a:off x="2675989" y="1670536"/>
            <a:ext cx="2137734" cy="199773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59280"/>
              <a:gd name="adj5" fmla="val 12500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6797069">
            <a:off x="5371868" y="2731441"/>
            <a:ext cx="2995348" cy="252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 flipV="1">
            <a:off x="6615920" y="2845661"/>
            <a:ext cx="2413283" cy="252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27800" y="876300"/>
            <a:ext cx="2070100" cy="9271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Impact: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Reduction in Loggerhead Turtle nesting sites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4600" y="1746250"/>
            <a:ext cx="2070100" cy="927100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Loggerhead Turtle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Migration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50800" y="4787900"/>
            <a:ext cx="3759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i="1" dirty="0">
                <a:solidFill>
                  <a:srgbClr val="0033CC"/>
                </a:solidFill>
              </a:rPr>
              <a:t>Mediterranean Sea</a:t>
            </a:r>
          </a:p>
          <a:p>
            <a:r>
              <a:rPr lang="en-US" sz="2000" dirty="0" smtClean="0"/>
              <a:t>Transboundary Problem:</a:t>
            </a:r>
            <a:br>
              <a:rPr lang="en-US" sz="2000" dirty="0" smtClean="0"/>
            </a:br>
            <a:r>
              <a:rPr lang="en-US" sz="2000" b="0" dirty="0" smtClean="0"/>
              <a:t>Loss of Habitat</a:t>
            </a:r>
          </a:p>
        </p:txBody>
      </p:sp>
      <p:sp>
        <p:nvSpPr>
          <p:cNvPr id="13" name="Right Arrow 12"/>
          <p:cNvSpPr/>
          <p:nvPr/>
        </p:nvSpPr>
        <p:spPr>
          <a:xfrm rot="20969575">
            <a:off x="4700036" y="4275235"/>
            <a:ext cx="3081582" cy="2519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775210">
            <a:off x="4510957" y="4218170"/>
            <a:ext cx="1640083" cy="252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184715">
            <a:off x="4587948" y="3777670"/>
            <a:ext cx="2620133" cy="2504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67000" y="3873500"/>
            <a:ext cx="2070100" cy="9271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Cause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Urbanisation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; Tourism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73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19" grpId="0" animBg="1"/>
      <p:bldP spid="15" grpId="0" animBg="1"/>
      <p:bldP spid="18" grpId="0" animBg="1"/>
      <p:bldP spid="25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43155" y="-612649"/>
            <a:ext cx="6470393" cy="7785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358235"/>
            <a:ext cx="805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Indicators </a:t>
            </a:r>
            <a:r>
              <a:rPr lang="en-US" b="1" dirty="0"/>
              <a:t>of alterations of benthic habitats (Source: FREPLATA, 2005</a:t>
            </a:r>
            <a:r>
              <a:rPr lang="en-US" b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0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Causal Chain as </a:t>
            </a:r>
            <a:r>
              <a:rPr lang="en-GB" sz="3600" dirty="0"/>
              <a:t>a component of a </a:t>
            </a:r>
            <a:r>
              <a:rPr lang="en-GB" sz="3600" dirty="0" smtClean="0"/>
              <a:t>Policy Response System </a:t>
            </a:r>
            <a:endParaRPr lang="en-US" sz="3600" dirty="0"/>
          </a:p>
        </p:txBody>
      </p:sp>
      <p:sp>
        <p:nvSpPr>
          <p:cNvPr id="22" name="Bent Arrow 21"/>
          <p:cNvSpPr/>
          <p:nvPr/>
        </p:nvSpPr>
        <p:spPr>
          <a:xfrm rot="16200000">
            <a:off x="3347982" y="3136975"/>
            <a:ext cx="2109392" cy="1583250"/>
          </a:xfrm>
          <a:prstGeom prst="bentArrow">
            <a:avLst>
              <a:gd name="adj1" fmla="val 5539"/>
              <a:gd name="adj2" fmla="val 6799"/>
              <a:gd name="adj3" fmla="val 10572"/>
              <a:gd name="adj4" fmla="val 17560"/>
            </a:avLst>
          </a:prstGeom>
          <a:solidFill>
            <a:srgbClr val="00386F"/>
          </a:solidFill>
          <a:ln w="12700" cap="flat" cmpd="sng" algn="ctr">
            <a:solidFill>
              <a:srgbClr val="00386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 rot="16200000">
            <a:off x="5247327" y="4383382"/>
            <a:ext cx="1319367" cy="160866"/>
          </a:xfrm>
          <a:prstGeom prst="rightArrow">
            <a:avLst/>
          </a:prstGeom>
          <a:solidFill>
            <a:srgbClr val="00386F"/>
          </a:solidFill>
          <a:ln w="12700" cap="flat" cmpd="sng" algn="ctr">
            <a:solidFill>
              <a:srgbClr val="00386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4950310" y="4083625"/>
            <a:ext cx="1021378" cy="160867"/>
          </a:xfrm>
          <a:prstGeom prst="rightArrow">
            <a:avLst/>
          </a:prstGeom>
          <a:solidFill>
            <a:srgbClr val="00CCFF"/>
          </a:solidFill>
          <a:ln w="12700" cap="flat" cmpd="sng" algn="ctr">
            <a:solidFill>
              <a:srgbClr val="00CCF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ight Arrow 24"/>
          <p:cNvSpPr/>
          <p:nvPr/>
        </p:nvSpPr>
        <p:spPr>
          <a:xfrm rot="16200000">
            <a:off x="1295964" y="4258433"/>
            <a:ext cx="1041400" cy="162000"/>
          </a:xfrm>
          <a:prstGeom prst="rightArrow">
            <a:avLst/>
          </a:prstGeom>
          <a:solidFill>
            <a:srgbClr val="00CCFF"/>
          </a:solidFill>
          <a:ln w="12700" cap="flat" cmpd="sng" algn="ctr">
            <a:noFill/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ent Arrow 25"/>
          <p:cNvSpPr/>
          <p:nvPr/>
        </p:nvSpPr>
        <p:spPr>
          <a:xfrm>
            <a:off x="1765299" y="2557265"/>
            <a:ext cx="1413934" cy="774236"/>
          </a:xfrm>
          <a:prstGeom prst="bentArrow">
            <a:avLst>
              <a:gd name="adj1" fmla="val 9539"/>
              <a:gd name="adj2" fmla="val 8050"/>
              <a:gd name="adj3" fmla="val 21719"/>
              <a:gd name="adj4" fmla="val 35748"/>
            </a:avLst>
          </a:prstGeom>
          <a:solidFill>
            <a:srgbClr val="00CCFF"/>
          </a:solidFill>
          <a:ln w="12700" cap="flat" cmpd="sng" algn="ctr">
            <a:solidFill>
              <a:srgbClr val="00CCF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ent Arrow 26"/>
          <p:cNvSpPr/>
          <p:nvPr/>
        </p:nvSpPr>
        <p:spPr>
          <a:xfrm rot="5400000">
            <a:off x="4704983" y="2249519"/>
            <a:ext cx="720882" cy="1443085"/>
          </a:xfrm>
          <a:prstGeom prst="bentArrow">
            <a:avLst>
              <a:gd name="adj1" fmla="val 11402"/>
              <a:gd name="adj2" fmla="val 11487"/>
              <a:gd name="adj3" fmla="val 21719"/>
              <a:gd name="adj4" fmla="val 35748"/>
            </a:avLst>
          </a:prstGeom>
          <a:solidFill>
            <a:srgbClr val="00CCFF"/>
          </a:solidFill>
          <a:ln w="12700" cap="flat" cmpd="sng" algn="ctr">
            <a:solidFill>
              <a:srgbClr val="00CCF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ight Arrow 27"/>
          <p:cNvSpPr/>
          <p:nvPr/>
        </p:nvSpPr>
        <p:spPr>
          <a:xfrm rot="10800000">
            <a:off x="2429963" y="4848320"/>
            <a:ext cx="1482198" cy="194980"/>
          </a:xfrm>
          <a:prstGeom prst="rightArrow">
            <a:avLst/>
          </a:prstGeom>
          <a:solidFill>
            <a:srgbClr val="00386F"/>
          </a:solidFill>
          <a:ln w="12700" cap="flat" cmpd="sng" algn="ctr">
            <a:noFill/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ight Arrow 28"/>
          <p:cNvSpPr/>
          <p:nvPr/>
        </p:nvSpPr>
        <p:spPr>
          <a:xfrm rot="13047107">
            <a:off x="2225047" y="4290716"/>
            <a:ext cx="1832733" cy="156257"/>
          </a:xfrm>
          <a:prstGeom prst="rightArrow">
            <a:avLst/>
          </a:prstGeom>
          <a:solidFill>
            <a:srgbClr val="00386F"/>
          </a:solidFill>
          <a:ln w="12700" cap="flat" cmpd="sng" algn="ctr">
            <a:solidFill>
              <a:srgbClr val="00386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921464" y="3514574"/>
            <a:ext cx="540000" cy="162000"/>
          </a:xfrm>
          <a:prstGeom prst="rightArrow">
            <a:avLst/>
          </a:prstGeom>
          <a:solidFill>
            <a:srgbClr val="00CCFF"/>
          </a:solidFill>
          <a:ln w="12700" cap="flat" cmpd="sng" algn="ctr">
            <a:solidFill>
              <a:srgbClr val="00CCF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6923127" y="3876589"/>
            <a:ext cx="539999" cy="160866"/>
          </a:xfrm>
          <a:prstGeom prst="rightArrow">
            <a:avLst/>
          </a:prstGeom>
          <a:solidFill>
            <a:srgbClr val="00386F"/>
          </a:solidFill>
          <a:ln w="12700" cap="flat" cmpd="sng" algn="ctr">
            <a:solidFill>
              <a:srgbClr val="00386F"/>
            </a:solidFill>
            <a:prstDash val="solid"/>
            <a:headEnd type="none"/>
            <a:tailEnd type="triangl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5956" y="3419110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Driver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44581" y="3788947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Response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13433" y="4710538"/>
            <a:ext cx="1206393" cy="484578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ROOT CAUSES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187164" y="3294384"/>
            <a:ext cx="1224000" cy="503999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UNDERLYING CAUSES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45281" y="2360620"/>
            <a:ext cx="1224000" cy="504000"/>
          </a:xfrm>
          <a:prstGeom prst="rect">
            <a:avLst/>
          </a:prstGeom>
          <a:solidFill>
            <a:srgbClr val="00CCF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IMMEDIATE CAUSES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128616" y="3306103"/>
            <a:ext cx="1224000" cy="50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16980" y="4685868"/>
            <a:ext cx="1224000" cy="504000"/>
          </a:xfrm>
          <a:prstGeom prst="rect">
            <a:avLst/>
          </a:prstGeom>
          <a:solidFill>
            <a:srgbClr val="00386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 RESPONSE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514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Causal Chain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65200" y="1805409"/>
            <a:ext cx="7321550" cy="19029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A causal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chain is an ordered sequence of events </a:t>
              </a:r>
              <a:r>
                <a:rPr lang="en-US" sz="2800" dirty="0">
                  <a:solidFill>
                    <a:srgbClr val="0033CC"/>
                  </a:solidFill>
                  <a:latin typeface="Calibri"/>
                  <a:cs typeface="Calibri"/>
                </a:rPr>
                <a:t>linking the causes of a problem with its </a:t>
              </a:r>
              <a:r>
                <a:rPr lang="en-US" sz="2800" dirty="0" smtClean="0">
                  <a:solidFill>
                    <a:srgbClr val="0033CC"/>
                  </a:solidFill>
                  <a:latin typeface="Calibri"/>
                  <a:cs typeface="Calibri"/>
                </a:rPr>
                <a:t>effects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858" y="4343400"/>
            <a:ext cx="2303528" cy="1382117"/>
            <a:chOff x="5357" y="1551582"/>
            <a:chExt cx="1601390" cy="960834"/>
          </a:xfrm>
        </p:grpSpPr>
        <p:sp>
          <p:nvSpPr>
            <p:cNvPr id="23" name="Rounded Rectangle 22"/>
            <p:cNvSpPr/>
            <p:nvPr/>
          </p:nvSpPr>
          <p:spPr>
            <a:xfrm>
              <a:off x="5357" y="1551582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33499" y="1579724"/>
              <a:ext cx="1545106" cy="904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Immediate or technical causes</a:t>
              </a:r>
              <a:endParaRPr lang="en-GB" sz="2000" kern="1200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20988" y="4843328"/>
            <a:ext cx="620712" cy="397144"/>
            <a:chOff x="1766887" y="1833427"/>
            <a:chExt cx="339494" cy="397144"/>
          </a:xfrm>
          <a:solidFill>
            <a:srgbClr val="FF0000"/>
          </a:solidFill>
        </p:grpSpPr>
        <p:sp>
          <p:nvSpPr>
            <p:cNvPr id="21" name="Right Arrow 20"/>
            <p:cNvSpPr/>
            <p:nvPr/>
          </p:nvSpPr>
          <p:spPr>
            <a:xfrm>
              <a:off x="1766887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6"/>
            <p:cNvSpPr/>
            <p:nvPr/>
          </p:nvSpPr>
          <p:spPr>
            <a:xfrm>
              <a:off x="1766887" y="191285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Calibri"/>
                <a:cs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41105" y="4343400"/>
            <a:ext cx="2303528" cy="1382117"/>
            <a:chOff x="2247304" y="1551582"/>
            <a:chExt cx="1601390" cy="960834"/>
          </a:xfrm>
        </p:grpSpPr>
        <p:sp>
          <p:nvSpPr>
            <p:cNvPr id="19" name="Rounded Rectangle 18"/>
            <p:cNvSpPr/>
            <p:nvPr/>
          </p:nvSpPr>
          <p:spPr>
            <a:xfrm>
              <a:off x="2247304" y="1551582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8"/>
            <p:cNvSpPr/>
            <p:nvPr/>
          </p:nvSpPr>
          <p:spPr>
            <a:xfrm>
              <a:off x="2275446" y="1579724"/>
              <a:ext cx="1545106" cy="904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Underlying causes</a:t>
              </a:r>
              <a:endParaRPr lang="en-US" sz="2000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12236" y="4894128"/>
            <a:ext cx="647999" cy="397144"/>
            <a:chOff x="4008834" y="1833427"/>
            <a:chExt cx="339494" cy="397144"/>
          </a:xfrm>
          <a:solidFill>
            <a:srgbClr val="FF0000"/>
          </a:solidFill>
        </p:grpSpPr>
        <p:sp>
          <p:nvSpPr>
            <p:cNvPr id="17" name="Right Arrow 16"/>
            <p:cNvSpPr/>
            <p:nvPr/>
          </p:nvSpPr>
          <p:spPr>
            <a:xfrm>
              <a:off x="4008834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10"/>
            <p:cNvSpPr/>
            <p:nvPr/>
          </p:nvSpPr>
          <p:spPr>
            <a:xfrm>
              <a:off x="4008834" y="191285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Calibri"/>
                <a:cs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70452" y="4419600"/>
            <a:ext cx="2303528" cy="1382117"/>
            <a:chOff x="4489251" y="1551582"/>
            <a:chExt cx="1601390" cy="960834"/>
          </a:xfrm>
        </p:grpSpPr>
        <p:sp>
          <p:nvSpPr>
            <p:cNvPr id="15" name="Rounded Rectangle 14"/>
            <p:cNvSpPr/>
            <p:nvPr/>
          </p:nvSpPr>
          <p:spPr>
            <a:xfrm>
              <a:off x="4489251" y="1551582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2"/>
            <p:cNvSpPr/>
            <p:nvPr/>
          </p:nvSpPr>
          <p:spPr>
            <a:xfrm>
              <a:off x="4517393" y="1579724"/>
              <a:ext cx="1545106" cy="904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Root causes</a:t>
              </a:r>
              <a:endParaRPr lang="en-US" sz="2000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22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Immediate Causes</a:t>
            </a:r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02307" y="1884598"/>
            <a:ext cx="6893273" cy="1265783"/>
            <a:chOff x="363363" y="309795"/>
            <a:chExt cx="6893273" cy="1265783"/>
          </a:xfrm>
        </p:grpSpPr>
        <p:sp>
          <p:nvSpPr>
            <p:cNvPr id="28" name="Rectangle 27"/>
            <p:cNvSpPr/>
            <p:nvPr/>
          </p:nvSpPr>
          <p:spPr>
            <a:xfrm>
              <a:off x="363363" y="309795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363363" y="309795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357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Calibri"/>
                  <a:cs typeface="Calibri"/>
                </a:rPr>
                <a:t>…are usually the direct technical causes of the problem</a:t>
              </a:r>
              <a:endParaRPr lang="en-US" sz="24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27707" y="3478079"/>
            <a:ext cx="6893273" cy="1265783"/>
            <a:chOff x="363363" y="1903276"/>
            <a:chExt cx="6893273" cy="1265783"/>
          </a:xfrm>
        </p:grpSpPr>
        <p:sp>
          <p:nvSpPr>
            <p:cNvPr id="26" name="Rectangle 25"/>
            <p:cNvSpPr/>
            <p:nvPr/>
          </p:nvSpPr>
          <p:spPr>
            <a:xfrm>
              <a:off x="363363" y="1903276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363363" y="1903276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357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Calibri"/>
                  <a:cs typeface="Calibri"/>
                </a:rPr>
                <a:t>They are predominantly tangible (e.g. enhanced nutrient inputs), and with distinct areas of impact</a:t>
              </a:r>
              <a:endParaRPr lang="en-US" sz="2400" kern="12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15022" y="3358749"/>
            <a:ext cx="886048" cy="132907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Group 21"/>
          <p:cNvGrpSpPr/>
          <p:nvPr/>
        </p:nvGrpSpPr>
        <p:grpSpPr>
          <a:xfrm>
            <a:off x="1128583" y="5071559"/>
            <a:ext cx="6914920" cy="1265783"/>
            <a:chOff x="478539" y="3496756"/>
            <a:chExt cx="6662920" cy="1265783"/>
          </a:xfrm>
        </p:grpSpPr>
        <p:sp>
          <p:nvSpPr>
            <p:cNvPr id="24" name="Rectangle 23"/>
            <p:cNvSpPr/>
            <p:nvPr/>
          </p:nvSpPr>
          <p:spPr>
            <a:xfrm>
              <a:off x="478539" y="3496756"/>
              <a:ext cx="6662920" cy="126578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478539" y="3496756"/>
              <a:ext cx="6662920" cy="126578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357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Calibri"/>
                  <a:cs typeface="Calibri"/>
                </a:rPr>
                <a:t>Being technical in nature they are the most straightforward to quantify, prioritise and geographically locate using maps. </a:t>
              </a:r>
              <a:endParaRPr lang="en-US" sz="2400" kern="12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40416" y="4914125"/>
            <a:ext cx="886048" cy="1329072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663700"/>
            <a:ext cx="1238250" cy="1485900"/>
          </a:xfrm>
          <a:prstGeom prst="rect">
            <a:avLst/>
          </a:prstGeom>
        </p:spPr>
      </p:pic>
      <p:pic>
        <p:nvPicPr>
          <p:cNvPr id="32" name="Picture 31"/>
          <p:cNvPicPr>
            <a:picLocks/>
          </p:cNvPicPr>
          <p:nvPr/>
        </p:nvPicPr>
        <p:blipFill rotWithShape="1">
          <a:blip r:embed="rId3"/>
          <a:srcRect t="13986" b="2015"/>
          <a:stretch/>
        </p:blipFill>
        <p:spPr>
          <a:xfrm>
            <a:off x="381007" y="3223800"/>
            <a:ext cx="1260000" cy="151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4826001"/>
            <a:ext cx="1260000" cy="151199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02193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500" y="2247900"/>
            <a:ext cx="14351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400" dirty="0" smtClean="0"/>
              <a:t>Examples of Immediate Causes</a:t>
            </a:r>
            <a:endParaRPr lang="en-US" sz="2400" i="1" dirty="0">
              <a:solidFill>
                <a:srgbClr val="00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0800"/>
            <a:ext cx="8229600" cy="70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Causes…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78813" y="1595124"/>
            <a:ext cx="3422139" cy="3216404"/>
            <a:chOff x="2369154" y="0"/>
            <a:chExt cx="3422139" cy="3216404"/>
          </a:xfrm>
          <a:solidFill>
            <a:srgbClr val="0D5DFF"/>
          </a:solidFill>
        </p:grpSpPr>
        <p:sp>
          <p:nvSpPr>
            <p:cNvPr id="15" name="Oval 14"/>
            <p:cNvSpPr/>
            <p:nvPr/>
          </p:nvSpPr>
          <p:spPr>
            <a:xfrm>
              <a:off x="2369154" y="0"/>
              <a:ext cx="3422139" cy="3216404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2870315" y="471031"/>
              <a:ext cx="2419817" cy="227434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7145" rIns="17145" bIns="17145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smtClean="0">
                  <a:latin typeface="Calibri"/>
                  <a:cs typeface="Calibri"/>
                </a:rPr>
                <a:t>…..are those that contribute to the immediate causes. They can broadly be defined as:</a:t>
              </a:r>
              <a:endParaRPr lang="en-US" sz="2700" b="1" kern="1200" dirty="0">
                <a:latin typeface="Calibri"/>
                <a:cs typeface="Calibri"/>
              </a:endParaRPr>
            </a:p>
          </p:txBody>
        </p:sp>
      </p:grpSp>
      <p:sp>
        <p:nvSpPr>
          <p:cNvPr id="7" name="Left Arrow 6"/>
          <p:cNvSpPr/>
          <p:nvPr/>
        </p:nvSpPr>
        <p:spPr>
          <a:xfrm rot="19179256">
            <a:off x="2377604" y="4219109"/>
            <a:ext cx="1008000" cy="749131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509659" y="4896080"/>
            <a:ext cx="1943997" cy="1331996"/>
            <a:chOff x="0" y="3300956"/>
            <a:chExt cx="1943997" cy="1331996"/>
          </a:xfrm>
        </p:grpSpPr>
        <p:sp>
          <p:nvSpPr>
            <p:cNvPr id="13" name="Rounded Rectangle 12"/>
            <p:cNvSpPr/>
            <p:nvPr/>
          </p:nvSpPr>
          <p:spPr>
            <a:xfrm>
              <a:off x="0" y="3300956"/>
              <a:ext cx="1943997" cy="1331996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7"/>
            <p:cNvSpPr/>
            <p:nvPr/>
          </p:nvSpPr>
          <p:spPr>
            <a:xfrm>
              <a:off x="39013" y="3339969"/>
              <a:ext cx="1865971" cy="125397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625" tIns="47625" rIns="47625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Calibri"/>
                  <a:cs typeface="Calibri"/>
                </a:rPr>
                <a:t>Underlying resource uses and practices </a:t>
              </a:r>
              <a:endParaRPr lang="en-US" sz="2400" b="1" kern="1200" dirty="0">
                <a:latin typeface="Calibri"/>
                <a:cs typeface="Calibri"/>
              </a:endParaRPr>
            </a:p>
          </p:txBody>
        </p:sp>
      </p:grpSp>
      <p:sp>
        <p:nvSpPr>
          <p:cNvPr id="9" name="Left Arrow 8"/>
          <p:cNvSpPr/>
          <p:nvPr/>
        </p:nvSpPr>
        <p:spPr>
          <a:xfrm rot="13394779">
            <a:off x="5781763" y="4247082"/>
            <a:ext cx="992956" cy="749131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6717142" y="4857824"/>
            <a:ext cx="1942598" cy="1332455"/>
            <a:chOff x="6207483" y="3262700"/>
            <a:chExt cx="1942598" cy="1332455"/>
          </a:xfrm>
        </p:grpSpPr>
        <p:sp>
          <p:nvSpPr>
            <p:cNvPr id="11" name="Rounded Rectangle 10"/>
            <p:cNvSpPr/>
            <p:nvPr/>
          </p:nvSpPr>
          <p:spPr>
            <a:xfrm>
              <a:off x="6207483" y="3262700"/>
              <a:ext cx="1942598" cy="1332455"/>
            </a:xfrm>
            <a:prstGeom prst="roundRect">
              <a:avLst>
                <a:gd name="adj" fmla="val 10000"/>
              </a:avLst>
            </a:prstGeom>
            <a:solidFill>
              <a:srgbClr val="0D5DFF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/>
            <p:nvPr/>
          </p:nvSpPr>
          <p:spPr>
            <a:xfrm>
              <a:off x="6246509" y="3301726"/>
              <a:ext cx="1864546" cy="12544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625" tIns="47625" rIns="47625" bIns="47625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Calibri"/>
                  <a:cs typeface="Calibri"/>
                </a:rPr>
                <a:t>Social and economic causes</a:t>
              </a:r>
              <a:endParaRPr lang="en-US" sz="2400" b="1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64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Resource uses and practices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470607" y="1884598"/>
            <a:ext cx="6893273" cy="1265783"/>
            <a:chOff x="363363" y="309795"/>
            <a:chExt cx="6893273" cy="1265783"/>
          </a:xfrm>
        </p:grpSpPr>
        <p:sp>
          <p:nvSpPr>
            <p:cNvPr id="28" name="Rectangle 27"/>
            <p:cNvSpPr/>
            <p:nvPr/>
          </p:nvSpPr>
          <p:spPr>
            <a:xfrm>
              <a:off x="363363" y="309795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363363" y="309795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357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>
                  <a:latin typeface="Calibri"/>
                  <a:cs typeface="Calibri"/>
                </a:rPr>
                <a:t>Land uses (reclamation/drainage operations, deforestation, agriculture</a:t>
              </a:r>
              <a:r>
                <a:rPr lang="en-US" sz="2400" b="1" dirty="0" smtClean="0">
                  <a:latin typeface="Calibri"/>
                  <a:cs typeface="Calibri"/>
                </a:rPr>
                <a:t>)</a:t>
              </a:r>
              <a:endParaRPr lang="en-US" sz="2400" b="1" dirty="0">
                <a:latin typeface="Calibri"/>
                <a:cs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96007" y="3478079"/>
            <a:ext cx="6893273" cy="1265783"/>
            <a:chOff x="363363" y="1903276"/>
            <a:chExt cx="6893273" cy="1265783"/>
          </a:xfrm>
        </p:grpSpPr>
        <p:sp>
          <p:nvSpPr>
            <p:cNvPr id="26" name="Rectangle 25"/>
            <p:cNvSpPr/>
            <p:nvPr/>
          </p:nvSpPr>
          <p:spPr>
            <a:xfrm>
              <a:off x="363363" y="1903276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363363" y="1903276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357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>
                  <a:latin typeface="Calibri"/>
                  <a:cs typeface="Calibri"/>
                </a:rPr>
                <a:t>Damaging or unsustainable practices (Intensive livestock production, </a:t>
              </a:r>
              <a:r>
                <a:rPr lang="en-US" sz="2400" b="1" dirty="0" smtClean="0">
                  <a:latin typeface="Calibri"/>
                  <a:cs typeface="Calibri"/>
                </a:rPr>
                <a:t>lack of or </a:t>
              </a:r>
              <a:r>
                <a:rPr lang="en-US" sz="2400" b="1" dirty="0">
                  <a:latin typeface="Calibri"/>
                  <a:cs typeface="Calibri"/>
                </a:rPr>
                <a:t>outdated water treatment technology, destructive fisheries practices)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96883" y="5071559"/>
            <a:ext cx="6914920" cy="1265783"/>
            <a:chOff x="478539" y="3496756"/>
            <a:chExt cx="6662920" cy="1265783"/>
          </a:xfrm>
        </p:grpSpPr>
        <p:sp>
          <p:nvSpPr>
            <p:cNvPr id="24" name="Rectangle 23"/>
            <p:cNvSpPr/>
            <p:nvPr/>
          </p:nvSpPr>
          <p:spPr>
            <a:xfrm>
              <a:off x="478539" y="3496756"/>
              <a:ext cx="6662920" cy="126578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478539" y="3496756"/>
              <a:ext cx="6662920" cy="126578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7357" tIns="91440" rIns="9144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>
                  <a:latin typeface="Calibri"/>
                  <a:cs typeface="Calibri"/>
                </a:rPr>
                <a:t>Uses of water (diversion, storage etc)</a:t>
              </a:r>
            </a:p>
          </p:txBody>
        </p:sp>
      </p:grp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953000"/>
            <a:ext cx="1836000" cy="12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752600"/>
            <a:ext cx="1819251" cy="12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3352800"/>
            <a:ext cx="182903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8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2998788"/>
            <a:ext cx="7756525" cy="1027112"/>
          </a:xfrm>
        </p:spPr>
        <p:txBody>
          <a:bodyPr/>
          <a:lstStyle/>
          <a:p>
            <a:r>
              <a:rPr lang="en-US" dirty="0" smtClean="0"/>
              <a:t>Section 6: </a:t>
            </a:r>
            <a:r>
              <a:rPr lang="en-GB" dirty="0" smtClean="0"/>
              <a:t>Causal Chain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60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Social and Economic Causes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67307" y="1884598"/>
            <a:ext cx="6893273" cy="1265783"/>
            <a:chOff x="363363" y="309795"/>
            <a:chExt cx="6893273" cy="1265783"/>
          </a:xfrm>
        </p:grpSpPr>
        <p:sp>
          <p:nvSpPr>
            <p:cNvPr id="28" name="Rectangle 27"/>
            <p:cNvSpPr/>
            <p:nvPr/>
          </p:nvSpPr>
          <p:spPr>
            <a:xfrm>
              <a:off x="363363" y="309795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363363" y="309795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91440" rIns="720000" bIns="914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>
                  <a:latin typeface="Calibri"/>
                  <a:cs typeface="Calibri"/>
                </a:rPr>
                <a:t>Lack of investment, operation and maintenance 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 b="1" dirty="0">
                <a:latin typeface="Calibri"/>
                <a:cs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2707" y="3478079"/>
            <a:ext cx="6893273" cy="1265783"/>
            <a:chOff x="363363" y="1903276"/>
            <a:chExt cx="6893273" cy="1265783"/>
          </a:xfrm>
        </p:grpSpPr>
        <p:sp>
          <p:nvSpPr>
            <p:cNvPr id="26" name="Rectangle 25"/>
            <p:cNvSpPr/>
            <p:nvPr/>
          </p:nvSpPr>
          <p:spPr>
            <a:xfrm>
              <a:off x="363363" y="1903276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363363" y="1903276"/>
              <a:ext cx="6893273" cy="1265783"/>
            </a:xfrm>
            <a:prstGeom prst="rect">
              <a:avLst/>
            </a:prstGeom>
            <a:ln>
              <a:solidFill>
                <a:srgbClr val="0033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91440" rIns="720000" bIns="9144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>
                  <a:latin typeface="Calibri"/>
                  <a:cs typeface="Calibri"/>
                </a:rPr>
                <a:t>Poor awareness or education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3583" y="5071559"/>
            <a:ext cx="6914920" cy="1265783"/>
            <a:chOff x="478539" y="3496756"/>
            <a:chExt cx="6662920" cy="1265783"/>
          </a:xfrm>
        </p:grpSpPr>
        <p:sp>
          <p:nvSpPr>
            <p:cNvPr id="24" name="Rectangle 23"/>
            <p:cNvSpPr/>
            <p:nvPr/>
          </p:nvSpPr>
          <p:spPr>
            <a:xfrm>
              <a:off x="478539" y="3496756"/>
              <a:ext cx="6662920" cy="126578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478539" y="3496756"/>
              <a:ext cx="6662920" cy="126578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000" tIns="91440" rIns="720000" bIns="914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 b="1" dirty="0" smtClean="0">
                <a:latin typeface="Calibri"/>
                <a:cs typeface="Calibri"/>
              </a:endParaRP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 b="1" dirty="0">
                <a:latin typeface="Calibri"/>
                <a:cs typeface="Calibri"/>
              </a:endParaRP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400" b="1" dirty="0" smtClean="0">
                  <a:latin typeface="Calibri"/>
                  <a:cs typeface="Calibri"/>
                </a:rPr>
                <a:t>Governance failures – legislation, regulation, enforcement</a:t>
              </a:r>
            </a:p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endParaRPr lang="en-US" sz="2400" b="1" dirty="0">
                <a:latin typeface="Calibri"/>
                <a:cs typeface="Calibri"/>
              </a:endParaRPr>
            </a:p>
            <a:p>
              <a:pPr lvl="0" defTabSz="1066800">
                <a:lnSpc>
                  <a:spcPct val="90000"/>
                </a:lnSpc>
                <a:spcAft>
                  <a:spcPct val="35000"/>
                </a:spcAft>
              </a:pPr>
              <a:endParaRPr lang="fr-FR" sz="2400" b="1" dirty="0">
                <a:latin typeface="Calibri"/>
                <a:cs typeface="Calibri"/>
              </a:endParaRPr>
            </a:p>
          </p:txBody>
        </p:sp>
      </p:grp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01" y="1752600"/>
            <a:ext cx="1836000" cy="12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4953000"/>
            <a:ext cx="1843902" cy="1260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1" y="3327400"/>
            <a:ext cx="1802227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4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Causes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01700" y="2095500"/>
            <a:ext cx="7321550" cy="1651000"/>
            <a:chOff x="0" y="2009"/>
            <a:chExt cx="7785100" cy="411078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Root causes are linked to the underlying social and economic causes and sectoral 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pressures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4152900"/>
            <a:ext cx="7321550" cy="2260600"/>
            <a:chOff x="0" y="2009"/>
            <a:chExt cx="7785100" cy="4110781"/>
          </a:xfrm>
          <a:solidFill>
            <a:schemeClr val="accent4">
              <a:lumMod val="7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However, they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are often related to fundamental aspects of macro-economy, demography, consumption patterns, environmental values, and access to information and democratic 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processes</a:t>
              </a: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66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root causes </a:t>
            </a:r>
            <a:r>
              <a:rPr lang="en-US" dirty="0"/>
              <a:t>may be </a:t>
            </a:r>
            <a:r>
              <a:rPr lang="en-US" dirty="0">
                <a:solidFill>
                  <a:srgbClr val="0000FF"/>
                </a:solidFill>
              </a:rPr>
              <a:t>beyond the scope of GEF </a:t>
            </a:r>
            <a:r>
              <a:rPr lang="en-US" dirty="0" smtClean="0">
                <a:solidFill>
                  <a:srgbClr val="0000FF"/>
                </a:solidFill>
              </a:rPr>
              <a:t>intervention</a:t>
            </a:r>
            <a:r>
              <a:rPr lang="en-US" dirty="0" smtClean="0"/>
              <a:t> </a:t>
            </a:r>
            <a:r>
              <a:rPr lang="en-US" dirty="0"/>
              <a:t>but it is important to document them for two reasons: </a:t>
            </a:r>
            <a:endParaRPr lang="en-US" dirty="0" smtClean="0"/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GB" sz="1200" dirty="0"/>
          </a:p>
          <a:p>
            <a:pPr lvl="1"/>
            <a:r>
              <a:rPr lang="en-US" sz="2800" dirty="0" smtClean="0"/>
              <a:t>Some </a:t>
            </a:r>
            <a:r>
              <a:rPr lang="en-US" sz="2800" dirty="0"/>
              <a:t>proposed solutions might be unworkable if the </a:t>
            </a:r>
            <a:r>
              <a:rPr lang="en-US" sz="2800" dirty="0">
                <a:solidFill>
                  <a:srgbClr val="0000FF"/>
                </a:solidFill>
              </a:rPr>
              <a:t>root causes of the problem are </a:t>
            </a:r>
            <a:r>
              <a:rPr lang="en-US" sz="2800" dirty="0" smtClean="0">
                <a:solidFill>
                  <a:srgbClr val="0000FF"/>
                </a:solidFill>
              </a:rPr>
              <a:t>overwhelming</a:t>
            </a:r>
            <a:r>
              <a:rPr lang="en-US" sz="2800" dirty="0" smtClean="0"/>
              <a:t> </a:t>
            </a:r>
            <a:endParaRPr lang="en-GB" sz="2800" dirty="0"/>
          </a:p>
          <a:p>
            <a:pPr lvl="1"/>
            <a:r>
              <a:rPr lang="en-US" sz="2800" dirty="0"/>
              <a:t>Actions </a:t>
            </a:r>
            <a:r>
              <a:rPr lang="en-US" sz="2800" dirty="0">
                <a:solidFill>
                  <a:srgbClr val="0000FF"/>
                </a:solidFill>
              </a:rPr>
              <a:t>taken nearer to the root causes </a:t>
            </a:r>
            <a:r>
              <a:rPr lang="en-US" sz="2800" dirty="0"/>
              <a:t>are more likely to have a lasting impact on the </a:t>
            </a:r>
            <a:r>
              <a:rPr lang="en-US" sz="2800" dirty="0" smtClean="0"/>
              <a:t>problem</a:t>
            </a: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6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9" r="15961"/>
          <a:stretch/>
        </p:blipFill>
        <p:spPr>
          <a:xfrm>
            <a:off x="765207" y="101600"/>
            <a:ext cx="7705693" cy="67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4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 of Assessment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7958" y="2082801"/>
            <a:ext cx="2303528" cy="939799"/>
            <a:chOff x="5357" y="1551582"/>
            <a:chExt cx="1601390" cy="960834"/>
          </a:xfrm>
        </p:grpSpPr>
        <p:sp>
          <p:nvSpPr>
            <p:cNvPr id="23" name="Rounded Rectangle 22"/>
            <p:cNvSpPr/>
            <p:nvPr/>
          </p:nvSpPr>
          <p:spPr>
            <a:xfrm>
              <a:off x="5357" y="1551582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33499" y="1579724"/>
              <a:ext cx="1545106" cy="904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Immediate or technical causes</a:t>
              </a:r>
              <a:endParaRPr lang="en-GB" sz="2000" kern="1200" dirty="0" smtClean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59088" y="2354128"/>
            <a:ext cx="620712" cy="397144"/>
            <a:chOff x="1766887" y="1833427"/>
            <a:chExt cx="339494" cy="397144"/>
          </a:xfrm>
          <a:solidFill>
            <a:srgbClr val="FF0000"/>
          </a:solidFill>
        </p:grpSpPr>
        <p:sp>
          <p:nvSpPr>
            <p:cNvPr id="21" name="Right Arrow 20"/>
            <p:cNvSpPr/>
            <p:nvPr/>
          </p:nvSpPr>
          <p:spPr>
            <a:xfrm>
              <a:off x="1766887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6"/>
            <p:cNvSpPr/>
            <p:nvPr/>
          </p:nvSpPr>
          <p:spPr>
            <a:xfrm>
              <a:off x="1766887" y="191285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Calibri"/>
                <a:cs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79205" y="2082801"/>
            <a:ext cx="2303528" cy="939799"/>
            <a:chOff x="2247304" y="1551582"/>
            <a:chExt cx="1601390" cy="960834"/>
          </a:xfrm>
        </p:grpSpPr>
        <p:sp>
          <p:nvSpPr>
            <p:cNvPr id="19" name="Rounded Rectangle 18"/>
            <p:cNvSpPr/>
            <p:nvPr/>
          </p:nvSpPr>
          <p:spPr>
            <a:xfrm>
              <a:off x="2247304" y="1551582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8"/>
            <p:cNvSpPr/>
            <p:nvPr/>
          </p:nvSpPr>
          <p:spPr>
            <a:xfrm>
              <a:off x="2275446" y="1579724"/>
              <a:ext cx="1545106" cy="904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Underlying causes</a:t>
              </a:r>
              <a:endParaRPr lang="en-US" sz="2000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0336" y="2404928"/>
            <a:ext cx="647999" cy="397144"/>
            <a:chOff x="4008834" y="1833427"/>
            <a:chExt cx="339494" cy="397144"/>
          </a:xfrm>
          <a:solidFill>
            <a:srgbClr val="FF0000"/>
          </a:solidFill>
        </p:grpSpPr>
        <p:sp>
          <p:nvSpPr>
            <p:cNvPr id="17" name="Right Arrow 16"/>
            <p:cNvSpPr/>
            <p:nvPr/>
          </p:nvSpPr>
          <p:spPr>
            <a:xfrm>
              <a:off x="4008834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10"/>
            <p:cNvSpPr/>
            <p:nvPr/>
          </p:nvSpPr>
          <p:spPr>
            <a:xfrm>
              <a:off x="4008834" y="1912856"/>
              <a:ext cx="237646" cy="2382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>
                <a:latin typeface="Calibri"/>
                <a:cs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08552" y="2159001"/>
            <a:ext cx="2303528" cy="939799"/>
            <a:chOff x="4489251" y="1551582"/>
            <a:chExt cx="1601390" cy="960834"/>
          </a:xfrm>
        </p:grpSpPr>
        <p:sp>
          <p:nvSpPr>
            <p:cNvPr id="15" name="Rounded Rectangle 14"/>
            <p:cNvSpPr/>
            <p:nvPr/>
          </p:nvSpPr>
          <p:spPr>
            <a:xfrm>
              <a:off x="4489251" y="1551582"/>
              <a:ext cx="1601390" cy="96083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2"/>
            <p:cNvSpPr/>
            <p:nvPr/>
          </p:nvSpPr>
          <p:spPr>
            <a:xfrm>
              <a:off x="4517393" y="1579724"/>
              <a:ext cx="1545106" cy="904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000000"/>
                  </a:solidFill>
                  <a:latin typeface="Calibri"/>
                  <a:cs typeface="Calibri"/>
                </a:rPr>
                <a:t>Root causes</a:t>
              </a:r>
              <a:endParaRPr lang="en-US" sz="2000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5258" y="3162300"/>
            <a:ext cx="2303528" cy="2120900"/>
            <a:chOff x="5357" y="1551582"/>
            <a:chExt cx="1601390" cy="960834"/>
          </a:xfrm>
          <a:solidFill>
            <a:srgbClr val="339966"/>
          </a:solidFill>
        </p:grpSpPr>
        <p:sp>
          <p:nvSpPr>
            <p:cNvPr id="41" name="Rounded Rectangle 40"/>
            <p:cNvSpPr/>
            <p:nvPr/>
          </p:nvSpPr>
          <p:spPr>
            <a:xfrm>
              <a:off x="5357" y="1551582"/>
              <a:ext cx="1601390" cy="9608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33499" y="1579724"/>
              <a:ext cx="1545106" cy="904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Technical </a:t>
              </a:r>
              <a:r>
                <a:rPr lang="en-US" dirty="0">
                  <a:solidFill>
                    <a:schemeClr val="tx1"/>
                  </a:solidFill>
                  <a:latin typeface="Calibri"/>
                  <a:cs typeface="Calibri"/>
                </a:rPr>
                <a:t>in 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nature: Straightforward </a:t>
              </a:r>
              <a:r>
                <a:rPr lang="en-US" dirty="0">
                  <a:solidFill>
                    <a:schemeClr val="tx1"/>
                  </a:solidFill>
                  <a:latin typeface="Calibri"/>
                  <a:cs typeface="Calibri"/>
                </a:rPr>
                <a:t>to quantify, prioritise and geographically locate using </a:t>
              </a: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maps 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66505" y="3162300"/>
            <a:ext cx="2303528" cy="2120900"/>
            <a:chOff x="2247304" y="1551582"/>
            <a:chExt cx="1601390" cy="960834"/>
          </a:xfrm>
          <a:solidFill>
            <a:srgbClr val="FF9933"/>
          </a:solidFill>
        </p:grpSpPr>
        <p:sp>
          <p:nvSpPr>
            <p:cNvPr id="47" name="Rounded Rectangle 46"/>
            <p:cNvSpPr/>
            <p:nvPr/>
          </p:nvSpPr>
          <p:spPr>
            <a:xfrm>
              <a:off x="2247304" y="1551582"/>
              <a:ext cx="1601390" cy="9608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8"/>
            <p:cNvSpPr/>
            <p:nvPr/>
          </p:nvSpPr>
          <p:spPr>
            <a:xfrm>
              <a:off x="2275446" y="1579724"/>
              <a:ext cx="1551664" cy="904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smtClean="0">
                  <a:solidFill>
                    <a:schemeClr val="tx1"/>
                  </a:solidFill>
                  <a:latin typeface="Calibri"/>
                  <a:cs typeface="Calibri"/>
                </a:rPr>
                <a:t>Generally more difficult: Information on socio-economic causes will often be at a national and not basin level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83152" y="3225797"/>
            <a:ext cx="2303528" cy="2123996"/>
            <a:chOff x="4489251" y="1551582"/>
            <a:chExt cx="1601390" cy="960834"/>
          </a:xfrm>
          <a:solidFill>
            <a:srgbClr val="FF544E"/>
          </a:solidFill>
        </p:grpSpPr>
        <p:sp>
          <p:nvSpPr>
            <p:cNvPr id="53" name="Rounded Rectangle 52"/>
            <p:cNvSpPr/>
            <p:nvPr/>
          </p:nvSpPr>
          <p:spPr>
            <a:xfrm>
              <a:off x="4489251" y="1551582"/>
              <a:ext cx="1601390" cy="9608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12"/>
            <p:cNvSpPr/>
            <p:nvPr/>
          </p:nvSpPr>
          <p:spPr>
            <a:xfrm>
              <a:off x="4517393" y="1579724"/>
              <a:ext cx="1545106" cy="9045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Most difficult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Calibri"/>
                </a:rPr>
                <a:t>: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Information </a:t>
              </a:r>
              <a:r>
                <a:rPr lang="en-US" dirty="0">
                  <a:solidFill>
                    <a:prstClr val="black"/>
                  </a:solidFill>
                  <a:latin typeface="Calibri"/>
                  <a:cs typeface="Calibri"/>
                </a:rPr>
                <a:t>available will be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cs typeface="Calibri"/>
                </a:rPr>
                <a:t>be national and may be difficult to disaggregate</a:t>
              </a:r>
              <a:endParaRPr lang="en-US" dirty="0">
                <a:solidFill>
                  <a:prstClr val="black"/>
                </a:solidFill>
                <a:latin typeface="Calibri"/>
                <a:cs typeface="Calibri"/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en-US" sz="2000" kern="12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 flipV="1">
            <a:off x="546100" y="5829300"/>
            <a:ext cx="8178800" cy="25400"/>
          </a:xfrm>
          <a:prstGeom prst="line">
            <a:avLst/>
          </a:prstGeom>
          <a:ln w="44450">
            <a:solidFill>
              <a:srgbClr val="00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60763" y="6000234"/>
            <a:ext cx="602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Easy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8249063" y="6038334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Difficult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9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Boundaries Between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828800"/>
            <a:ext cx="7556500" cy="4876800"/>
          </a:xfrm>
        </p:spPr>
        <p:txBody>
          <a:bodyPr/>
          <a:lstStyle/>
          <a:p>
            <a:r>
              <a:rPr lang="en-US" sz="2400" dirty="0"/>
              <a:t>The 3 categories of causes described above (immediate, underlying, root) </a:t>
            </a:r>
            <a:r>
              <a:rPr lang="en-US" sz="2400" dirty="0">
                <a:solidFill>
                  <a:schemeClr val="bg2"/>
                </a:solidFill>
              </a:rPr>
              <a:t>are not necessarily discrete from each </a:t>
            </a:r>
            <a:r>
              <a:rPr lang="en-US" sz="2400" dirty="0" smtClean="0">
                <a:solidFill>
                  <a:schemeClr val="bg2"/>
                </a:solidFill>
              </a:rPr>
              <a:t>other</a:t>
            </a:r>
            <a:endParaRPr lang="en-GB" sz="2400" dirty="0">
              <a:solidFill>
                <a:schemeClr val="bg2"/>
              </a:solidFill>
            </a:endParaRPr>
          </a:p>
          <a:p>
            <a:r>
              <a:rPr lang="en-US" sz="2400" dirty="0"/>
              <a:t>Immediate causes </a:t>
            </a:r>
            <a:r>
              <a:rPr lang="en-US" sz="2400" dirty="0">
                <a:solidFill>
                  <a:srgbClr val="0033CC"/>
                </a:solidFill>
              </a:rPr>
              <a:t>can often be very close </a:t>
            </a:r>
            <a:r>
              <a:rPr lang="en-US" sz="2400" dirty="0"/>
              <a:t>to underlying causes, particularly resource uses and practices.  </a:t>
            </a:r>
            <a:endParaRPr lang="en-GB" sz="2400" dirty="0"/>
          </a:p>
          <a:p>
            <a:r>
              <a:rPr lang="en-US" sz="2400" dirty="0" smtClean="0"/>
              <a:t>underlying </a:t>
            </a:r>
            <a:r>
              <a:rPr lang="en-US" sz="2400" dirty="0"/>
              <a:t>social and economic causes </a:t>
            </a:r>
            <a:r>
              <a:rPr lang="en-US" sz="2400" dirty="0" smtClean="0">
                <a:solidFill>
                  <a:srgbClr val="0033CC"/>
                </a:solidFill>
              </a:rPr>
              <a:t>are </a:t>
            </a:r>
            <a:r>
              <a:rPr lang="en-US" sz="2400" dirty="0">
                <a:solidFill>
                  <a:srgbClr val="0033CC"/>
                </a:solidFill>
              </a:rPr>
              <a:t>often very close</a:t>
            </a:r>
            <a:r>
              <a:rPr lang="en-US" sz="2400" dirty="0"/>
              <a:t> to the root cause of the problem  </a:t>
            </a:r>
            <a:endParaRPr lang="en-GB" sz="2400" dirty="0"/>
          </a:p>
          <a:p>
            <a:r>
              <a:rPr lang="en-US" sz="2400" dirty="0"/>
              <a:t>The key point to remember is that for the purpose of the TDA, there is likely to be some form of separation of causes to allow for a rigorous analysis, but in reality, causes are often more complicated…. </a:t>
            </a:r>
            <a:endParaRPr lang="en-GB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295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 smtClean="0"/>
              <a:t>Develop </a:t>
            </a:r>
            <a:r>
              <a:rPr lang="en-US" dirty="0"/>
              <a:t>a </a:t>
            </a:r>
            <a:r>
              <a:rPr lang="en-US" dirty="0" smtClean="0"/>
              <a:t>Causal Chain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33400" y="2285999"/>
            <a:ext cx="7655300" cy="1007994"/>
            <a:chOff x="2135664" y="2131824"/>
            <a:chExt cx="5025072" cy="115199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Pentagon 12"/>
            <p:cNvSpPr/>
            <p:nvPr/>
          </p:nvSpPr>
          <p:spPr>
            <a:xfrm>
              <a:off x="2135664" y="2131824"/>
              <a:ext cx="5025072" cy="1151997"/>
            </a:xfrm>
            <a:prstGeom prst="homePlat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4" name="Pentagon 4"/>
            <p:cNvSpPr/>
            <p:nvPr/>
          </p:nvSpPr>
          <p:spPr>
            <a:xfrm>
              <a:off x="2150212" y="2131824"/>
              <a:ext cx="4502523" cy="1151997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07999" tIns="68580" rIns="128016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chemeClr val="bg2"/>
                  </a:solidFill>
                  <a:latin typeface="Calibri"/>
                  <a:cs typeface="Calibri"/>
                </a:rPr>
                <a:t>A causal chain should be developed for each priority transboundary problem</a:t>
              </a:r>
              <a:endParaRPr lang="en-US" sz="2200" kern="1200" dirty="0">
                <a:solidFill>
                  <a:schemeClr val="bg2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400" y="3386398"/>
            <a:ext cx="7670801" cy="1007995"/>
            <a:chOff x="1899322" y="3627700"/>
            <a:chExt cx="5471003" cy="1151998"/>
          </a:xfrm>
          <a:noFill/>
        </p:grpSpPr>
        <p:sp>
          <p:nvSpPr>
            <p:cNvPr id="11" name="Pentagon 10"/>
            <p:cNvSpPr/>
            <p:nvPr/>
          </p:nvSpPr>
          <p:spPr>
            <a:xfrm>
              <a:off x="1909259" y="3627700"/>
              <a:ext cx="5461066" cy="1151997"/>
            </a:xfrm>
            <a:prstGeom prst="homePlate">
              <a:avLst/>
            </a:prstGeom>
            <a:solidFill>
              <a:srgbClr val="66C2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2" name="Pentagon 6"/>
            <p:cNvSpPr/>
            <p:nvPr/>
          </p:nvSpPr>
          <p:spPr>
            <a:xfrm>
              <a:off x="1899322" y="3627701"/>
              <a:ext cx="4920148" cy="1151997"/>
            </a:xfrm>
            <a:prstGeom prst="rect">
              <a:avLst/>
            </a:prstGeom>
            <a:solidFill>
              <a:srgbClr val="66C2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07999" tIns="68580" rIns="128016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200" dirty="0">
                  <a:solidFill>
                    <a:srgbClr val="0033CC"/>
                  </a:solidFill>
                  <a:latin typeface="Calibri"/>
                  <a:cs typeface="Calibri"/>
                </a:rPr>
                <a:t>The process of undertaking CCA is not prescriptive</a:t>
              </a:r>
              <a:endParaRPr lang="en-US" sz="2200" dirty="0">
                <a:solidFill>
                  <a:srgbClr val="0033CC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6101" y="4475874"/>
            <a:ext cx="7645400" cy="1007997"/>
            <a:chOff x="2122964" y="5123575"/>
            <a:chExt cx="5991910" cy="1152000"/>
          </a:xfrm>
          <a:noFill/>
        </p:grpSpPr>
        <p:sp>
          <p:nvSpPr>
            <p:cNvPr id="9" name="Pentagon 8"/>
            <p:cNvSpPr/>
            <p:nvPr/>
          </p:nvSpPr>
          <p:spPr>
            <a:xfrm>
              <a:off x="2122964" y="5123575"/>
              <a:ext cx="5991910" cy="1151996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0" name="Pentagon 8"/>
            <p:cNvSpPr/>
            <p:nvPr/>
          </p:nvSpPr>
          <p:spPr>
            <a:xfrm>
              <a:off x="2122964" y="5123578"/>
              <a:ext cx="5442631" cy="11519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507999" tIns="68580" rIns="128016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A number of different approaches to CCA have been developed, some more successfully than others</a:t>
              </a:r>
              <a:endParaRPr lang="en-US" sz="2200" kern="1200" dirty="0">
                <a:solidFill>
                  <a:srgbClr val="0033CC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63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Stepwise Process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65200" y="2275309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20401" y="122409"/>
              <a:ext cx="7544298" cy="38699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Used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by a number of projects, including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:</a:t>
              </a:r>
            </a:p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The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Black 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Sea</a:t>
              </a:r>
              <a:b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Gulf of Mexico LME</a:t>
              </a:r>
              <a:b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Kura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-Aras River 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Basin</a:t>
              </a:r>
              <a:b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Dnipro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River 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Basin</a:t>
              </a:r>
              <a:b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Lake Chad</a:t>
              </a:r>
              <a:b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Orange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-</a:t>
              </a:r>
              <a:r>
                <a:rPr lang="en-US" sz="2800" dirty="0" err="1">
                  <a:solidFill>
                    <a:schemeClr val="tx1"/>
                  </a:solidFill>
                  <a:latin typeface="Calibri"/>
                  <a:cs typeface="Calibri"/>
                </a:rPr>
                <a:t>Sengu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 River 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Basin</a:t>
              </a:r>
              <a:b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</a:b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Nubian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Aquifer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21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Process for </a:t>
            </a:r>
            <a:r>
              <a:rPr lang="en-GB" sz="3600" dirty="0" smtClean="0"/>
              <a:t>Developing Causal Chains</a:t>
            </a:r>
            <a:endParaRPr lang="en-GB" sz="3600" dirty="0"/>
          </a:p>
        </p:txBody>
      </p:sp>
      <p:sp>
        <p:nvSpPr>
          <p:cNvPr id="7" name="L-Shape 6"/>
          <p:cNvSpPr/>
          <p:nvPr/>
        </p:nvSpPr>
        <p:spPr>
          <a:xfrm rot="5400000">
            <a:off x="954622" y="2936070"/>
            <a:ext cx="3066467" cy="3558197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33FF"/>
          </a:solidFill>
          <a:ln>
            <a:solidFill>
              <a:schemeClr val="bg2"/>
            </a:solidFill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1176026" y="3598655"/>
            <a:ext cx="3212360" cy="2815822"/>
            <a:chOff x="382275" y="1327737"/>
            <a:chExt cx="3212360" cy="2815822"/>
          </a:xfrm>
        </p:grpSpPr>
        <p:sp>
          <p:nvSpPr>
            <p:cNvPr id="13" name="Rectangle 12"/>
            <p:cNvSpPr/>
            <p:nvPr/>
          </p:nvSpPr>
          <p:spPr>
            <a:xfrm>
              <a:off x="382275" y="1327737"/>
              <a:ext cx="3212360" cy="28158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382275" y="1327737"/>
              <a:ext cx="3212360" cy="2815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r>
                <a:rPr lang="en-US" sz="2700" b="1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Step 1</a:t>
              </a:r>
              <a:r>
                <a:rPr lang="en-US" sz="2700" dirty="0" smtClean="0">
                  <a:latin typeface="Calibri"/>
                  <a:cs typeface="Calibri"/>
                </a:rPr>
                <a:t>:</a:t>
              </a:r>
              <a:r>
                <a:rPr lang="en-GB" sz="2700" dirty="0" smtClean="0">
                  <a:latin typeface="Calibri"/>
                  <a:cs typeface="Calibri"/>
                </a:rPr>
                <a:t> </a:t>
              </a:r>
              <a:br>
                <a:rPr lang="en-GB" sz="2700" dirty="0" smtClean="0">
                  <a:latin typeface="Calibri"/>
                  <a:cs typeface="Calibri"/>
                </a:rPr>
              </a:br>
              <a:r>
                <a:rPr lang="en-GB" sz="2700" dirty="0" smtClean="0">
                  <a:latin typeface="Calibri"/>
                  <a:cs typeface="Calibri"/>
                </a:rPr>
                <a:t>Identification </a:t>
              </a:r>
              <a:r>
                <a:rPr lang="en-GB" sz="2700" dirty="0">
                  <a:latin typeface="Calibri"/>
                  <a:cs typeface="Calibri"/>
                </a:rPr>
                <a:t>of the components of the causal chain for each priority transboundary </a:t>
              </a:r>
              <a:r>
                <a:rPr lang="en-GB" sz="2700" dirty="0" smtClean="0">
                  <a:latin typeface="Calibri"/>
                  <a:cs typeface="Calibri"/>
                </a:rPr>
                <a:t>problem</a:t>
              </a:r>
              <a:endParaRPr lang="en-GB" sz="2700" dirty="0">
                <a:latin typeface="Calibri"/>
                <a:cs typeface="Calibri"/>
              </a:endParaRPr>
            </a:p>
          </p:txBody>
        </p:sp>
      </p:grpSp>
      <p:sp>
        <p:nvSpPr>
          <p:cNvPr id="9" name="L-Shape 8"/>
          <p:cNvSpPr/>
          <p:nvPr/>
        </p:nvSpPr>
        <p:spPr>
          <a:xfrm rot="5400000">
            <a:off x="4859713" y="1977722"/>
            <a:ext cx="3095999" cy="355819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5108582" y="2625540"/>
            <a:ext cx="3212360" cy="2815822"/>
            <a:chOff x="4314831" y="354622"/>
            <a:chExt cx="3212360" cy="2815822"/>
          </a:xfrm>
        </p:grpSpPr>
        <p:sp>
          <p:nvSpPr>
            <p:cNvPr id="11" name="Rectangle 10"/>
            <p:cNvSpPr/>
            <p:nvPr/>
          </p:nvSpPr>
          <p:spPr>
            <a:xfrm>
              <a:off x="4314831" y="354622"/>
              <a:ext cx="3212360" cy="28158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314831" y="354622"/>
              <a:ext cx="3212360" cy="2815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700" b="1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Step 2:</a:t>
              </a:r>
              <a:r>
                <a:rPr lang="en-US" sz="2700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 </a:t>
              </a:r>
              <a:br>
                <a:rPr lang="en-US" sz="2700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</a:br>
              <a:r>
                <a:rPr lang="en-US" sz="2700" dirty="0" smtClean="0">
                  <a:latin typeface="Calibri"/>
                  <a:cs typeface="Calibri"/>
                </a:rPr>
                <a:t>Further development of the causal chains based on the outputs from Step 1</a:t>
              </a:r>
              <a:endParaRPr lang="en-US" sz="2700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34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 1</a:t>
            </a:r>
            <a:r>
              <a:rPr lang="en-US" sz="3600" dirty="0" smtClean="0"/>
              <a:t>: Identification of the components of </a:t>
            </a:r>
            <a:r>
              <a:rPr lang="en-US" sz="3600" dirty="0"/>
              <a:t>the causal chain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5200" y="2199109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914400" eaLnBrk="0" hangingPunct="0">
                <a:spcBef>
                  <a:spcPts val="2000"/>
                </a:spcBef>
                <a:buClr>
                  <a:srgbClr val="003399"/>
                </a:buClr>
                <a:buSzPct val="75000"/>
              </a:pPr>
              <a:r>
                <a:rPr lang="en-GB" sz="2800" dirty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As with the previous </a:t>
              </a:r>
              <a:r>
                <a:rPr lang="en-GB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workshops</a:t>
              </a:r>
              <a:br>
                <a:rPr lang="en-GB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</a:br>
              <a:r>
                <a:rPr lang="en-GB" sz="2800" dirty="0" smtClean="0">
                  <a:solidFill>
                    <a:srgbClr val="0033CC"/>
                  </a:solidFill>
                  <a:latin typeface="Calibri"/>
                  <a:ea typeface="ＭＳ Ｐゴシック" charset="-128"/>
                  <a:cs typeface="Calibri"/>
                </a:rPr>
                <a:t>-Identification </a:t>
              </a:r>
              <a:r>
                <a:rPr lang="en-GB" sz="2800" dirty="0">
                  <a:solidFill>
                    <a:srgbClr val="0033CC"/>
                  </a:solidFill>
                  <a:latin typeface="Calibri"/>
                  <a:ea typeface="ＭＳ Ｐゴシック" charset="-128"/>
                  <a:cs typeface="Calibri"/>
                </a:rPr>
                <a:t>of Priority Transboundary Problems </a:t>
              </a:r>
              <a:r>
                <a:rPr lang="en-GB" sz="2800" dirty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and </a:t>
              </a:r>
              <a:r>
                <a:rPr lang="en-GB" sz="2800" dirty="0">
                  <a:solidFill>
                    <a:srgbClr val="0033CC"/>
                  </a:solidFill>
                  <a:latin typeface="Calibri"/>
                  <a:ea typeface="ＭＳ Ｐゴシック" charset="-128"/>
                  <a:cs typeface="Calibri"/>
                </a:rPr>
                <a:t>Analysis of </a:t>
              </a:r>
              <a:r>
                <a:rPr lang="en-GB" sz="2800" dirty="0" smtClean="0">
                  <a:solidFill>
                    <a:srgbClr val="0033CC"/>
                  </a:solidFill>
                  <a:latin typeface="Calibri"/>
                  <a:ea typeface="ＭＳ Ｐゴシック" charset="-128"/>
                  <a:cs typeface="Calibri"/>
                </a:rPr>
                <a:t>Impacts -</a:t>
              </a:r>
              <a:r>
                <a:rPr lang="en-GB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GB" sz="2800" dirty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this step can successfully be accomplished through a </a:t>
              </a:r>
              <a:r>
                <a:rPr lang="en-GB" sz="2800" dirty="0">
                  <a:solidFill>
                    <a:srgbClr val="0033CC"/>
                  </a:solidFill>
                  <a:latin typeface="Calibri"/>
                  <a:ea typeface="ＭＳ Ｐゴシック" charset="-128"/>
                  <a:cs typeface="Calibri"/>
                </a:rPr>
                <a:t>collaborative workshop </a:t>
              </a:r>
              <a:r>
                <a:rPr lang="en-GB" sz="2800" dirty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involving the TDA Development team</a:t>
              </a:r>
              <a:endParaRPr lang="en-US" sz="2800" dirty="0">
                <a:solidFill>
                  <a:srgbClr val="FF0000"/>
                </a:solidFill>
                <a:latin typeface="Calibri"/>
                <a:ea typeface="ＭＳ Ｐゴシック" charset="-128"/>
                <a:cs typeface="Calibri"/>
              </a:endParaRPr>
            </a:p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01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363" y="2667000"/>
            <a:ext cx="1258770" cy="2007055"/>
            <a:chOff x="4525" y="1104444"/>
            <a:chExt cx="1258770" cy="2490111"/>
          </a:xfrm>
          <a:solidFill>
            <a:schemeClr val="bg2"/>
          </a:solidFill>
        </p:grpSpPr>
        <p:sp>
          <p:nvSpPr>
            <p:cNvPr id="5" name="Rounded Rectangle 4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Defining system boundaries</a:t>
              </a:r>
              <a:endParaRPr lang="en-US" sz="16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8070" y="3623635"/>
            <a:ext cx="216000" cy="290164"/>
            <a:chOff x="1254232" y="2169499"/>
            <a:chExt cx="216000" cy="360000"/>
          </a:xfrm>
        </p:grpSpPr>
        <p:sp>
          <p:nvSpPr>
            <p:cNvPr id="8" name="Right Arrow 7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03904" y="26670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Collection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and analysis of data/information 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53611" y="3623635"/>
            <a:ext cx="216000" cy="290164"/>
            <a:chOff x="2729773" y="2169499"/>
            <a:chExt cx="216000" cy="360000"/>
          </a:xfrm>
        </p:grpSpPr>
        <p:sp>
          <p:nvSpPr>
            <p:cNvPr id="14" name="Right Arrow 13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79445" y="2667000"/>
            <a:ext cx="1329902" cy="2007055"/>
            <a:chOff x="2955607" y="1104444"/>
            <a:chExt cx="1293902" cy="2490111"/>
          </a:xfrm>
          <a:solidFill>
            <a:schemeClr val="bg2"/>
          </a:solidFill>
        </p:grpSpPr>
        <p:sp>
          <p:nvSpPr>
            <p:cNvPr id="17" name="Rounded Rectangle 16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Identification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&amp;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prioritisation 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of the transboundary problems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67252" y="3623635"/>
            <a:ext cx="216000" cy="290164"/>
            <a:chOff x="4205314" y="2169499"/>
            <a:chExt cx="216000" cy="360000"/>
          </a:xfrm>
        </p:grpSpPr>
        <p:sp>
          <p:nvSpPr>
            <p:cNvPr id="20" name="Right Arrow 19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80385" y="2667000"/>
            <a:ext cx="1294769" cy="2007055"/>
            <a:chOff x="4431147" y="1104444"/>
            <a:chExt cx="1258770" cy="2490111"/>
          </a:xfrm>
          <a:solidFill>
            <a:schemeClr val="bg2"/>
          </a:solidFill>
        </p:grpSpPr>
        <p:sp>
          <p:nvSpPr>
            <p:cNvPr id="23" name="Rounded Rectangle 22"/>
            <p:cNvSpPr/>
            <p:nvPr/>
          </p:nvSpPr>
          <p:spPr>
            <a:xfrm>
              <a:off x="443114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4468015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Determination of the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impacts of each priority problem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55492" y="3623635"/>
            <a:ext cx="216000" cy="290164"/>
            <a:chOff x="5680854" y="2169499"/>
            <a:chExt cx="216000" cy="360000"/>
          </a:xfrm>
        </p:grpSpPr>
        <p:sp>
          <p:nvSpPr>
            <p:cNvPr id="26" name="Right Arrow 25"/>
            <p:cNvSpPr/>
            <p:nvPr/>
          </p:nvSpPr>
          <p:spPr>
            <a:xfrm>
              <a:off x="568085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/>
            <p:nvPr/>
          </p:nvSpPr>
          <p:spPr>
            <a:xfrm>
              <a:off x="568085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81326" y="2667000"/>
            <a:ext cx="1258770" cy="2007055"/>
            <a:chOff x="5906688" y="1104444"/>
            <a:chExt cx="1258770" cy="2490111"/>
          </a:xfrm>
          <a:solidFill>
            <a:srgbClr val="FF0000"/>
          </a:solidFill>
        </p:grpSpPr>
        <p:sp>
          <p:nvSpPr>
            <p:cNvPr id="29" name="Rounded Rectangle 28"/>
            <p:cNvSpPr/>
            <p:nvPr/>
          </p:nvSpPr>
          <p:spPr>
            <a:xfrm>
              <a:off x="5906688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5943556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Analysis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of the immediate, underlying, and root causes for each problem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31033" y="3623635"/>
            <a:ext cx="216000" cy="290164"/>
            <a:chOff x="7156395" y="2169499"/>
            <a:chExt cx="216000" cy="360000"/>
          </a:xfrm>
        </p:grpSpPr>
        <p:sp>
          <p:nvSpPr>
            <p:cNvPr id="32" name="Right Arrow 31"/>
            <p:cNvSpPr/>
            <p:nvPr/>
          </p:nvSpPr>
          <p:spPr>
            <a:xfrm>
              <a:off x="7156395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22"/>
            <p:cNvSpPr/>
            <p:nvPr/>
          </p:nvSpPr>
          <p:spPr>
            <a:xfrm>
              <a:off x="7156395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pic>
        <p:nvPicPr>
          <p:cNvPr id="43" name="Picture 4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4508500"/>
            <a:ext cx="1259999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39646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2" name="Group 41"/>
          <p:cNvGrpSpPr/>
          <p:nvPr/>
        </p:nvGrpSpPr>
        <p:grpSpPr>
          <a:xfrm>
            <a:off x="7656867" y="2667000"/>
            <a:ext cx="1258770" cy="2007055"/>
            <a:chOff x="7382229" y="1104444"/>
            <a:chExt cx="1258770" cy="2490111"/>
          </a:xfrm>
          <a:solidFill>
            <a:schemeClr val="bg2"/>
          </a:solidFill>
        </p:grpSpPr>
        <p:sp>
          <p:nvSpPr>
            <p:cNvPr id="44" name="Rounded Rectangle 43"/>
            <p:cNvSpPr/>
            <p:nvPr/>
          </p:nvSpPr>
          <p:spPr>
            <a:xfrm>
              <a:off x="7382229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0" name="Rounded Rectangle 24"/>
            <p:cNvSpPr/>
            <p:nvPr/>
          </p:nvSpPr>
          <p:spPr>
            <a:xfrm>
              <a:off x="7419097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Development of thematic reports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1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757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Step 2</a:t>
            </a:r>
            <a:r>
              <a:rPr lang="en-GB" sz="3400" dirty="0" smtClean="0"/>
              <a:t>: </a:t>
            </a:r>
            <a:r>
              <a:rPr lang="en-US" sz="3400" dirty="0" smtClean="0"/>
              <a:t>Further </a:t>
            </a:r>
            <a:r>
              <a:rPr lang="en-US" sz="3400" dirty="0"/>
              <a:t>development of the causal </a:t>
            </a:r>
            <a:r>
              <a:rPr lang="en-US" sz="3400" dirty="0" smtClean="0"/>
              <a:t>chains</a:t>
            </a:r>
            <a:endParaRPr lang="en-US" sz="3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92200" y="2161009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Outputs from the CCA workshop will only provide a </a:t>
              </a:r>
              <a:r>
                <a:rPr lang="en-US" sz="2800" dirty="0">
                  <a:solidFill>
                    <a:srgbClr val="0033CC"/>
                  </a:solidFill>
                  <a:latin typeface="Calibri"/>
                  <a:ea typeface="ＭＳ Ｐゴシック" charset="-128"/>
                  <a:cs typeface="Calibri"/>
                </a:rPr>
                <a:t>starting point </a:t>
              </a:r>
              <a:r>
                <a:rPr lang="en-US" sz="2800" dirty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for the completed causal 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chains</a:t>
              </a:r>
            </a:p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At the very most, it will produce a </a:t>
              </a:r>
              <a:r>
                <a:rPr lang="en-US" sz="2800" dirty="0">
                  <a:solidFill>
                    <a:srgbClr val="0033CC"/>
                  </a:solidFill>
                  <a:latin typeface="Calibri"/>
                  <a:ea typeface="ＭＳ Ｐゴシック" charset="-128"/>
                  <a:cs typeface="Calibri"/>
                </a:rPr>
                <a:t>comprehensive list of sectors, immediate, underlying and root causes </a:t>
              </a:r>
              <a:r>
                <a:rPr lang="en-US" sz="2800" dirty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for the priority transboundary problems with information on linkages between different </a:t>
              </a:r>
              <a:r>
                <a:rPr lang="en-US" sz="2800" dirty="0" smtClean="0">
                  <a:solidFill>
                    <a:srgbClr val="000000"/>
                  </a:solidFill>
                  <a:latin typeface="Calibri"/>
                  <a:ea typeface="ＭＳ Ｐゴシック" charset="-128"/>
                  <a:cs typeface="Calibri"/>
                </a:rPr>
                <a:t>levels</a:t>
              </a:r>
              <a:endPara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79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Step 2: </a:t>
            </a:r>
            <a:r>
              <a:rPr lang="en-US" sz="3400" dirty="0"/>
              <a:t>Further development of the causal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purpose of this step is to complete each causal chain and provide quantitative or qualitative data to substantiate the analysis if </a:t>
            </a:r>
            <a:r>
              <a:rPr lang="en-GB" dirty="0" smtClean="0"/>
              <a:t>possible</a:t>
            </a:r>
          </a:p>
          <a:p>
            <a:r>
              <a:rPr lang="en-GB" dirty="0" smtClean="0"/>
              <a:t>Two </a:t>
            </a:r>
            <a:r>
              <a:rPr lang="en-GB" dirty="0"/>
              <a:t>approaches for undertaking this step are</a:t>
            </a:r>
            <a:r>
              <a:rPr lang="en-GB" dirty="0" smtClean="0"/>
              <a:t>:</a:t>
            </a:r>
            <a:br>
              <a:rPr lang="en-GB" dirty="0" smtClean="0"/>
            </a:br>
            <a:endParaRPr lang="en-GB" sz="800" dirty="0"/>
          </a:p>
          <a:p>
            <a:pPr lvl="3">
              <a:buClr>
                <a:schemeClr val="accent6"/>
              </a:buClr>
            </a:pPr>
            <a:r>
              <a:rPr lang="en-GB" sz="2800" dirty="0"/>
              <a:t>Tables or matrices </a:t>
            </a:r>
          </a:p>
          <a:p>
            <a:pPr lvl="3">
              <a:buClr>
                <a:schemeClr val="accent6"/>
              </a:buClr>
            </a:pPr>
            <a:r>
              <a:rPr lang="en-GB" sz="2800" dirty="0"/>
              <a:t>Flow </a:t>
            </a:r>
            <a:r>
              <a:rPr lang="en-GB" sz="2800" dirty="0" smtClean="0"/>
              <a:t>diagrams</a:t>
            </a: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9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2998788"/>
            <a:ext cx="7756525" cy="1027112"/>
          </a:xfrm>
        </p:spPr>
        <p:txBody>
          <a:bodyPr/>
          <a:lstStyle/>
          <a:p>
            <a:r>
              <a:rPr lang="en-GB" dirty="0" smtClean="0"/>
              <a:t>Examples of Causal Chains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90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781425" y="236538"/>
            <a:ext cx="55563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2313" rIns="0" bIns="22313"/>
          <a:lstStyle>
            <a:lvl1pPr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srgbClr val="000000"/>
              </a:solidFill>
            </a:endParaRP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 flipH="1">
            <a:off x="3873500" y="234950"/>
            <a:ext cx="55563" cy="5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2313" rIns="0" bIns="22313"/>
          <a:lstStyle>
            <a:lvl1pPr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517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5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srgbClr val="000000"/>
              </a:solidFill>
            </a:endParaRPr>
          </a:p>
        </p:txBody>
      </p:sp>
      <p:grpSp>
        <p:nvGrpSpPr>
          <p:cNvPr id="44035" name="Group 473"/>
          <p:cNvGrpSpPr>
            <a:grpSpLocks/>
          </p:cNvGrpSpPr>
          <p:nvPr/>
        </p:nvGrpSpPr>
        <p:grpSpPr bwMode="auto">
          <a:xfrm>
            <a:off x="165100" y="762000"/>
            <a:ext cx="8826500" cy="5994400"/>
            <a:chOff x="104" y="480"/>
            <a:chExt cx="5560" cy="3776"/>
          </a:xfrm>
        </p:grpSpPr>
        <p:sp>
          <p:nvSpPr>
            <p:cNvPr id="44037" name="Rectangle 469"/>
            <p:cNvSpPr>
              <a:spLocks noChangeArrowheads="1"/>
            </p:cNvSpPr>
            <p:nvPr/>
          </p:nvSpPr>
          <p:spPr bwMode="auto">
            <a:xfrm>
              <a:off x="104" y="480"/>
              <a:ext cx="5560" cy="377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38" name="Text Box 19"/>
            <p:cNvSpPr txBox="1">
              <a:spLocks noChangeArrowheads="1"/>
            </p:cNvSpPr>
            <p:nvPr/>
          </p:nvSpPr>
          <p:spPr bwMode="auto">
            <a:xfrm>
              <a:off x="2345" y="2639"/>
              <a:ext cx="187" cy="15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technology/ poor infrastructure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39" name="Text Box 20"/>
            <p:cNvSpPr txBox="1">
              <a:spLocks noChangeArrowheads="1"/>
            </p:cNvSpPr>
            <p:nvPr/>
          </p:nvSpPr>
          <p:spPr bwMode="auto">
            <a:xfrm>
              <a:off x="3549" y="2883"/>
              <a:ext cx="279" cy="123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Pollution by return waters from fish ponds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0" name="Text Box 21"/>
            <p:cNvSpPr txBox="1">
              <a:spLocks noChangeArrowheads="1"/>
            </p:cNvSpPr>
            <p:nvPr/>
          </p:nvSpPr>
          <p:spPr bwMode="auto">
            <a:xfrm>
              <a:off x="3547" y="2612"/>
              <a:ext cx="189" cy="144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Poor pond siting in river channels/</a:t>
              </a:r>
              <a:br>
                <a:rPr lang="ru-RU" sz="400">
                  <a:solidFill>
                    <a:srgbClr val="000000"/>
                  </a:solidFill>
                </a:rPr>
              </a:br>
              <a:r>
                <a:rPr lang="ru-RU" sz="400">
                  <a:solidFill>
                    <a:srgbClr val="000000"/>
                  </a:solidFill>
                </a:rPr>
                <a:t>catchments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1" name="Text Box 22"/>
            <p:cNvSpPr txBox="1">
              <a:spLocks noChangeArrowheads="1"/>
            </p:cNvSpPr>
            <p:nvPr/>
          </p:nvSpPr>
          <p:spPr bwMode="auto">
            <a:xfrm>
              <a:off x="3450" y="2200"/>
              <a:ext cx="145" cy="105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planning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2" name="Text Box 23"/>
            <p:cNvSpPr txBox="1">
              <a:spLocks noChangeArrowheads="1"/>
            </p:cNvSpPr>
            <p:nvPr/>
          </p:nvSpPr>
          <p:spPr bwMode="auto">
            <a:xfrm>
              <a:off x="3409" y="2441"/>
              <a:ext cx="141" cy="113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Growth in industry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3" name="Text Box 24"/>
            <p:cNvSpPr txBox="1">
              <a:spLocks noChangeArrowheads="1"/>
            </p:cNvSpPr>
            <p:nvPr/>
          </p:nvSpPr>
          <p:spPr bwMode="auto">
            <a:xfrm>
              <a:off x="2265" y="1456"/>
              <a:ext cx="481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75"/>
                </a:spcAft>
              </a:pPr>
              <a:r>
                <a:rPr lang="en-GB" sz="400" i="1">
                  <a:solidFill>
                    <a:srgbClr val="000000"/>
                  </a:solidFill>
                </a:rPr>
                <a:t>URBANISATION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4" name="Text Box 25"/>
            <p:cNvSpPr txBox="1">
              <a:spLocks noChangeArrowheads="1"/>
            </p:cNvSpPr>
            <p:nvPr/>
          </p:nvSpPr>
          <p:spPr bwMode="auto">
            <a:xfrm>
              <a:off x="3027" y="1452"/>
              <a:ext cx="399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75"/>
                </a:spcAft>
              </a:pPr>
              <a:r>
                <a:rPr lang="en-GB" sz="400" i="1">
                  <a:solidFill>
                    <a:srgbClr val="000000"/>
                  </a:solidFill>
                </a:rPr>
                <a:t>TRANSPORT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5" name="Text Box 26"/>
            <p:cNvSpPr txBox="1">
              <a:spLocks noChangeArrowheads="1"/>
            </p:cNvSpPr>
            <p:nvPr/>
          </p:nvSpPr>
          <p:spPr bwMode="auto">
            <a:xfrm>
              <a:off x="3701" y="1420"/>
              <a:ext cx="3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75"/>
                </a:spcAft>
              </a:pPr>
              <a:r>
                <a:rPr lang="en-GB" sz="400" i="1">
                  <a:solidFill>
                    <a:srgbClr val="000000"/>
                  </a:solidFill>
                </a:rPr>
                <a:t>FISHERY/</a:t>
              </a:r>
            </a:p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75"/>
                </a:spcAft>
              </a:pPr>
              <a:r>
                <a:rPr lang="en-GB" sz="400" i="1">
                  <a:solidFill>
                    <a:srgbClr val="000000"/>
                  </a:solidFill>
                </a:rPr>
                <a:t>AQUACULTURE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6" name="Text Box 27"/>
            <p:cNvSpPr txBox="1">
              <a:spLocks noChangeArrowheads="1"/>
            </p:cNvSpPr>
            <p:nvPr/>
          </p:nvSpPr>
          <p:spPr bwMode="auto">
            <a:xfrm>
              <a:off x="3155" y="1890"/>
              <a:ext cx="152" cy="14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Deposition of pollution from transport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7" name="Text Box 28"/>
            <p:cNvSpPr txBox="1">
              <a:spLocks noChangeArrowheads="1"/>
            </p:cNvSpPr>
            <p:nvPr/>
          </p:nvSpPr>
          <p:spPr bwMode="auto">
            <a:xfrm>
              <a:off x="2096" y="2665"/>
              <a:ext cx="212" cy="1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Failures in operation and maintenance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8" name="Text Box 29"/>
            <p:cNvSpPr txBox="1">
              <a:spLocks noChangeArrowheads="1"/>
            </p:cNvSpPr>
            <p:nvPr/>
          </p:nvSpPr>
          <p:spPr bwMode="auto">
            <a:xfrm>
              <a:off x="4582" y="1459"/>
              <a:ext cx="531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75"/>
                </a:spcAft>
              </a:pPr>
              <a:r>
                <a:rPr lang="en-GB" sz="400" i="1">
                  <a:solidFill>
                    <a:srgbClr val="000000"/>
                  </a:solidFill>
                </a:rPr>
                <a:t>AGRICULTURE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49" name="Text Box 30"/>
            <p:cNvSpPr txBox="1">
              <a:spLocks noChangeArrowheads="1"/>
            </p:cNvSpPr>
            <p:nvPr/>
          </p:nvSpPr>
          <p:spPr bwMode="auto">
            <a:xfrm>
              <a:off x="1059" y="2168"/>
              <a:ext cx="235" cy="14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Budget/ expenditure for operation and maintenance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0" name="Text Box 31"/>
            <p:cNvSpPr txBox="1">
              <a:spLocks noChangeArrowheads="1"/>
            </p:cNvSpPr>
            <p:nvPr/>
          </p:nvSpPr>
          <p:spPr bwMode="auto">
            <a:xfrm>
              <a:off x="953" y="2892"/>
              <a:ext cx="188" cy="13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Failures in operation and maintenance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1" name="Text Box 32"/>
            <p:cNvSpPr txBox="1">
              <a:spLocks noChangeArrowheads="1"/>
            </p:cNvSpPr>
            <p:nvPr/>
          </p:nvSpPr>
          <p:spPr bwMode="auto">
            <a:xfrm>
              <a:off x="1079" y="1917"/>
              <a:ext cx="261" cy="9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adequate finance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2" name="Text Box 33"/>
            <p:cNvSpPr txBox="1">
              <a:spLocks noChangeArrowheads="1"/>
            </p:cNvSpPr>
            <p:nvPr/>
          </p:nvSpPr>
          <p:spPr bwMode="auto">
            <a:xfrm>
              <a:off x="328" y="1490"/>
              <a:ext cx="235" cy="11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Increased role of mining for export income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3" name="Text Box 34"/>
            <p:cNvSpPr txBox="1">
              <a:spLocks noChangeArrowheads="1"/>
            </p:cNvSpPr>
            <p:nvPr/>
          </p:nvSpPr>
          <p:spPr bwMode="auto">
            <a:xfrm>
              <a:off x="832" y="1589"/>
              <a:ext cx="194" cy="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incentives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4" name="Text Box 35"/>
            <p:cNvSpPr txBox="1">
              <a:spLocks noChangeArrowheads="1"/>
            </p:cNvSpPr>
            <p:nvPr/>
          </p:nvSpPr>
          <p:spPr bwMode="auto">
            <a:xfrm>
              <a:off x="784" y="2168"/>
              <a:ext cx="212" cy="17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or lacking water/waste management systems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5" name="Text Box 36"/>
            <p:cNvSpPr txBox="1">
              <a:spLocks noChangeArrowheads="1"/>
            </p:cNvSpPr>
            <p:nvPr/>
          </p:nvSpPr>
          <p:spPr bwMode="auto">
            <a:xfrm>
              <a:off x="475" y="3324"/>
              <a:ext cx="228" cy="108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Growth in production of waste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6" name="Text Box 37"/>
            <p:cNvSpPr txBox="1">
              <a:spLocks noChangeArrowheads="1"/>
            </p:cNvSpPr>
            <p:nvPr/>
          </p:nvSpPr>
          <p:spPr bwMode="auto">
            <a:xfrm>
              <a:off x="1072" y="1572"/>
              <a:ext cx="182" cy="1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economic instruments/tariffs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7" name="Text Box 38"/>
            <p:cNvSpPr txBox="1">
              <a:spLocks noChangeArrowheads="1"/>
            </p:cNvSpPr>
            <p:nvPr/>
          </p:nvSpPr>
          <p:spPr bwMode="auto">
            <a:xfrm>
              <a:off x="560" y="2522"/>
              <a:ext cx="222" cy="14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implementation of clean technologies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8" name="Text Box 39"/>
            <p:cNvSpPr txBox="1">
              <a:spLocks noChangeArrowheads="1"/>
            </p:cNvSpPr>
            <p:nvPr/>
          </p:nvSpPr>
          <p:spPr bwMode="auto">
            <a:xfrm>
              <a:off x="681" y="1896"/>
              <a:ext cx="198" cy="14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human/ technical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59" name="Text Box 40"/>
            <p:cNvSpPr txBox="1">
              <a:spLocks noChangeArrowheads="1"/>
            </p:cNvSpPr>
            <p:nvPr/>
          </p:nvSpPr>
          <p:spPr bwMode="auto">
            <a:xfrm>
              <a:off x="611" y="1588"/>
              <a:ext cx="172" cy="12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Limited capital Investment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0" name="Text Box 41"/>
            <p:cNvSpPr txBox="1">
              <a:spLocks noChangeArrowheads="1"/>
            </p:cNvSpPr>
            <p:nvPr/>
          </p:nvSpPr>
          <p:spPr bwMode="auto">
            <a:xfrm>
              <a:off x="766" y="1284"/>
              <a:ext cx="409" cy="1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Ineffective national/regional policies/management plans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1" name="Text Box 42"/>
            <p:cNvSpPr txBox="1">
              <a:spLocks noChangeArrowheads="1"/>
            </p:cNvSpPr>
            <p:nvPr/>
          </p:nvSpPr>
          <p:spPr bwMode="auto">
            <a:xfrm>
              <a:off x="1291" y="1564"/>
              <a:ext cx="277" cy="18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implementation of regulations, monitoring and enforcement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2" name="Text Box 43"/>
            <p:cNvSpPr txBox="1">
              <a:spLocks noChangeArrowheads="1"/>
            </p:cNvSpPr>
            <p:nvPr/>
          </p:nvSpPr>
          <p:spPr bwMode="auto">
            <a:xfrm>
              <a:off x="1470" y="1275"/>
              <a:ext cx="181" cy="10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legislation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3" name="Text Box 44"/>
            <p:cNvSpPr txBox="1">
              <a:spLocks noChangeArrowheads="1"/>
            </p:cNvSpPr>
            <p:nvPr/>
          </p:nvSpPr>
          <p:spPr bwMode="auto">
            <a:xfrm>
              <a:off x="417" y="2171"/>
              <a:ext cx="234" cy="11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Exploitation of new mineral deposits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4" name="Text Box 45"/>
            <p:cNvSpPr txBox="1">
              <a:spLocks noChangeArrowheads="1"/>
            </p:cNvSpPr>
            <p:nvPr/>
          </p:nvSpPr>
          <p:spPr bwMode="auto">
            <a:xfrm>
              <a:off x="4326" y="2588"/>
              <a:ext cx="185" cy="11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cultivation margins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5" name="Text Box 46"/>
            <p:cNvSpPr txBox="1">
              <a:spLocks noChangeArrowheads="1"/>
            </p:cNvSpPr>
            <p:nvPr/>
          </p:nvSpPr>
          <p:spPr bwMode="auto">
            <a:xfrm>
              <a:off x="4624" y="2137"/>
              <a:ext cx="377" cy="9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adequate finance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6" name="Text Box 47"/>
            <p:cNvSpPr txBox="1">
              <a:spLocks noChangeArrowheads="1"/>
            </p:cNvSpPr>
            <p:nvPr/>
          </p:nvSpPr>
          <p:spPr bwMode="auto">
            <a:xfrm>
              <a:off x="4481" y="2980"/>
              <a:ext cx="185" cy="10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Inefficient practices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7" name="Text Box 48"/>
            <p:cNvSpPr txBox="1">
              <a:spLocks noChangeArrowheads="1"/>
            </p:cNvSpPr>
            <p:nvPr/>
          </p:nvSpPr>
          <p:spPr bwMode="auto">
            <a:xfrm>
              <a:off x="4302" y="2135"/>
              <a:ext cx="260" cy="8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human/ technical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8" name="Text Box 49"/>
            <p:cNvSpPr txBox="1">
              <a:spLocks noChangeArrowheads="1"/>
            </p:cNvSpPr>
            <p:nvPr/>
          </p:nvSpPr>
          <p:spPr bwMode="auto">
            <a:xfrm>
              <a:off x="4301" y="1712"/>
              <a:ext cx="171" cy="12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Limited capital</a:t>
              </a:r>
              <a:br>
                <a:rPr lang="ru-RU" sz="400">
                  <a:solidFill>
                    <a:srgbClr val="000000"/>
                  </a:solidFill>
                </a:rPr>
              </a:br>
              <a:r>
                <a:rPr lang="ru-RU" sz="400">
                  <a:solidFill>
                    <a:srgbClr val="000000"/>
                  </a:solidFill>
                </a:rPr>
                <a:t>Investment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69" name="Text Box 50"/>
            <p:cNvSpPr txBox="1">
              <a:spLocks noChangeArrowheads="1"/>
            </p:cNvSpPr>
            <p:nvPr/>
          </p:nvSpPr>
          <p:spPr bwMode="auto">
            <a:xfrm>
              <a:off x="4590" y="1651"/>
              <a:ext cx="438" cy="1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Ineffective national/regional policies/management plans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0" name="Text Box 51"/>
            <p:cNvSpPr txBox="1">
              <a:spLocks noChangeArrowheads="1"/>
            </p:cNvSpPr>
            <p:nvPr/>
          </p:nvSpPr>
          <p:spPr bwMode="auto">
            <a:xfrm>
              <a:off x="5171" y="1864"/>
              <a:ext cx="277" cy="18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implementation of regulations, monitoring and enforcement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1" name="Text Box 52"/>
            <p:cNvSpPr txBox="1">
              <a:spLocks noChangeArrowheads="1"/>
            </p:cNvSpPr>
            <p:nvPr/>
          </p:nvSpPr>
          <p:spPr bwMode="auto">
            <a:xfrm>
              <a:off x="4425" y="1865"/>
              <a:ext cx="259" cy="9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incentives (subsidies)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2" name="Text Box 53"/>
            <p:cNvSpPr txBox="1">
              <a:spLocks noChangeArrowheads="1"/>
            </p:cNvSpPr>
            <p:nvPr/>
          </p:nvSpPr>
          <p:spPr bwMode="auto">
            <a:xfrm>
              <a:off x="4737" y="2817"/>
              <a:ext cx="175" cy="9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Erosion of soils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3" name="Text Box 54"/>
            <p:cNvSpPr txBox="1">
              <a:spLocks noChangeArrowheads="1"/>
            </p:cNvSpPr>
            <p:nvPr/>
          </p:nvSpPr>
          <p:spPr bwMode="auto">
            <a:xfrm>
              <a:off x="2094" y="2893"/>
              <a:ext cx="259" cy="10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Poorly or untreated sewage waste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4" name="Text Box 55"/>
            <p:cNvSpPr txBox="1">
              <a:spLocks noChangeArrowheads="1"/>
            </p:cNvSpPr>
            <p:nvPr/>
          </p:nvSpPr>
          <p:spPr bwMode="auto">
            <a:xfrm>
              <a:off x="2450" y="2895"/>
              <a:ext cx="179" cy="10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No sewage collection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5" name="Text Box 56"/>
            <p:cNvSpPr txBox="1">
              <a:spLocks noChangeArrowheads="1"/>
            </p:cNvSpPr>
            <p:nvPr/>
          </p:nvSpPr>
          <p:spPr bwMode="auto">
            <a:xfrm>
              <a:off x="2428" y="2391"/>
              <a:ext cx="435" cy="9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adequate finance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6" name="Text Box 57"/>
            <p:cNvSpPr txBox="1">
              <a:spLocks noChangeArrowheads="1"/>
            </p:cNvSpPr>
            <p:nvPr/>
          </p:nvSpPr>
          <p:spPr bwMode="auto">
            <a:xfrm>
              <a:off x="2086" y="2055"/>
              <a:ext cx="171" cy="12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Limited capital Investment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7" name="Text Box 58"/>
            <p:cNvSpPr txBox="1">
              <a:spLocks noChangeArrowheads="1"/>
            </p:cNvSpPr>
            <p:nvPr/>
          </p:nvSpPr>
          <p:spPr bwMode="auto">
            <a:xfrm>
              <a:off x="2062" y="1757"/>
              <a:ext cx="469" cy="1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Ineffective national/regional policies/management plans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8" name="Text Box 59"/>
            <p:cNvSpPr txBox="1">
              <a:spLocks noChangeArrowheads="1"/>
            </p:cNvSpPr>
            <p:nvPr/>
          </p:nvSpPr>
          <p:spPr bwMode="auto">
            <a:xfrm>
              <a:off x="2721" y="2049"/>
              <a:ext cx="277" cy="18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implementation of regulations, monitoring and enforcement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79" name="Text Box 60"/>
            <p:cNvSpPr txBox="1">
              <a:spLocks noChangeArrowheads="1"/>
            </p:cNvSpPr>
            <p:nvPr/>
          </p:nvSpPr>
          <p:spPr bwMode="auto">
            <a:xfrm>
              <a:off x="3443" y="1930"/>
              <a:ext cx="215" cy="184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implementation of regulations, monitoring and enforcement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80" name="Text Box 61"/>
            <p:cNvSpPr txBox="1">
              <a:spLocks noChangeArrowheads="1"/>
            </p:cNvSpPr>
            <p:nvPr/>
          </p:nvSpPr>
          <p:spPr bwMode="auto">
            <a:xfrm>
              <a:off x="3963" y="1648"/>
              <a:ext cx="295" cy="14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Ineffective national/regional policies/management plans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81" name="Line 62"/>
            <p:cNvSpPr>
              <a:spLocks noChangeShapeType="1"/>
            </p:cNvSpPr>
            <p:nvPr/>
          </p:nvSpPr>
          <p:spPr bwMode="auto">
            <a:xfrm>
              <a:off x="3582" y="2828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82" name="Line 63"/>
            <p:cNvSpPr>
              <a:spLocks noChangeShapeType="1"/>
            </p:cNvSpPr>
            <p:nvPr/>
          </p:nvSpPr>
          <p:spPr bwMode="auto">
            <a:xfrm>
              <a:off x="3773" y="2824"/>
              <a:ext cx="0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83" name="Text Box 64"/>
            <p:cNvSpPr txBox="1">
              <a:spLocks noChangeArrowheads="1"/>
            </p:cNvSpPr>
            <p:nvPr/>
          </p:nvSpPr>
          <p:spPr bwMode="auto">
            <a:xfrm>
              <a:off x="857" y="3313"/>
              <a:ext cx="391" cy="111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Operational discharge of liquid and gaseous effluents including cooling waters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84" name="Text Box 65"/>
            <p:cNvSpPr txBox="1">
              <a:spLocks noChangeArrowheads="1"/>
            </p:cNvSpPr>
            <p:nvPr/>
          </p:nvSpPr>
          <p:spPr bwMode="auto">
            <a:xfrm>
              <a:off x="3444" y="3328"/>
              <a:ext cx="392" cy="111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Emissions from storage or disposal of liquid wastes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85" name="Text Box 66"/>
            <p:cNvSpPr txBox="1">
              <a:spLocks noChangeArrowheads="1"/>
            </p:cNvSpPr>
            <p:nvPr/>
          </p:nvSpPr>
          <p:spPr bwMode="auto">
            <a:xfrm>
              <a:off x="861" y="3525"/>
              <a:ext cx="837" cy="11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Point sources of pollution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86" name="Text Box 67"/>
            <p:cNvSpPr txBox="1">
              <a:spLocks noChangeArrowheads="1"/>
            </p:cNvSpPr>
            <p:nvPr/>
          </p:nvSpPr>
          <p:spPr bwMode="auto">
            <a:xfrm>
              <a:off x="4452" y="3526"/>
              <a:ext cx="629" cy="10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Diffuse sources of pollution</a:t>
              </a:r>
            </a:p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87" name="Text Box 68"/>
            <p:cNvSpPr txBox="1">
              <a:spLocks noChangeArrowheads="1"/>
            </p:cNvSpPr>
            <p:nvPr/>
          </p:nvSpPr>
          <p:spPr bwMode="auto">
            <a:xfrm>
              <a:off x="2035" y="3322"/>
              <a:ext cx="396" cy="119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Emissions from storage or disposal of solid wastes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grpSp>
          <p:nvGrpSpPr>
            <p:cNvPr id="44088" name="Group 69"/>
            <p:cNvGrpSpPr>
              <a:grpSpLocks/>
            </p:cNvGrpSpPr>
            <p:nvPr/>
          </p:nvGrpSpPr>
          <p:grpSpPr bwMode="auto">
            <a:xfrm>
              <a:off x="454" y="3748"/>
              <a:ext cx="430" cy="144"/>
              <a:chOff x="1879" y="14628"/>
              <a:chExt cx="1779" cy="560"/>
            </a:xfrm>
          </p:grpSpPr>
          <p:sp>
            <p:nvSpPr>
              <p:cNvPr id="44486" name="Oval 70"/>
              <p:cNvSpPr>
                <a:spLocks noChangeArrowheads="1"/>
              </p:cNvSpPr>
              <p:nvPr/>
            </p:nvSpPr>
            <p:spPr bwMode="auto">
              <a:xfrm>
                <a:off x="1879" y="14628"/>
                <a:ext cx="1779" cy="56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36000" rIns="0" bIns="36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487" name="Text Box 71"/>
              <p:cNvSpPr txBox="1">
                <a:spLocks noChangeArrowheads="1"/>
              </p:cNvSpPr>
              <p:nvPr/>
            </p:nvSpPr>
            <p:spPr bwMode="auto">
              <a:xfrm>
                <a:off x="1924" y="14698"/>
                <a:ext cx="1650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22313" rIns="0" bIns="22313"/>
              <a:lstStyle>
                <a:lvl1pPr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fontAlgn="auto">
                  <a:lnSpc>
                    <a:spcPct val="80000"/>
                  </a:lnSpc>
                  <a:spcBef>
                    <a:spcPts val="63"/>
                  </a:spcBef>
                  <a:spcAft>
                    <a:spcPts val="0"/>
                  </a:spcAft>
                </a:pPr>
                <a:r>
                  <a:rPr lang="ru-RU" sz="400">
                    <a:solidFill>
                      <a:srgbClr val="000000"/>
                    </a:solidFill>
                  </a:rPr>
                  <a:t>Deterioration of water</a:t>
                </a:r>
                <a:br>
                  <a:rPr lang="ru-RU" sz="400">
                    <a:solidFill>
                      <a:srgbClr val="000000"/>
                    </a:solidFill>
                  </a:rPr>
                </a:br>
                <a:r>
                  <a:rPr lang="ru-RU" sz="400">
                    <a:solidFill>
                      <a:srgbClr val="000000"/>
                    </a:solidFill>
                  </a:rPr>
                  <a:t>quality due to intensive algal blooms</a:t>
                </a:r>
                <a:endParaRPr lang="en-GB" sz="15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089" name="Group 72"/>
            <p:cNvGrpSpPr>
              <a:grpSpLocks/>
            </p:cNvGrpSpPr>
            <p:nvPr/>
          </p:nvGrpSpPr>
          <p:grpSpPr bwMode="auto">
            <a:xfrm>
              <a:off x="1739" y="3748"/>
              <a:ext cx="366" cy="144"/>
              <a:chOff x="4635" y="14710"/>
              <a:chExt cx="1511" cy="560"/>
            </a:xfrm>
          </p:grpSpPr>
          <p:sp>
            <p:nvSpPr>
              <p:cNvPr id="44484" name="Oval 73"/>
              <p:cNvSpPr>
                <a:spLocks noChangeArrowheads="1"/>
              </p:cNvSpPr>
              <p:nvPr/>
            </p:nvSpPr>
            <p:spPr bwMode="auto">
              <a:xfrm>
                <a:off x="4635" y="14710"/>
                <a:ext cx="1489" cy="56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36000" rIns="0" bIns="36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485" name="Text Box 74"/>
              <p:cNvSpPr txBox="1">
                <a:spLocks noChangeArrowheads="1"/>
              </p:cNvSpPr>
              <p:nvPr/>
            </p:nvSpPr>
            <p:spPr bwMode="auto">
              <a:xfrm>
                <a:off x="4676" y="14817"/>
                <a:ext cx="1470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22313" rIns="0" bIns="22313"/>
              <a:lstStyle>
                <a:lvl1pPr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fontAlgn="auto">
                  <a:lnSpc>
                    <a:spcPct val="80000"/>
                  </a:lnSpc>
                  <a:spcBef>
                    <a:spcPts val="63"/>
                  </a:spcBef>
                  <a:spcAft>
                    <a:spcPts val="0"/>
                  </a:spcAft>
                </a:pPr>
                <a:r>
                  <a:rPr lang="ru-RU" sz="400">
                    <a:solidFill>
                      <a:srgbClr val="000000"/>
                    </a:solidFill>
                  </a:rPr>
                  <a:t>Changes in redox capacity</a:t>
                </a:r>
                <a:endParaRPr lang="en-GB" sz="15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090" name="Oval 75"/>
            <p:cNvSpPr>
              <a:spLocks noChangeArrowheads="1"/>
            </p:cNvSpPr>
            <p:nvPr/>
          </p:nvSpPr>
          <p:spPr bwMode="auto">
            <a:xfrm>
              <a:off x="3236" y="3748"/>
              <a:ext cx="520" cy="14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91" name="Text Box 76"/>
            <p:cNvSpPr txBox="1">
              <a:spLocks noChangeArrowheads="1"/>
            </p:cNvSpPr>
            <p:nvPr/>
          </p:nvSpPr>
          <p:spPr bwMode="auto">
            <a:xfrm>
              <a:off x="3256" y="3772"/>
              <a:ext cx="46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Changes in structure and </a:t>
              </a:r>
              <a:br>
                <a:rPr lang="ru-RU" sz="400">
                  <a:solidFill>
                    <a:srgbClr val="000000"/>
                  </a:solidFill>
                </a:rPr>
              </a:br>
              <a:r>
                <a:rPr lang="ru-RU" sz="400">
                  <a:solidFill>
                    <a:srgbClr val="000000"/>
                  </a:solidFill>
                </a:rPr>
                <a:t>functions of aquatic ecosystems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92" name="Text Box 77"/>
            <p:cNvSpPr txBox="1">
              <a:spLocks noChangeArrowheads="1"/>
            </p:cNvSpPr>
            <p:nvPr/>
          </p:nvSpPr>
          <p:spPr bwMode="auto">
            <a:xfrm>
              <a:off x="341" y="3671"/>
              <a:ext cx="5203" cy="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 b="1">
                  <a:solidFill>
                    <a:srgbClr val="000000"/>
                  </a:solidFill>
                </a:rPr>
                <a:t>8. EUTROPHICATION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93" name="Text Box 78"/>
            <p:cNvSpPr txBox="1">
              <a:spLocks noChangeArrowheads="1"/>
            </p:cNvSpPr>
            <p:nvPr/>
          </p:nvSpPr>
          <p:spPr bwMode="auto">
            <a:xfrm>
              <a:off x="756" y="2890"/>
              <a:ext cx="171" cy="14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waste treatment technology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94" name="Text Box 79"/>
            <p:cNvSpPr txBox="1">
              <a:spLocks noChangeArrowheads="1"/>
            </p:cNvSpPr>
            <p:nvPr/>
          </p:nvSpPr>
          <p:spPr bwMode="auto">
            <a:xfrm>
              <a:off x="517" y="2890"/>
              <a:ext cx="216" cy="17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Inefficient old technologies and inherently polluting processes</a:t>
              </a:r>
            </a:p>
            <a:p>
              <a:pPr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95" name="Line 80"/>
            <p:cNvSpPr>
              <a:spLocks noChangeShapeType="1"/>
            </p:cNvSpPr>
            <p:nvPr/>
          </p:nvSpPr>
          <p:spPr bwMode="auto">
            <a:xfrm>
              <a:off x="1430" y="1434"/>
              <a:ext cx="1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096" name="Text Box 81"/>
            <p:cNvSpPr txBox="1">
              <a:spLocks noChangeArrowheads="1"/>
            </p:cNvSpPr>
            <p:nvPr/>
          </p:nvSpPr>
          <p:spPr bwMode="auto">
            <a:xfrm>
              <a:off x="2661" y="2886"/>
              <a:ext cx="236" cy="18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Poor waste disposal practices from small businesses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97" name="Text Box 82"/>
            <p:cNvSpPr txBox="1">
              <a:spLocks noChangeArrowheads="1"/>
            </p:cNvSpPr>
            <p:nvPr/>
          </p:nvSpPr>
          <p:spPr bwMode="auto">
            <a:xfrm>
              <a:off x="2088" y="2359"/>
              <a:ext cx="238" cy="12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human/technical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98" name="Text Box 83"/>
            <p:cNvSpPr txBox="1">
              <a:spLocks noChangeArrowheads="1"/>
            </p:cNvSpPr>
            <p:nvPr/>
          </p:nvSpPr>
          <p:spPr bwMode="auto">
            <a:xfrm>
              <a:off x="2285" y="2053"/>
              <a:ext cx="172" cy="12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Sewage pricing 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099" name="Text Box 84"/>
            <p:cNvSpPr txBox="1">
              <a:spLocks noChangeArrowheads="1"/>
            </p:cNvSpPr>
            <p:nvPr/>
          </p:nvSpPr>
          <p:spPr bwMode="auto">
            <a:xfrm>
              <a:off x="2483" y="2060"/>
              <a:ext cx="191" cy="12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Limited ability of users to pay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00" name="Line 85"/>
            <p:cNvSpPr>
              <a:spLocks noChangeShapeType="1"/>
            </p:cNvSpPr>
            <p:nvPr/>
          </p:nvSpPr>
          <p:spPr bwMode="auto">
            <a:xfrm>
              <a:off x="2821" y="3072"/>
              <a:ext cx="1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1" name="Line 86"/>
            <p:cNvSpPr>
              <a:spLocks noChangeShapeType="1"/>
            </p:cNvSpPr>
            <p:nvPr/>
          </p:nvSpPr>
          <p:spPr bwMode="auto">
            <a:xfrm>
              <a:off x="2540" y="3001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2" name="Line 87"/>
            <p:cNvSpPr>
              <a:spLocks noChangeShapeType="1"/>
            </p:cNvSpPr>
            <p:nvPr/>
          </p:nvSpPr>
          <p:spPr bwMode="auto">
            <a:xfrm>
              <a:off x="2193" y="2791"/>
              <a:ext cx="0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3" name="Line 88"/>
            <p:cNvSpPr>
              <a:spLocks noChangeShapeType="1"/>
            </p:cNvSpPr>
            <p:nvPr/>
          </p:nvSpPr>
          <p:spPr bwMode="auto">
            <a:xfrm>
              <a:off x="2436" y="2791"/>
              <a:ext cx="0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4" name="Line 89"/>
            <p:cNvSpPr>
              <a:spLocks noChangeShapeType="1"/>
            </p:cNvSpPr>
            <p:nvPr/>
          </p:nvSpPr>
          <p:spPr bwMode="auto">
            <a:xfrm flipH="1">
              <a:off x="2191" y="2820"/>
              <a:ext cx="2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5" name="Line 90"/>
            <p:cNvSpPr>
              <a:spLocks noChangeShapeType="1"/>
            </p:cNvSpPr>
            <p:nvPr/>
          </p:nvSpPr>
          <p:spPr bwMode="auto">
            <a:xfrm>
              <a:off x="2252" y="2820"/>
              <a:ext cx="0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6" name="Line 91"/>
            <p:cNvSpPr>
              <a:spLocks noChangeShapeType="1"/>
            </p:cNvSpPr>
            <p:nvPr/>
          </p:nvSpPr>
          <p:spPr bwMode="auto">
            <a:xfrm>
              <a:off x="2778" y="2762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7" name="Line 92"/>
            <p:cNvSpPr>
              <a:spLocks noChangeShapeType="1"/>
            </p:cNvSpPr>
            <p:nvPr/>
          </p:nvSpPr>
          <p:spPr bwMode="auto">
            <a:xfrm>
              <a:off x="2728" y="2745"/>
              <a:ext cx="0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8" name="Line 93"/>
            <p:cNvSpPr>
              <a:spLocks noChangeShapeType="1"/>
            </p:cNvSpPr>
            <p:nvPr/>
          </p:nvSpPr>
          <p:spPr bwMode="auto">
            <a:xfrm>
              <a:off x="2728" y="2783"/>
              <a:ext cx="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09" name="AutoShape 94"/>
            <p:cNvSpPr>
              <a:spLocks noChangeArrowheads="1"/>
            </p:cNvSpPr>
            <p:nvPr/>
          </p:nvSpPr>
          <p:spPr bwMode="auto">
            <a:xfrm>
              <a:off x="762" y="1825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10" name="AutoShape 95"/>
            <p:cNvSpPr>
              <a:spLocks noChangeArrowheads="1"/>
            </p:cNvSpPr>
            <p:nvPr/>
          </p:nvSpPr>
          <p:spPr bwMode="auto">
            <a:xfrm>
              <a:off x="991" y="1217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11" name="AutoShape 96"/>
            <p:cNvSpPr>
              <a:spLocks noChangeArrowheads="1"/>
            </p:cNvSpPr>
            <p:nvPr/>
          </p:nvSpPr>
          <p:spPr bwMode="auto">
            <a:xfrm>
              <a:off x="525" y="1192"/>
              <a:ext cx="35" cy="67"/>
            </a:xfrm>
            <a:prstGeom prst="downArrow">
              <a:avLst>
                <a:gd name="adj1" fmla="val 50000"/>
                <a:gd name="adj2" fmla="val 47857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12" name="AutoShape 97"/>
            <p:cNvSpPr>
              <a:spLocks noChangeArrowheads="1"/>
            </p:cNvSpPr>
            <p:nvPr/>
          </p:nvSpPr>
          <p:spPr bwMode="auto">
            <a:xfrm>
              <a:off x="2351" y="1686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13" name="AutoShape 98"/>
            <p:cNvSpPr>
              <a:spLocks noChangeArrowheads="1"/>
            </p:cNvSpPr>
            <p:nvPr/>
          </p:nvSpPr>
          <p:spPr bwMode="auto">
            <a:xfrm>
              <a:off x="2563" y="1992"/>
              <a:ext cx="35" cy="68"/>
            </a:xfrm>
            <a:prstGeom prst="downArrow">
              <a:avLst>
                <a:gd name="adj1" fmla="val 50000"/>
                <a:gd name="adj2" fmla="val 48571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14" name="AutoShape 99"/>
            <p:cNvSpPr>
              <a:spLocks noChangeArrowheads="1"/>
            </p:cNvSpPr>
            <p:nvPr/>
          </p:nvSpPr>
          <p:spPr bwMode="auto">
            <a:xfrm>
              <a:off x="2191" y="2287"/>
              <a:ext cx="35" cy="67"/>
            </a:xfrm>
            <a:prstGeom prst="downArrow">
              <a:avLst>
                <a:gd name="adj1" fmla="val 50000"/>
                <a:gd name="adj2" fmla="val 47857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15" name="AutoShape 100"/>
            <p:cNvSpPr>
              <a:spLocks noChangeArrowheads="1"/>
            </p:cNvSpPr>
            <p:nvPr/>
          </p:nvSpPr>
          <p:spPr bwMode="auto">
            <a:xfrm>
              <a:off x="2917" y="1679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16" name="Text Box 101"/>
            <p:cNvSpPr txBox="1">
              <a:spLocks noChangeArrowheads="1"/>
            </p:cNvSpPr>
            <p:nvPr/>
          </p:nvSpPr>
          <p:spPr bwMode="auto">
            <a:xfrm>
              <a:off x="3817" y="2614"/>
              <a:ext cx="178" cy="144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Poorly or untreated return waters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17" name="Text Box 102"/>
            <p:cNvSpPr txBox="1">
              <a:spLocks noChangeArrowheads="1"/>
            </p:cNvSpPr>
            <p:nvPr/>
          </p:nvSpPr>
          <p:spPr bwMode="auto">
            <a:xfrm>
              <a:off x="3831" y="2359"/>
              <a:ext cx="185" cy="137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Failures in operation and maintenance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18" name="Text Box 103"/>
            <p:cNvSpPr txBox="1">
              <a:spLocks noChangeArrowheads="1"/>
            </p:cNvSpPr>
            <p:nvPr/>
          </p:nvSpPr>
          <p:spPr bwMode="auto">
            <a:xfrm>
              <a:off x="3887" y="2002"/>
              <a:ext cx="170" cy="90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incentives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19" name="Text Box 104"/>
            <p:cNvSpPr txBox="1">
              <a:spLocks noChangeArrowheads="1"/>
            </p:cNvSpPr>
            <p:nvPr/>
          </p:nvSpPr>
          <p:spPr bwMode="auto">
            <a:xfrm>
              <a:off x="3641" y="2393"/>
              <a:ext cx="169" cy="99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technology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20" name="Text Box 105"/>
            <p:cNvSpPr txBox="1">
              <a:spLocks noChangeArrowheads="1"/>
            </p:cNvSpPr>
            <p:nvPr/>
          </p:nvSpPr>
          <p:spPr bwMode="auto">
            <a:xfrm>
              <a:off x="3681" y="2003"/>
              <a:ext cx="181" cy="86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tariffs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21" name="Text Box 106"/>
            <p:cNvSpPr txBox="1">
              <a:spLocks noChangeArrowheads="1"/>
            </p:cNvSpPr>
            <p:nvPr/>
          </p:nvSpPr>
          <p:spPr bwMode="auto">
            <a:xfrm>
              <a:off x="4073" y="2007"/>
              <a:ext cx="125" cy="81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22" name="Line 107"/>
            <p:cNvSpPr>
              <a:spLocks noChangeShapeType="1"/>
            </p:cNvSpPr>
            <p:nvPr/>
          </p:nvSpPr>
          <p:spPr bwMode="auto">
            <a:xfrm>
              <a:off x="3633" y="2822"/>
              <a:ext cx="27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23" name="Line 108"/>
            <p:cNvSpPr>
              <a:spLocks noChangeShapeType="1"/>
            </p:cNvSpPr>
            <p:nvPr/>
          </p:nvSpPr>
          <p:spPr bwMode="auto">
            <a:xfrm flipV="1">
              <a:off x="3633" y="2757"/>
              <a:ext cx="0" cy="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24" name="Line 109"/>
            <p:cNvSpPr>
              <a:spLocks noChangeShapeType="1"/>
            </p:cNvSpPr>
            <p:nvPr/>
          </p:nvSpPr>
          <p:spPr bwMode="auto">
            <a:xfrm flipV="1">
              <a:off x="3903" y="2759"/>
              <a:ext cx="0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25" name="Line 110"/>
            <p:cNvSpPr>
              <a:spLocks noChangeShapeType="1"/>
            </p:cNvSpPr>
            <p:nvPr/>
          </p:nvSpPr>
          <p:spPr bwMode="auto">
            <a:xfrm flipH="1">
              <a:off x="3479" y="2828"/>
              <a:ext cx="1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26" name="Line 111"/>
            <p:cNvSpPr>
              <a:spLocks noChangeShapeType="1"/>
            </p:cNvSpPr>
            <p:nvPr/>
          </p:nvSpPr>
          <p:spPr bwMode="auto">
            <a:xfrm flipV="1">
              <a:off x="3479" y="2553"/>
              <a:ext cx="0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27" name="Line 112"/>
            <p:cNvSpPr>
              <a:spLocks noChangeShapeType="1"/>
            </p:cNvSpPr>
            <p:nvPr/>
          </p:nvSpPr>
          <p:spPr bwMode="auto">
            <a:xfrm>
              <a:off x="3577" y="2355"/>
              <a:ext cx="2" cy="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28" name="Line 113"/>
            <p:cNvSpPr>
              <a:spLocks noChangeShapeType="1"/>
            </p:cNvSpPr>
            <p:nvPr/>
          </p:nvSpPr>
          <p:spPr bwMode="auto">
            <a:xfrm flipH="1">
              <a:off x="3519" y="2357"/>
              <a:ext cx="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29" name="Line 114"/>
            <p:cNvSpPr>
              <a:spLocks noChangeShapeType="1"/>
            </p:cNvSpPr>
            <p:nvPr/>
          </p:nvSpPr>
          <p:spPr bwMode="auto">
            <a:xfrm flipV="1">
              <a:off x="3526" y="2114"/>
              <a:ext cx="0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0" name="Line 115"/>
            <p:cNvSpPr>
              <a:spLocks noChangeShapeType="1"/>
            </p:cNvSpPr>
            <p:nvPr/>
          </p:nvSpPr>
          <p:spPr bwMode="auto">
            <a:xfrm>
              <a:off x="3896" y="2553"/>
              <a:ext cx="0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1" name="Line 116"/>
            <p:cNvSpPr>
              <a:spLocks noChangeShapeType="1"/>
            </p:cNvSpPr>
            <p:nvPr/>
          </p:nvSpPr>
          <p:spPr bwMode="auto">
            <a:xfrm flipH="1">
              <a:off x="3727" y="2550"/>
              <a:ext cx="225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2" name="Line 117"/>
            <p:cNvSpPr>
              <a:spLocks noChangeShapeType="1"/>
            </p:cNvSpPr>
            <p:nvPr/>
          </p:nvSpPr>
          <p:spPr bwMode="auto">
            <a:xfrm flipV="1">
              <a:off x="3727" y="2493"/>
              <a:ext cx="0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3" name="Line 118"/>
            <p:cNvSpPr>
              <a:spLocks noChangeShapeType="1"/>
            </p:cNvSpPr>
            <p:nvPr/>
          </p:nvSpPr>
          <p:spPr bwMode="auto">
            <a:xfrm flipV="1">
              <a:off x="3954" y="2495"/>
              <a:ext cx="0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4" name="Line 119"/>
            <p:cNvSpPr>
              <a:spLocks noChangeShapeType="1"/>
            </p:cNvSpPr>
            <p:nvPr/>
          </p:nvSpPr>
          <p:spPr bwMode="auto">
            <a:xfrm>
              <a:off x="3983" y="2282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5" name="Line 120"/>
            <p:cNvSpPr>
              <a:spLocks noChangeShapeType="1"/>
            </p:cNvSpPr>
            <p:nvPr/>
          </p:nvSpPr>
          <p:spPr bwMode="auto">
            <a:xfrm>
              <a:off x="3729" y="2176"/>
              <a:ext cx="0" cy="2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6" name="Line 121"/>
            <p:cNvSpPr>
              <a:spLocks noChangeShapeType="1"/>
            </p:cNvSpPr>
            <p:nvPr/>
          </p:nvSpPr>
          <p:spPr bwMode="auto">
            <a:xfrm>
              <a:off x="3769" y="1887"/>
              <a:ext cx="2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7" name="Line 122"/>
            <p:cNvSpPr>
              <a:spLocks noChangeShapeType="1"/>
            </p:cNvSpPr>
            <p:nvPr/>
          </p:nvSpPr>
          <p:spPr bwMode="auto">
            <a:xfrm>
              <a:off x="3961" y="1887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8" name="Line 123"/>
            <p:cNvSpPr>
              <a:spLocks noChangeShapeType="1"/>
            </p:cNvSpPr>
            <p:nvPr/>
          </p:nvSpPr>
          <p:spPr bwMode="auto">
            <a:xfrm flipH="1" flipV="1">
              <a:off x="3614" y="1887"/>
              <a:ext cx="4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39" name="Line 124"/>
            <p:cNvSpPr>
              <a:spLocks noChangeShapeType="1"/>
            </p:cNvSpPr>
            <p:nvPr/>
          </p:nvSpPr>
          <p:spPr bwMode="auto">
            <a:xfrm flipH="1">
              <a:off x="4092" y="1789"/>
              <a:ext cx="2" cy="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40" name="Text Box 125"/>
            <p:cNvSpPr txBox="1">
              <a:spLocks noChangeArrowheads="1"/>
            </p:cNvSpPr>
            <p:nvPr/>
          </p:nvSpPr>
          <p:spPr bwMode="auto">
            <a:xfrm>
              <a:off x="5221" y="2571"/>
              <a:ext cx="215" cy="12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Intensive livestock production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41" name="Text Box 126"/>
            <p:cNvSpPr txBox="1">
              <a:spLocks noChangeArrowheads="1"/>
            </p:cNvSpPr>
            <p:nvPr/>
          </p:nvSpPr>
          <p:spPr bwMode="auto">
            <a:xfrm>
              <a:off x="4940" y="2559"/>
              <a:ext cx="216" cy="14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Concentration of agro-industrial facilities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42" name="Text Box 127"/>
            <p:cNvSpPr txBox="1">
              <a:spLocks noChangeArrowheads="1"/>
            </p:cNvSpPr>
            <p:nvPr/>
          </p:nvSpPr>
          <p:spPr bwMode="auto">
            <a:xfrm>
              <a:off x="4533" y="2541"/>
              <a:ext cx="200" cy="17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Over application/ incorrect use of fertilisers in agriculture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43" name="Text Box 128"/>
            <p:cNvSpPr txBox="1">
              <a:spLocks noChangeArrowheads="1"/>
            </p:cNvSpPr>
            <p:nvPr/>
          </p:nvSpPr>
          <p:spPr bwMode="auto">
            <a:xfrm>
              <a:off x="4754" y="2588"/>
              <a:ext cx="158" cy="9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Over ploughing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44" name="Line 129"/>
            <p:cNvSpPr>
              <a:spLocks noChangeShapeType="1"/>
            </p:cNvSpPr>
            <p:nvPr/>
          </p:nvSpPr>
          <p:spPr bwMode="auto">
            <a:xfrm>
              <a:off x="4823" y="2917"/>
              <a:ext cx="0" cy="2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45" name="Text Box 130"/>
            <p:cNvSpPr txBox="1">
              <a:spLocks noChangeArrowheads="1"/>
            </p:cNvSpPr>
            <p:nvPr/>
          </p:nvSpPr>
          <p:spPr bwMode="auto">
            <a:xfrm>
              <a:off x="5032" y="2979"/>
              <a:ext cx="199" cy="11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waste management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46" name="Line 131"/>
            <p:cNvSpPr>
              <a:spLocks noChangeShapeType="1"/>
            </p:cNvSpPr>
            <p:nvPr/>
          </p:nvSpPr>
          <p:spPr bwMode="auto">
            <a:xfrm>
              <a:off x="5151" y="2768"/>
              <a:ext cx="0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47" name="Line 132"/>
            <p:cNvSpPr>
              <a:spLocks noChangeShapeType="1"/>
            </p:cNvSpPr>
            <p:nvPr/>
          </p:nvSpPr>
          <p:spPr bwMode="auto">
            <a:xfrm>
              <a:off x="5155" y="2630"/>
              <a:ext cx="6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48" name="Line 133"/>
            <p:cNvSpPr>
              <a:spLocks noChangeShapeType="1"/>
            </p:cNvSpPr>
            <p:nvPr/>
          </p:nvSpPr>
          <p:spPr bwMode="auto">
            <a:xfrm flipH="1">
              <a:off x="5049" y="2473"/>
              <a:ext cx="2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49" name="Line 134"/>
            <p:cNvSpPr>
              <a:spLocks noChangeShapeType="1"/>
            </p:cNvSpPr>
            <p:nvPr/>
          </p:nvSpPr>
          <p:spPr bwMode="auto">
            <a:xfrm flipH="1">
              <a:off x="4193" y="2782"/>
              <a:ext cx="5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0" name="Line 135"/>
            <p:cNvSpPr>
              <a:spLocks noChangeShapeType="1"/>
            </p:cNvSpPr>
            <p:nvPr/>
          </p:nvSpPr>
          <p:spPr bwMode="auto">
            <a:xfrm>
              <a:off x="4579" y="2781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1" name="Line 136"/>
            <p:cNvSpPr>
              <a:spLocks noChangeShapeType="1"/>
            </p:cNvSpPr>
            <p:nvPr/>
          </p:nvSpPr>
          <p:spPr bwMode="auto">
            <a:xfrm>
              <a:off x="4412" y="2699"/>
              <a:ext cx="0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2" name="Line 137"/>
            <p:cNvSpPr>
              <a:spLocks noChangeShapeType="1"/>
            </p:cNvSpPr>
            <p:nvPr/>
          </p:nvSpPr>
          <p:spPr bwMode="auto">
            <a:xfrm>
              <a:off x="4419" y="2470"/>
              <a:ext cx="0" cy="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3" name="Line 138"/>
            <p:cNvSpPr>
              <a:spLocks noChangeShapeType="1"/>
            </p:cNvSpPr>
            <p:nvPr/>
          </p:nvSpPr>
          <p:spPr bwMode="auto">
            <a:xfrm>
              <a:off x="4639" y="2468"/>
              <a:ext cx="0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4" name="Line 139"/>
            <p:cNvSpPr>
              <a:spLocks noChangeShapeType="1"/>
            </p:cNvSpPr>
            <p:nvPr/>
          </p:nvSpPr>
          <p:spPr bwMode="auto">
            <a:xfrm>
              <a:off x="4836" y="2684"/>
              <a:ext cx="0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5" name="Line 140"/>
            <p:cNvSpPr>
              <a:spLocks noChangeShapeType="1"/>
            </p:cNvSpPr>
            <p:nvPr/>
          </p:nvSpPr>
          <p:spPr bwMode="auto">
            <a:xfrm>
              <a:off x="5324" y="1788"/>
              <a:ext cx="0" cy="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6" name="AutoShape 141"/>
            <p:cNvSpPr>
              <a:spLocks noChangeArrowheads="1"/>
            </p:cNvSpPr>
            <p:nvPr/>
          </p:nvSpPr>
          <p:spPr bwMode="auto">
            <a:xfrm>
              <a:off x="3536" y="1586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7" name="AutoShape 142"/>
            <p:cNvSpPr>
              <a:spLocks noChangeArrowheads="1"/>
            </p:cNvSpPr>
            <p:nvPr/>
          </p:nvSpPr>
          <p:spPr bwMode="auto">
            <a:xfrm>
              <a:off x="3792" y="1575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8" name="AutoShape 143"/>
            <p:cNvSpPr>
              <a:spLocks noChangeArrowheads="1"/>
            </p:cNvSpPr>
            <p:nvPr/>
          </p:nvSpPr>
          <p:spPr bwMode="auto">
            <a:xfrm>
              <a:off x="4120" y="1939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59" name="AutoShape 144"/>
            <p:cNvSpPr>
              <a:spLocks noChangeArrowheads="1"/>
            </p:cNvSpPr>
            <p:nvPr/>
          </p:nvSpPr>
          <p:spPr bwMode="auto">
            <a:xfrm>
              <a:off x="4391" y="2065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0" name="AutoShape 145"/>
            <p:cNvSpPr>
              <a:spLocks noChangeArrowheads="1"/>
            </p:cNvSpPr>
            <p:nvPr/>
          </p:nvSpPr>
          <p:spPr bwMode="auto">
            <a:xfrm>
              <a:off x="5180" y="1553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1" name="AutoShape 146"/>
            <p:cNvSpPr>
              <a:spLocks noChangeArrowheads="1"/>
            </p:cNvSpPr>
            <p:nvPr/>
          </p:nvSpPr>
          <p:spPr bwMode="auto">
            <a:xfrm>
              <a:off x="4833" y="1580"/>
              <a:ext cx="35" cy="67"/>
            </a:xfrm>
            <a:prstGeom prst="downArrow">
              <a:avLst>
                <a:gd name="adj1" fmla="val 50000"/>
                <a:gd name="adj2" fmla="val 47857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2" name="Text Box 147"/>
            <p:cNvSpPr txBox="1">
              <a:spLocks noChangeArrowheads="1"/>
            </p:cNvSpPr>
            <p:nvPr/>
          </p:nvSpPr>
          <p:spPr bwMode="auto">
            <a:xfrm>
              <a:off x="1574" y="2191"/>
              <a:ext cx="177" cy="8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Power generation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63" name="Text Box 148"/>
            <p:cNvSpPr txBox="1">
              <a:spLocks noChangeArrowheads="1"/>
            </p:cNvSpPr>
            <p:nvPr/>
          </p:nvSpPr>
          <p:spPr bwMode="auto">
            <a:xfrm>
              <a:off x="4914" y="3330"/>
              <a:ext cx="393" cy="112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Runoff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64" name="Line 149"/>
            <p:cNvSpPr>
              <a:spLocks noChangeShapeType="1"/>
            </p:cNvSpPr>
            <p:nvPr/>
          </p:nvSpPr>
          <p:spPr bwMode="auto">
            <a:xfrm>
              <a:off x="1061" y="3484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5" name="Line 150"/>
            <p:cNvSpPr>
              <a:spLocks noChangeShapeType="1"/>
            </p:cNvSpPr>
            <p:nvPr/>
          </p:nvSpPr>
          <p:spPr bwMode="auto">
            <a:xfrm flipH="1" flipV="1">
              <a:off x="1061" y="3423"/>
              <a:ext cx="0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6" name="Line 151"/>
            <p:cNvSpPr>
              <a:spLocks noChangeShapeType="1"/>
            </p:cNvSpPr>
            <p:nvPr/>
          </p:nvSpPr>
          <p:spPr bwMode="auto">
            <a:xfrm>
              <a:off x="1466" y="3469"/>
              <a:ext cx="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7" name="Line 152"/>
            <p:cNvSpPr>
              <a:spLocks noChangeShapeType="1"/>
            </p:cNvSpPr>
            <p:nvPr/>
          </p:nvSpPr>
          <p:spPr bwMode="auto">
            <a:xfrm>
              <a:off x="589" y="3469"/>
              <a:ext cx="452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8" name="Line 153"/>
            <p:cNvSpPr>
              <a:spLocks noChangeShapeType="1"/>
            </p:cNvSpPr>
            <p:nvPr/>
          </p:nvSpPr>
          <p:spPr bwMode="auto">
            <a:xfrm flipH="1">
              <a:off x="3644" y="3438"/>
              <a:ext cx="2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69" name="Line 154"/>
            <p:cNvSpPr>
              <a:spLocks noChangeShapeType="1"/>
            </p:cNvSpPr>
            <p:nvPr/>
          </p:nvSpPr>
          <p:spPr bwMode="auto">
            <a:xfrm flipH="1">
              <a:off x="2233" y="3441"/>
              <a:ext cx="2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70" name="Line 155"/>
            <p:cNvSpPr>
              <a:spLocks noChangeShapeType="1"/>
            </p:cNvSpPr>
            <p:nvPr/>
          </p:nvSpPr>
          <p:spPr bwMode="auto">
            <a:xfrm flipH="1">
              <a:off x="5107" y="3442"/>
              <a:ext cx="2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71" name="Line 156"/>
            <p:cNvSpPr>
              <a:spLocks noChangeShapeType="1"/>
            </p:cNvSpPr>
            <p:nvPr/>
          </p:nvSpPr>
          <p:spPr bwMode="auto">
            <a:xfrm flipH="1">
              <a:off x="4777" y="3470"/>
              <a:ext cx="1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72" name="Text Box 157"/>
            <p:cNvSpPr txBox="1">
              <a:spLocks noChangeArrowheads="1"/>
            </p:cNvSpPr>
            <p:nvPr/>
          </p:nvSpPr>
          <p:spPr bwMode="auto">
            <a:xfrm>
              <a:off x="1127" y="2534"/>
              <a:ext cx="187" cy="14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alternative industrial processes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73" name="Text Box 158"/>
            <p:cNvSpPr txBox="1">
              <a:spLocks noChangeArrowheads="1"/>
            </p:cNvSpPr>
            <p:nvPr/>
          </p:nvSpPr>
          <p:spPr bwMode="auto">
            <a:xfrm>
              <a:off x="1340" y="2163"/>
              <a:ext cx="172" cy="14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Limited capital Investment in industry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74" name="Text Box 159"/>
            <p:cNvSpPr txBox="1">
              <a:spLocks noChangeArrowheads="1"/>
            </p:cNvSpPr>
            <p:nvPr/>
          </p:nvSpPr>
          <p:spPr bwMode="auto">
            <a:xfrm>
              <a:off x="465" y="1260"/>
              <a:ext cx="212" cy="13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Location and concentration of industrial complexes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175" name="Line 160"/>
            <p:cNvSpPr>
              <a:spLocks noChangeShapeType="1"/>
            </p:cNvSpPr>
            <p:nvPr/>
          </p:nvSpPr>
          <p:spPr bwMode="auto">
            <a:xfrm flipH="1">
              <a:off x="640" y="3059"/>
              <a:ext cx="2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76" name="Line 161"/>
            <p:cNvSpPr>
              <a:spLocks noChangeShapeType="1"/>
            </p:cNvSpPr>
            <p:nvPr/>
          </p:nvSpPr>
          <p:spPr bwMode="auto">
            <a:xfrm flipV="1">
              <a:off x="642" y="3183"/>
              <a:ext cx="4365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77" name="Line 162"/>
            <p:cNvSpPr>
              <a:spLocks noChangeShapeType="1"/>
            </p:cNvSpPr>
            <p:nvPr/>
          </p:nvSpPr>
          <p:spPr bwMode="auto">
            <a:xfrm flipH="1">
              <a:off x="1010" y="3030"/>
              <a:ext cx="2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78" name="Line 163"/>
            <p:cNvSpPr>
              <a:spLocks noChangeShapeType="1"/>
            </p:cNvSpPr>
            <p:nvPr/>
          </p:nvSpPr>
          <p:spPr bwMode="auto">
            <a:xfrm flipH="1">
              <a:off x="845" y="3034"/>
              <a:ext cx="2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79" name="Line 164"/>
            <p:cNvSpPr>
              <a:spLocks noChangeShapeType="1"/>
            </p:cNvSpPr>
            <p:nvPr/>
          </p:nvSpPr>
          <p:spPr bwMode="auto">
            <a:xfrm flipH="1">
              <a:off x="979" y="3183"/>
              <a:ext cx="2" cy="1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0" name="Line 165"/>
            <p:cNvSpPr>
              <a:spLocks noChangeShapeType="1"/>
            </p:cNvSpPr>
            <p:nvPr/>
          </p:nvSpPr>
          <p:spPr bwMode="auto">
            <a:xfrm flipV="1">
              <a:off x="1593" y="2999"/>
              <a:ext cx="0" cy="1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1" name="Line 166"/>
            <p:cNvSpPr>
              <a:spLocks noChangeShapeType="1"/>
            </p:cNvSpPr>
            <p:nvPr/>
          </p:nvSpPr>
          <p:spPr bwMode="auto">
            <a:xfrm flipH="1">
              <a:off x="648" y="2670"/>
              <a:ext cx="2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2" name="Line 167"/>
            <p:cNvSpPr>
              <a:spLocks noChangeShapeType="1"/>
            </p:cNvSpPr>
            <p:nvPr/>
          </p:nvSpPr>
          <p:spPr bwMode="auto">
            <a:xfrm>
              <a:off x="649" y="2730"/>
              <a:ext cx="57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3" name="Line 168"/>
            <p:cNvSpPr>
              <a:spLocks noChangeShapeType="1"/>
            </p:cNvSpPr>
            <p:nvPr/>
          </p:nvSpPr>
          <p:spPr bwMode="auto">
            <a:xfrm>
              <a:off x="698" y="2730"/>
              <a:ext cx="0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4" name="Line 169"/>
            <p:cNvSpPr>
              <a:spLocks noChangeShapeType="1"/>
            </p:cNvSpPr>
            <p:nvPr/>
          </p:nvSpPr>
          <p:spPr bwMode="auto">
            <a:xfrm>
              <a:off x="870" y="2732"/>
              <a:ext cx="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5" name="Line 170"/>
            <p:cNvSpPr>
              <a:spLocks noChangeShapeType="1"/>
            </p:cNvSpPr>
            <p:nvPr/>
          </p:nvSpPr>
          <p:spPr bwMode="auto">
            <a:xfrm flipH="1">
              <a:off x="1225" y="2674"/>
              <a:ext cx="1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6" name="Line 171"/>
            <p:cNvSpPr>
              <a:spLocks noChangeShapeType="1"/>
            </p:cNvSpPr>
            <p:nvPr/>
          </p:nvSpPr>
          <p:spPr bwMode="auto">
            <a:xfrm flipH="1">
              <a:off x="1010" y="2599"/>
              <a:ext cx="1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7" name="Line 172"/>
            <p:cNvSpPr>
              <a:spLocks noChangeShapeType="1"/>
            </p:cNvSpPr>
            <p:nvPr/>
          </p:nvSpPr>
          <p:spPr bwMode="auto">
            <a:xfrm flipH="1">
              <a:off x="1012" y="2710"/>
              <a:ext cx="0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8" name="Line 173"/>
            <p:cNvSpPr>
              <a:spLocks noChangeShapeType="1"/>
            </p:cNvSpPr>
            <p:nvPr/>
          </p:nvSpPr>
          <p:spPr bwMode="auto">
            <a:xfrm flipH="1">
              <a:off x="820" y="2347"/>
              <a:ext cx="1" cy="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89" name="Line 174"/>
            <p:cNvSpPr>
              <a:spLocks noChangeShapeType="1"/>
            </p:cNvSpPr>
            <p:nvPr/>
          </p:nvSpPr>
          <p:spPr bwMode="auto">
            <a:xfrm flipH="1">
              <a:off x="821" y="2710"/>
              <a:ext cx="0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0" name="Line 175"/>
            <p:cNvSpPr>
              <a:spLocks noChangeShapeType="1"/>
            </p:cNvSpPr>
            <p:nvPr/>
          </p:nvSpPr>
          <p:spPr bwMode="auto">
            <a:xfrm>
              <a:off x="821" y="2743"/>
              <a:ext cx="0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1" name="Line 176"/>
            <p:cNvSpPr>
              <a:spLocks noChangeShapeType="1"/>
            </p:cNvSpPr>
            <p:nvPr/>
          </p:nvSpPr>
          <p:spPr bwMode="auto">
            <a:xfrm>
              <a:off x="844" y="2597"/>
              <a:ext cx="24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2" name="Line 177"/>
            <p:cNvSpPr>
              <a:spLocks noChangeShapeType="1"/>
            </p:cNvSpPr>
            <p:nvPr/>
          </p:nvSpPr>
          <p:spPr bwMode="auto">
            <a:xfrm flipV="1">
              <a:off x="1092" y="2309"/>
              <a:ext cx="2" cy="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3" name="Line 178"/>
            <p:cNvSpPr>
              <a:spLocks noChangeShapeType="1"/>
            </p:cNvSpPr>
            <p:nvPr/>
          </p:nvSpPr>
          <p:spPr bwMode="auto">
            <a:xfrm>
              <a:off x="1417" y="2307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4" name="Line 179"/>
            <p:cNvSpPr>
              <a:spLocks noChangeShapeType="1"/>
            </p:cNvSpPr>
            <p:nvPr/>
          </p:nvSpPr>
          <p:spPr bwMode="auto">
            <a:xfrm flipH="1">
              <a:off x="1110" y="2405"/>
              <a:ext cx="3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5" name="Line 180"/>
            <p:cNvSpPr>
              <a:spLocks noChangeShapeType="1"/>
            </p:cNvSpPr>
            <p:nvPr/>
          </p:nvSpPr>
          <p:spPr bwMode="auto">
            <a:xfrm>
              <a:off x="1074" y="2403"/>
              <a:ext cx="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6" name="Line 181"/>
            <p:cNvSpPr>
              <a:spLocks noChangeShapeType="1"/>
            </p:cNvSpPr>
            <p:nvPr/>
          </p:nvSpPr>
          <p:spPr bwMode="auto">
            <a:xfrm flipH="1" flipV="1">
              <a:off x="858" y="2403"/>
              <a:ext cx="21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7" name="Line 182"/>
            <p:cNvSpPr>
              <a:spLocks noChangeShapeType="1"/>
            </p:cNvSpPr>
            <p:nvPr/>
          </p:nvSpPr>
          <p:spPr bwMode="auto">
            <a:xfrm>
              <a:off x="802" y="2403"/>
              <a:ext cx="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8" name="Line 183"/>
            <p:cNvSpPr>
              <a:spLocks noChangeShapeType="1"/>
            </p:cNvSpPr>
            <p:nvPr/>
          </p:nvSpPr>
          <p:spPr bwMode="auto">
            <a:xfrm flipH="1">
              <a:off x="689" y="2403"/>
              <a:ext cx="1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199" name="Line 184"/>
            <p:cNvSpPr>
              <a:spLocks noChangeShapeType="1"/>
            </p:cNvSpPr>
            <p:nvPr/>
          </p:nvSpPr>
          <p:spPr bwMode="auto">
            <a:xfrm>
              <a:off x="689" y="2403"/>
              <a:ext cx="0" cy="1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0" name="Line 185"/>
            <p:cNvSpPr>
              <a:spLocks noChangeShapeType="1"/>
            </p:cNvSpPr>
            <p:nvPr/>
          </p:nvSpPr>
          <p:spPr bwMode="auto">
            <a:xfrm>
              <a:off x="1230" y="2403"/>
              <a:ext cx="0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1" name="Line 186"/>
            <p:cNvSpPr>
              <a:spLocks noChangeShapeType="1"/>
            </p:cNvSpPr>
            <p:nvPr/>
          </p:nvSpPr>
          <p:spPr bwMode="auto">
            <a:xfrm flipH="1">
              <a:off x="1293" y="2224"/>
              <a:ext cx="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2" name="Line 187"/>
            <p:cNvSpPr>
              <a:spLocks noChangeShapeType="1"/>
            </p:cNvSpPr>
            <p:nvPr/>
          </p:nvSpPr>
          <p:spPr bwMode="auto">
            <a:xfrm>
              <a:off x="996" y="2239"/>
              <a:ext cx="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3" name="Line 188"/>
            <p:cNvSpPr>
              <a:spLocks noChangeShapeType="1"/>
            </p:cNvSpPr>
            <p:nvPr/>
          </p:nvSpPr>
          <p:spPr bwMode="auto">
            <a:xfrm>
              <a:off x="898" y="2343"/>
              <a:ext cx="0" cy="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4" name="Line 189"/>
            <p:cNvSpPr>
              <a:spLocks noChangeShapeType="1"/>
            </p:cNvSpPr>
            <p:nvPr/>
          </p:nvSpPr>
          <p:spPr bwMode="auto">
            <a:xfrm flipH="1">
              <a:off x="720" y="2043"/>
              <a:ext cx="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5" name="Line 190"/>
            <p:cNvSpPr>
              <a:spLocks noChangeShapeType="1"/>
            </p:cNvSpPr>
            <p:nvPr/>
          </p:nvSpPr>
          <p:spPr bwMode="auto">
            <a:xfrm>
              <a:off x="825" y="2043"/>
              <a:ext cx="0" cy="1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6" name="Line 191"/>
            <p:cNvSpPr>
              <a:spLocks noChangeShapeType="1"/>
            </p:cNvSpPr>
            <p:nvPr/>
          </p:nvSpPr>
          <p:spPr bwMode="auto">
            <a:xfrm>
              <a:off x="880" y="1966"/>
              <a:ext cx="1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7" name="Line 192"/>
            <p:cNvSpPr>
              <a:spLocks noChangeShapeType="1"/>
            </p:cNvSpPr>
            <p:nvPr/>
          </p:nvSpPr>
          <p:spPr bwMode="auto">
            <a:xfrm>
              <a:off x="1195" y="2008"/>
              <a:ext cx="0" cy="1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8" name="Line 193"/>
            <p:cNvSpPr>
              <a:spLocks noChangeShapeType="1"/>
            </p:cNvSpPr>
            <p:nvPr/>
          </p:nvSpPr>
          <p:spPr bwMode="auto">
            <a:xfrm>
              <a:off x="698" y="1710"/>
              <a:ext cx="0" cy="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09" name="Line 194"/>
            <p:cNvSpPr>
              <a:spLocks noChangeShapeType="1"/>
            </p:cNvSpPr>
            <p:nvPr/>
          </p:nvSpPr>
          <p:spPr bwMode="auto">
            <a:xfrm>
              <a:off x="698" y="1770"/>
              <a:ext cx="5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0" name="Line 195"/>
            <p:cNvSpPr>
              <a:spLocks noChangeShapeType="1"/>
            </p:cNvSpPr>
            <p:nvPr/>
          </p:nvSpPr>
          <p:spPr bwMode="auto">
            <a:xfrm>
              <a:off x="1202" y="1768"/>
              <a:ext cx="0" cy="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1" name="Line 196"/>
            <p:cNvSpPr>
              <a:spLocks noChangeShapeType="1"/>
            </p:cNvSpPr>
            <p:nvPr/>
          </p:nvSpPr>
          <p:spPr bwMode="auto">
            <a:xfrm>
              <a:off x="934" y="1679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2" name="Line 197"/>
            <p:cNvSpPr>
              <a:spLocks noChangeShapeType="1"/>
            </p:cNvSpPr>
            <p:nvPr/>
          </p:nvSpPr>
          <p:spPr bwMode="auto">
            <a:xfrm>
              <a:off x="1166" y="1724"/>
              <a:ext cx="0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3" name="Line 198"/>
            <p:cNvSpPr>
              <a:spLocks noChangeShapeType="1"/>
            </p:cNvSpPr>
            <p:nvPr/>
          </p:nvSpPr>
          <p:spPr bwMode="auto">
            <a:xfrm>
              <a:off x="1391" y="1747"/>
              <a:ext cx="0" cy="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4" name="Line 199"/>
            <p:cNvSpPr>
              <a:spLocks noChangeShapeType="1"/>
            </p:cNvSpPr>
            <p:nvPr/>
          </p:nvSpPr>
          <p:spPr bwMode="auto">
            <a:xfrm flipH="1">
              <a:off x="1268" y="1841"/>
              <a:ext cx="1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5" name="Line 200"/>
            <p:cNvSpPr>
              <a:spLocks noChangeShapeType="1"/>
            </p:cNvSpPr>
            <p:nvPr/>
          </p:nvSpPr>
          <p:spPr bwMode="auto">
            <a:xfrm>
              <a:off x="1268" y="1841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6" name="Line 201"/>
            <p:cNvSpPr>
              <a:spLocks noChangeShapeType="1"/>
            </p:cNvSpPr>
            <p:nvPr/>
          </p:nvSpPr>
          <p:spPr bwMode="auto">
            <a:xfrm>
              <a:off x="1030" y="1385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7" name="Line 202"/>
            <p:cNvSpPr>
              <a:spLocks noChangeShapeType="1"/>
            </p:cNvSpPr>
            <p:nvPr/>
          </p:nvSpPr>
          <p:spPr bwMode="auto">
            <a:xfrm>
              <a:off x="702" y="1460"/>
              <a:ext cx="66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8" name="Line 203"/>
            <p:cNvSpPr>
              <a:spLocks noChangeShapeType="1"/>
            </p:cNvSpPr>
            <p:nvPr/>
          </p:nvSpPr>
          <p:spPr bwMode="auto">
            <a:xfrm>
              <a:off x="702" y="1462"/>
              <a:ext cx="0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19" name="Line 204"/>
            <p:cNvSpPr>
              <a:spLocks noChangeShapeType="1"/>
            </p:cNvSpPr>
            <p:nvPr/>
          </p:nvSpPr>
          <p:spPr bwMode="auto">
            <a:xfrm>
              <a:off x="936" y="1462"/>
              <a:ext cx="0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0" name="Line 205"/>
            <p:cNvSpPr>
              <a:spLocks noChangeShapeType="1"/>
            </p:cNvSpPr>
            <p:nvPr/>
          </p:nvSpPr>
          <p:spPr bwMode="auto">
            <a:xfrm>
              <a:off x="1166" y="1462"/>
              <a:ext cx="0" cy="1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1" name="Line 206"/>
            <p:cNvSpPr>
              <a:spLocks noChangeShapeType="1"/>
            </p:cNvSpPr>
            <p:nvPr/>
          </p:nvSpPr>
          <p:spPr bwMode="auto">
            <a:xfrm>
              <a:off x="1366" y="1460"/>
              <a:ext cx="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2" name="Line 207"/>
            <p:cNvSpPr>
              <a:spLocks noChangeShapeType="1"/>
            </p:cNvSpPr>
            <p:nvPr/>
          </p:nvSpPr>
          <p:spPr bwMode="auto">
            <a:xfrm flipH="1">
              <a:off x="1172" y="1329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3" name="Line 208"/>
            <p:cNvSpPr>
              <a:spLocks noChangeShapeType="1"/>
            </p:cNvSpPr>
            <p:nvPr/>
          </p:nvSpPr>
          <p:spPr bwMode="auto">
            <a:xfrm flipH="1">
              <a:off x="680" y="1335"/>
              <a:ext cx="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4" name="Line 209"/>
            <p:cNvSpPr>
              <a:spLocks noChangeShapeType="1"/>
            </p:cNvSpPr>
            <p:nvPr/>
          </p:nvSpPr>
          <p:spPr bwMode="auto">
            <a:xfrm>
              <a:off x="1542" y="1747"/>
              <a:ext cx="0" cy="6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5" name="Line 210"/>
            <p:cNvSpPr>
              <a:spLocks noChangeShapeType="1"/>
            </p:cNvSpPr>
            <p:nvPr/>
          </p:nvSpPr>
          <p:spPr bwMode="auto">
            <a:xfrm flipH="1">
              <a:off x="1250" y="2445"/>
              <a:ext cx="2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6" name="Line 211"/>
            <p:cNvSpPr>
              <a:spLocks noChangeShapeType="1"/>
            </p:cNvSpPr>
            <p:nvPr/>
          </p:nvSpPr>
          <p:spPr bwMode="auto">
            <a:xfrm flipH="1">
              <a:off x="1213" y="2446"/>
              <a:ext cx="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7" name="Line 212"/>
            <p:cNvSpPr>
              <a:spLocks noChangeShapeType="1"/>
            </p:cNvSpPr>
            <p:nvPr/>
          </p:nvSpPr>
          <p:spPr bwMode="auto">
            <a:xfrm flipH="1" flipV="1">
              <a:off x="1114" y="2443"/>
              <a:ext cx="9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8" name="Line 213"/>
            <p:cNvSpPr>
              <a:spLocks noChangeShapeType="1"/>
            </p:cNvSpPr>
            <p:nvPr/>
          </p:nvSpPr>
          <p:spPr bwMode="auto">
            <a:xfrm flipH="1">
              <a:off x="1074" y="2445"/>
              <a:ext cx="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29" name="Line 214"/>
            <p:cNvSpPr>
              <a:spLocks noChangeShapeType="1"/>
            </p:cNvSpPr>
            <p:nvPr/>
          </p:nvSpPr>
          <p:spPr bwMode="auto">
            <a:xfrm flipH="1" flipV="1">
              <a:off x="854" y="2443"/>
              <a:ext cx="21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0" name="Line 215"/>
            <p:cNvSpPr>
              <a:spLocks noChangeShapeType="1"/>
            </p:cNvSpPr>
            <p:nvPr/>
          </p:nvSpPr>
          <p:spPr bwMode="auto">
            <a:xfrm flipH="1">
              <a:off x="802" y="2443"/>
              <a:ext cx="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1" name="Line 216"/>
            <p:cNvSpPr>
              <a:spLocks noChangeShapeType="1"/>
            </p:cNvSpPr>
            <p:nvPr/>
          </p:nvSpPr>
          <p:spPr bwMode="auto">
            <a:xfrm flipH="1">
              <a:off x="743" y="2445"/>
              <a:ext cx="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2" name="Line 217"/>
            <p:cNvSpPr>
              <a:spLocks noChangeShapeType="1"/>
            </p:cNvSpPr>
            <p:nvPr/>
          </p:nvSpPr>
          <p:spPr bwMode="auto">
            <a:xfrm flipH="1">
              <a:off x="645" y="2353"/>
              <a:ext cx="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3" name="Line 218"/>
            <p:cNvSpPr>
              <a:spLocks noChangeShapeType="1"/>
            </p:cNvSpPr>
            <p:nvPr/>
          </p:nvSpPr>
          <p:spPr bwMode="auto">
            <a:xfrm>
              <a:off x="644" y="2351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4" name="Line 219"/>
            <p:cNvSpPr>
              <a:spLocks noChangeShapeType="1"/>
            </p:cNvSpPr>
            <p:nvPr/>
          </p:nvSpPr>
          <p:spPr bwMode="auto">
            <a:xfrm>
              <a:off x="742" y="2443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5" name="Line 220"/>
            <p:cNvSpPr>
              <a:spLocks noChangeShapeType="1"/>
            </p:cNvSpPr>
            <p:nvPr/>
          </p:nvSpPr>
          <p:spPr bwMode="auto">
            <a:xfrm>
              <a:off x="1351" y="2445"/>
              <a:ext cx="0" cy="6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6" name="Line 221"/>
            <p:cNvSpPr>
              <a:spLocks noChangeShapeType="1"/>
            </p:cNvSpPr>
            <p:nvPr/>
          </p:nvSpPr>
          <p:spPr bwMode="auto">
            <a:xfrm>
              <a:off x="1316" y="3122"/>
              <a:ext cx="0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7" name="Line 222"/>
            <p:cNvSpPr>
              <a:spLocks noChangeShapeType="1"/>
            </p:cNvSpPr>
            <p:nvPr/>
          </p:nvSpPr>
          <p:spPr bwMode="auto">
            <a:xfrm flipH="1">
              <a:off x="1083" y="3209"/>
              <a:ext cx="0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8" name="Line 223"/>
            <p:cNvSpPr>
              <a:spLocks noChangeShapeType="1"/>
            </p:cNvSpPr>
            <p:nvPr/>
          </p:nvSpPr>
          <p:spPr bwMode="auto">
            <a:xfrm>
              <a:off x="1012" y="2843"/>
              <a:ext cx="7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39" name="Line 224"/>
            <p:cNvSpPr>
              <a:spLocks noChangeShapeType="1"/>
            </p:cNvSpPr>
            <p:nvPr/>
          </p:nvSpPr>
          <p:spPr bwMode="auto">
            <a:xfrm>
              <a:off x="1083" y="2847"/>
              <a:ext cx="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0" name="Line 225"/>
            <p:cNvSpPr>
              <a:spLocks noChangeShapeType="1"/>
            </p:cNvSpPr>
            <p:nvPr/>
          </p:nvSpPr>
          <p:spPr bwMode="auto">
            <a:xfrm>
              <a:off x="495" y="2284"/>
              <a:ext cx="0" cy="1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1" name="Line 226"/>
            <p:cNvSpPr>
              <a:spLocks noChangeShapeType="1"/>
            </p:cNvSpPr>
            <p:nvPr/>
          </p:nvSpPr>
          <p:spPr bwMode="auto">
            <a:xfrm>
              <a:off x="529" y="1683"/>
              <a:ext cx="2" cy="4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2" name="Line 227"/>
            <p:cNvSpPr>
              <a:spLocks noChangeShapeType="1"/>
            </p:cNvSpPr>
            <p:nvPr/>
          </p:nvSpPr>
          <p:spPr bwMode="auto">
            <a:xfrm flipH="1">
              <a:off x="442" y="1437"/>
              <a:ext cx="3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3" name="Line 228"/>
            <p:cNvSpPr>
              <a:spLocks noChangeShapeType="1"/>
            </p:cNvSpPr>
            <p:nvPr/>
          </p:nvSpPr>
          <p:spPr bwMode="auto">
            <a:xfrm>
              <a:off x="843" y="1385"/>
              <a:ext cx="0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4" name="AutoShape 229"/>
            <p:cNvSpPr>
              <a:spLocks noChangeArrowheads="1"/>
            </p:cNvSpPr>
            <p:nvPr/>
          </p:nvSpPr>
          <p:spPr bwMode="auto">
            <a:xfrm>
              <a:off x="1549" y="1204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5" name="Line 230"/>
            <p:cNvSpPr>
              <a:spLocks noChangeShapeType="1"/>
            </p:cNvSpPr>
            <p:nvPr/>
          </p:nvSpPr>
          <p:spPr bwMode="auto">
            <a:xfrm>
              <a:off x="2209" y="2484"/>
              <a:ext cx="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6" name="Line 231"/>
            <p:cNvSpPr>
              <a:spLocks noChangeShapeType="1"/>
            </p:cNvSpPr>
            <p:nvPr/>
          </p:nvSpPr>
          <p:spPr bwMode="auto">
            <a:xfrm>
              <a:off x="2206" y="2561"/>
              <a:ext cx="40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7" name="Line 232"/>
            <p:cNvSpPr>
              <a:spLocks noChangeShapeType="1"/>
            </p:cNvSpPr>
            <p:nvPr/>
          </p:nvSpPr>
          <p:spPr bwMode="auto">
            <a:xfrm flipV="1">
              <a:off x="2728" y="2520"/>
              <a:ext cx="0" cy="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8" name="Line 233"/>
            <p:cNvSpPr>
              <a:spLocks noChangeShapeType="1"/>
            </p:cNvSpPr>
            <p:nvPr/>
          </p:nvSpPr>
          <p:spPr bwMode="auto">
            <a:xfrm>
              <a:off x="2435" y="2563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49" name="Line 234"/>
            <p:cNvSpPr>
              <a:spLocks noChangeShapeType="1"/>
            </p:cNvSpPr>
            <p:nvPr/>
          </p:nvSpPr>
          <p:spPr bwMode="auto">
            <a:xfrm flipH="1">
              <a:off x="2326" y="2437"/>
              <a:ext cx="1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0" name="Line 235"/>
            <p:cNvSpPr>
              <a:spLocks noChangeShapeType="1"/>
            </p:cNvSpPr>
            <p:nvPr/>
          </p:nvSpPr>
          <p:spPr bwMode="auto">
            <a:xfrm flipV="1">
              <a:off x="2612" y="2484"/>
              <a:ext cx="0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1" name="Line 236"/>
            <p:cNvSpPr>
              <a:spLocks noChangeShapeType="1"/>
            </p:cNvSpPr>
            <p:nvPr/>
          </p:nvSpPr>
          <p:spPr bwMode="auto">
            <a:xfrm>
              <a:off x="2573" y="2563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2" name="Line 237"/>
            <p:cNvSpPr>
              <a:spLocks noChangeShapeType="1"/>
            </p:cNvSpPr>
            <p:nvPr/>
          </p:nvSpPr>
          <p:spPr bwMode="auto">
            <a:xfrm>
              <a:off x="2293" y="2486"/>
              <a:ext cx="0" cy="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3" name="Line 238"/>
            <p:cNvSpPr>
              <a:spLocks noChangeShapeType="1"/>
            </p:cNvSpPr>
            <p:nvPr/>
          </p:nvSpPr>
          <p:spPr bwMode="auto">
            <a:xfrm>
              <a:off x="2293" y="2522"/>
              <a:ext cx="3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4" name="Line 239"/>
            <p:cNvSpPr>
              <a:spLocks noChangeShapeType="1"/>
            </p:cNvSpPr>
            <p:nvPr/>
          </p:nvSpPr>
          <p:spPr bwMode="auto">
            <a:xfrm>
              <a:off x="2592" y="2521"/>
              <a:ext cx="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5" name="Line 240"/>
            <p:cNvSpPr>
              <a:spLocks noChangeShapeType="1"/>
            </p:cNvSpPr>
            <p:nvPr/>
          </p:nvSpPr>
          <p:spPr bwMode="auto">
            <a:xfrm flipV="1">
              <a:off x="2624" y="2518"/>
              <a:ext cx="10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6" name="Line 241"/>
            <p:cNvSpPr>
              <a:spLocks noChangeShapeType="1"/>
            </p:cNvSpPr>
            <p:nvPr/>
          </p:nvSpPr>
          <p:spPr bwMode="auto">
            <a:xfrm>
              <a:off x="2180" y="2178"/>
              <a:ext cx="0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7" name="Line 242"/>
            <p:cNvSpPr>
              <a:spLocks noChangeShapeType="1"/>
            </p:cNvSpPr>
            <p:nvPr/>
          </p:nvSpPr>
          <p:spPr bwMode="auto">
            <a:xfrm>
              <a:off x="2180" y="2241"/>
              <a:ext cx="3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8" name="Line 243"/>
            <p:cNvSpPr>
              <a:spLocks noChangeShapeType="1"/>
            </p:cNvSpPr>
            <p:nvPr/>
          </p:nvSpPr>
          <p:spPr bwMode="auto">
            <a:xfrm flipV="1">
              <a:off x="2575" y="2184"/>
              <a:ext cx="0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59" name="Line 244"/>
            <p:cNvSpPr>
              <a:spLocks noChangeShapeType="1"/>
            </p:cNvSpPr>
            <p:nvPr/>
          </p:nvSpPr>
          <p:spPr bwMode="auto">
            <a:xfrm flipV="1">
              <a:off x="2368" y="2178"/>
              <a:ext cx="0" cy="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0" name="Line 245"/>
            <p:cNvSpPr>
              <a:spLocks noChangeShapeType="1"/>
            </p:cNvSpPr>
            <p:nvPr/>
          </p:nvSpPr>
          <p:spPr bwMode="auto">
            <a:xfrm>
              <a:off x="2495" y="2243"/>
              <a:ext cx="0" cy="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1" name="Line 246"/>
            <p:cNvSpPr>
              <a:spLocks noChangeShapeType="1"/>
            </p:cNvSpPr>
            <p:nvPr/>
          </p:nvSpPr>
          <p:spPr bwMode="auto">
            <a:xfrm flipV="1">
              <a:off x="2798" y="2235"/>
              <a:ext cx="0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2" name="Line 247"/>
            <p:cNvSpPr>
              <a:spLocks noChangeShapeType="1"/>
            </p:cNvSpPr>
            <p:nvPr/>
          </p:nvSpPr>
          <p:spPr bwMode="auto">
            <a:xfrm>
              <a:off x="2849" y="1922"/>
              <a:ext cx="0" cy="1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3" name="Line 248"/>
            <p:cNvSpPr>
              <a:spLocks noChangeShapeType="1"/>
            </p:cNvSpPr>
            <p:nvPr/>
          </p:nvSpPr>
          <p:spPr bwMode="auto">
            <a:xfrm flipH="1">
              <a:off x="2528" y="1808"/>
              <a:ext cx="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4" name="Line 249"/>
            <p:cNvSpPr>
              <a:spLocks noChangeShapeType="1"/>
            </p:cNvSpPr>
            <p:nvPr/>
          </p:nvSpPr>
          <p:spPr bwMode="auto">
            <a:xfrm flipH="1">
              <a:off x="2372" y="1856"/>
              <a:ext cx="2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5" name="Line 250"/>
            <p:cNvSpPr>
              <a:spLocks noChangeShapeType="1"/>
            </p:cNvSpPr>
            <p:nvPr/>
          </p:nvSpPr>
          <p:spPr bwMode="auto">
            <a:xfrm>
              <a:off x="2187" y="1858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6" name="Line 251"/>
            <p:cNvSpPr>
              <a:spLocks noChangeShapeType="1"/>
            </p:cNvSpPr>
            <p:nvPr/>
          </p:nvSpPr>
          <p:spPr bwMode="auto">
            <a:xfrm flipH="1">
              <a:off x="2604" y="2760"/>
              <a:ext cx="17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7" name="Line 252"/>
            <p:cNvSpPr>
              <a:spLocks noChangeShapeType="1"/>
            </p:cNvSpPr>
            <p:nvPr/>
          </p:nvSpPr>
          <p:spPr bwMode="auto">
            <a:xfrm>
              <a:off x="2604" y="2761"/>
              <a:ext cx="0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8" name="Line 253"/>
            <p:cNvSpPr>
              <a:spLocks noChangeShapeType="1"/>
            </p:cNvSpPr>
            <p:nvPr/>
          </p:nvSpPr>
          <p:spPr bwMode="auto">
            <a:xfrm>
              <a:off x="2899" y="2235"/>
              <a:ext cx="1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69" name="AutoShape 254"/>
            <p:cNvSpPr>
              <a:spLocks noChangeArrowheads="1"/>
            </p:cNvSpPr>
            <p:nvPr/>
          </p:nvSpPr>
          <p:spPr bwMode="auto">
            <a:xfrm>
              <a:off x="3217" y="1819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70" name="Line 255"/>
            <p:cNvSpPr>
              <a:spLocks noChangeShapeType="1"/>
            </p:cNvSpPr>
            <p:nvPr/>
          </p:nvSpPr>
          <p:spPr bwMode="auto">
            <a:xfrm>
              <a:off x="3892" y="1713"/>
              <a:ext cx="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71" name="Line 256"/>
            <p:cNvSpPr>
              <a:spLocks noChangeShapeType="1"/>
            </p:cNvSpPr>
            <p:nvPr/>
          </p:nvSpPr>
          <p:spPr bwMode="auto">
            <a:xfrm>
              <a:off x="3513" y="1827"/>
              <a:ext cx="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72" name="Text Box 257"/>
            <p:cNvSpPr txBox="1">
              <a:spLocks noChangeArrowheads="1"/>
            </p:cNvSpPr>
            <p:nvPr/>
          </p:nvSpPr>
          <p:spPr bwMode="auto">
            <a:xfrm>
              <a:off x="4674" y="2331"/>
              <a:ext cx="386" cy="87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implementation of sustainable practices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273" name="Text Box 258"/>
            <p:cNvSpPr txBox="1">
              <a:spLocks noChangeArrowheads="1"/>
            </p:cNvSpPr>
            <p:nvPr/>
          </p:nvSpPr>
          <p:spPr bwMode="auto">
            <a:xfrm>
              <a:off x="5041" y="2142"/>
              <a:ext cx="169" cy="9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land tenure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274" name="Text Box 259"/>
            <p:cNvSpPr txBox="1">
              <a:spLocks noChangeArrowheads="1"/>
            </p:cNvSpPr>
            <p:nvPr/>
          </p:nvSpPr>
          <p:spPr bwMode="auto">
            <a:xfrm>
              <a:off x="4743" y="1860"/>
              <a:ext cx="259" cy="11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Inadequate economic sanctions (taxes)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275" name="Line 260"/>
            <p:cNvSpPr>
              <a:spLocks noChangeShapeType="1"/>
            </p:cNvSpPr>
            <p:nvPr/>
          </p:nvSpPr>
          <p:spPr bwMode="auto">
            <a:xfrm flipV="1">
              <a:off x="4200" y="2468"/>
              <a:ext cx="1135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76" name="Line 261"/>
            <p:cNvSpPr>
              <a:spLocks noChangeShapeType="1"/>
            </p:cNvSpPr>
            <p:nvPr/>
          </p:nvSpPr>
          <p:spPr bwMode="auto">
            <a:xfrm>
              <a:off x="4874" y="2419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77" name="Text Box 262"/>
            <p:cNvSpPr txBox="1">
              <a:spLocks noChangeArrowheads="1"/>
            </p:cNvSpPr>
            <p:nvPr/>
          </p:nvSpPr>
          <p:spPr bwMode="auto">
            <a:xfrm>
              <a:off x="5272" y="2306"/>
              <a:ext cx="185" cy="9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Demand for cheap food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278" name="Line 263"/>
            <p:cNvSpPr>
              <a:spLocks noChangeShapeType="1"/>
            </p:cNvSpPr>
            <p:nvPr/>
          </p:nvSpPr>
          <p:spPr bwMode="auto">
            <a:xfrm flipH="1">
              <a:off x="5335" y="2470"/>
              <a:ext cx="1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79" name="Line 264"/>
            <p:cNvSpPr>
              <a:spLocks noChangeShapeType="1"/>
            </p:cNvSpPr>
            <p:nvPr/>
          </p:nvSpPr>
          <p:spPr bwMode="auto">
            <a:xfrm>
              <a:off x="4497" y="2227"/>
              <a:ext cx="0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0" name="Line 265"/>
            <p:cNvSpPr>
              <a:spLocks noChangeShapeType="1"/>
            </p:cNvSpPr>
            <p:nvPr/>
          </p:nvSpPr>
          <p:spPr bwMode="auto">
            <a:xfrm flipV="1">
              <a:off x="4497" y="2365"/>
              <a:ext cx="17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1" name="Line 266"/>
            <p:cNvSpPr>
              <a:spLocks noChangeShapeType="1"/>
            </p:cNvSpPr>
            <p:nvPr/>
          </p:nvSpPr>
          <p:spPr bwMode="auto">
            <a:xfrm>
              <a:off x="4856" y="2230"/>
              <a:ext cx="0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2" name="Line 267"/>
            <p:cNvSpPr>
              <a:spLocks noChangeShapeType="1"/>
            </p:cNvSpPr>
            <p:nvPr/>
          </p:nvSpPr>
          <p:spPr bwMode="auto">
            <a:xfrm flipH="1">
              <a:off x="4562" y="2176"/>
              <a:ext cx="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3" name="Line 268"/>
            <p:cNvSpPr>
              <a:spLocks noChangeShapeType="1"/>
            </p:cNvSpPr>
            <p:nvPr/>
          </p:nvSpPr>
          <p:spPr bwMode="auto">
            <a:xfrm>
              <a:off x="5139" y="2232"/>
              <a:ext cx="2" cy="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4" name="Line 269"/>
            <p:cNvSpPr>
              <a:spLocks noChangeShapeType="1"/>
            </p:cNvSpPr>
            <p:nvPr/>
          </p:nvSpPr>
          <p:spPr bwMode="auto">
            <a:xfrm flipH="1">
              <a:off x="5059" y="2357"/>
              <a:ext cx="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5" name="AutoShape 270"/>
            <p:cNvSpPr>
              <a:spLocks noChangeArrowheads="1"/>
            </p:cNvSpPr>
            <p:nvPr/>
          </p:nvSpPr>
          <p:spPr bwMode="auto">
            <a:xfrm>
              <a:off x="4971" y="2261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6" name="Line 271"/>
            <p:cNvSpPr>
              <a:spLocks noChangeShapeType="1"/>
            </p:cNvSpPr>
            <p:nvPr/>
          </p:nvSpPr>
          <p:spPr bwMode="auto">
            <a:xfrm flipH="1">
              <a:off x="4607" y="1955"/>
              <a:ext cx="2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7" name="Line 272"/>
            <p:cNvSpPr>
              <a:spLocks noChangeShapeType="1"/>
            </p:cNvSpPr>
            <p:nvPr/>
          </p:nvSpPr>
          <p:spPr bwMode="auto">
            <a:xfrm>
              <a:off x="4359" y="1995"/>
              <a:ext cx="51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8" name="Line 273"/>
            <p:cNvSpPr>
              <a:spLocks noChangeShapeType="1"/>
            </p:cNvSpPr>
            <p:nvPr/>
          </p:nvSpPr>
          <p:spPr bwMode="auto">
            <a:xfrm flipV="1">
              <a:off x="4870" y="1971"/>
              <a:ext cx="0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89" name="Line 274"/>
            <p:cNvSpPr>
              <a:spLocks noChangeShapeType="1"/>
            </p:cNvSpPr>
            <p:nvPr/>
          </p:nvSpPr>
          <p:spPr bwMode="auto">
            <a:xfrm>
              <a:off x="4756" y="1996"/>
              <a:ext cx="0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0" name="Line 275"/>
            <p:cNvSpPr>
              <a:spLocks noChangeShapeType="1"/>
            </p:cNvSpPr>
            <p:nvPr/>
          </p:nvSpPr>
          <p:spPr bwMode="auto">
            <a:xfrm>
              <a:off x="4359" y="1836"/>
              <a:ext cx="0" cy="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1" name="Line 276"/>
            <p:cNvSpPr>
              <a:spLocks noChangeShapeType="1"/>
            </p:cNvSpPr>
            <p:nvPr/>
          </p:nvSpPr>
          <p:spPr bwMode="auto">
            <a:xfrm flipH="1">
              <a:off x="4473" y="1738"/>
              <a:ext cx="11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2" name="Line 277"/>
            <p:cNvSpPr>
              <a:spLocks noChangeShapeType="1"/>
            </p:cNvSpPr>
            <p:nvPr/>
          </p:nvSpPr>
          <p:spPr bwMode="auto">
            <a:xfrm>
              <a:off x="4587" y="1814"/>
              <a:ext cx="0" cy="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3" name="Line 278"/>
            <p:cNvSpPr>
              <a:spLocks noChangeShapeType="1"/>
            </p:cNvSpPr>
            <p:nvPr/>
          </p:nvSpPr>
          <p:spPr bwMode="auto">
            <a:xfrm flipH="1">
              <a:off x="4919" y="1815"/>
              <a:ext cx="1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4" name="Line 279"/>
            <p:cNvSpPr>
              <a:spLocks noChangeShapeType="1"/>
            </p:cNvSpPr>
            <p:nvPr/>
          </p:nvSpPr>
          <p:spPr bwMode="auto">
            <a:xfrm>
              <a:off x="5030" y="1699"/>
              <a:ext cx="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5" name="Line 280"/>
            <p:cNvSpPr>
              <a:spLocks noChangeShapeType="1"/>
            </p:cNvSpPr>
            <p:nvPr/>
          </p:nvSpPr>
          <p:spPr bwMode="auto">
            <a:xfrm>
              <a:off x="5110" y="1785"/>
              <a:ext cx="2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6" name="Line 281"/>
            <p:cNvSpPr>
              <a:spLocks noChangeShapeType="1"/>
            </p:cNvSpPr>
            <p:nvPr/>
          </p:nvSpPr>
          <p:spPr bwMode="auto">
            <a:xfrm>
              <a:off x="4587" y="1816"/>
              <a:ext cx="49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7" name="Line 282"/>
            <p:cNvSpPr>
              <a:spLocks noChangeShapeType="1"/>
            </p:cNvSpPr>
            <p:nvPr/>
          </p:nvSpPr>
          <p:spPr bwMode="auto">
            <a:xfrm>
              <a:off x="4814" y="1753"/>
              <a:ext cx="0" cy="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8" name="Line 283"/>
            <p:cNvSpPr>
              <a:spLocks noChangeShapeType="1"/>
            </p:cNvSpPr>
            <p:nvPr/>
          </p:nvSpPr>
          <p:spPr bwMode="auto">
            <a:xfrm>
              <a:off x="5074" y="1815"/>
              <a:ext cx="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299" name="Line 284"/>
            <p:cNvSpPr>
              <a:spLocks noChangeShapeType="1"/>
            </p:cNvSpPr>
            <p:nvPr/>
          </p:nvSpPr>
          <p:spPr bwMode="auto">
            <a:xfrm flipV="1">
              <a:off x="5128" y="1817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0" name="Line 285"/>
            <p:cNvSpPr>
              <a:spLocks noChangeShapeType="1"/>
            </p:cNvSpPr>
            <p:nvPr/>
          </p:nvSpPr>
          <p:spPr bwMode="auto">
            <a:xfrm>
              <a:off x="5264" y="1817"/>
              <a:ext cx="0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1" name="AutoShape 286"/>
            <p:cNvSpPr>
              <a:spLocks noChangeArrowheads="1"/>
            </p:cNvSpPr>
            <p:nvPr/>
          </p:nvSpPr>
          <p:spPr bwMode="auto">
            <a:xfrm rot="5361445">
              <a:off x="5226" y="2153"/>
              <a:ext cx="36" cy="63"/>
            </a:xfrm>
            <a:prstGeom prst="downArrow">
              <a:avLst>
                <a:gd name="adj1" fmla="val 50000"/>
                <a:gd name="adj2" fmla="val 4375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2" name="Line 287"/>
            <p:cNvSpPr>
              <a:spLocks noChangeShapeType="1"/>
            </p:cNvSpPr>
            <p:nvPr/>
          </p:nvSpPr>
          <p:spPr bwMode="auto">
            <a:xfrm>
              <a:off x="3521" y="2305"/>
              <a:ext cx="0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3" name="Line 288"/>
            <p:cNvSpPr>
              <a:spLocks noChangeShapeType="1"/>
            </p:cNvSpPr>
            <p:nvPr/>
          </p:nvSpPr>
          <p:spPr bwMode="auto">
            <a:xfrm>
              <a:off x="3728" y="2176"/>
              <a:ext cx="23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4" name="Line 289"/>
            <p:cNvSpPr>
              <a:spLocks noChangeShapeType="1"/>
            </p:cNvSpPr>
            <p:nvPr/>
          </p:nvSpPr>
          <p:spPr bwMode="auto">
            <a:xfrm flipV="1">
              <a:off x="3773" y="2087"/>
              <a:ext cx="0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5" name="Line 290"/>
            <p:cNvSpPr>
              <a:spLocks noChangeShapeType="1"/>
            </p:cNvSpPr>
            <p:nvPr/>
          </p:nvSpPr>
          <p:spPr bwMode="auto">
            <a:xfrm flipV="1">
              <a:off x="3964" y="2089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6" name="Line 291"/>
            <p:cNvSpPr>
              <a:spLocks noChangeShapeType="1"/>
            </p:cNvSpPr>
            <p:nvPr/>
          </p:nvSpPr>
          <p:spPr bwMode="auto">
            <a:xfrm>
              <a:off x="3984" y="2284"/>
              <a:ext cx="1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7" name="Line 292"/>
            <p:cNvSpPr>
              <a:spLocks noChangeShapeType="1"/>
            </p:cNvSpPr>
            <p:nvPr/>
          </p:nvSpPr>
          <p:spPr bwMode="auto">
            <a:xfrm flipV="1">
              <a:off x="4131" y="2089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8" name="Line 293"/>
            <p:cNvSpPr>
              <a:spLocks noChangeShapeType="1"/>
            </p:cNvSpPr>
            <p:nvPr/>
          </p:nvSpPr>
          <p:spPr bwMode="auto">
            <a:xfrm>
              <a:off x="3634" y="2112"/>
              <a:ext cx="0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09" name="Line 294"/>
            <p:cNvSpPr>
              <a:spLocks noChangeShapeType="1"/>
            </p:cNvSpPr>
            <p:nvPr/>
          </p:nvSpPr>
          <p:spPr bwMode="auto">
            <a:xfrm>
              <a:off x="3634" y="2259"/>
              <a:ext cx="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0" name="Line 295"/>
            <p:cNvSpPr>
              <a:spLocks noChangeShapeType="1"/>
            </p:cNvSpPr>
            <p:nvPr/>
          </p:nvSpPr>
          <p:spPr bwMode="auto">
            <a:xfrm>
              <a:off x="3713" y="2258"/>
              <a:ext cx="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1" name="Line 296"/>
            <p:cNvSpPr>
              <a:spLocks noChangeShapeType="1"/>
            </p:cNvSpPr>
            <p:nvPr/>
          </p:nvSpPr>
          <p:spPr bwMode="auto">
            <a:xfrm>
              <a:off x="3750" y="2257"/>
              <a:ext cx="13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2" name="Line 297"/>
            <p:cNvSpPr>
              <a:spLocks noChangeShapeType="1"/>
            </p:cNvSpPr>
            <p:nvPr/>
          </p:nvSpPr>
          <p:spPr bwMode="auto">
            <a:xfrm>
              <a:off x="3880" y="2260"/>
              <a:ext cx="0" cy="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3" name="Line 298"/>
            <p:cNvSpPr>
              <a:spLocks noChangeShapeType="1"/>
            </p:cNvSpPr>
            <p:nvPr/>
          </p:nvSpPr>
          <p:spPr bwMode="auto">
            <a:xfrm>
              <a:off x="3614" y="1887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4" name="Line 299"/>
            <p:cNvSpPr>
              <a:spLocks noChangeShapeType="1"/>
            </p:cNvSpPr>
            <p:nvPr/>
          </p:nvSpPr>
          <p:spPr bwMode="auto">
            <a:xfrm flipH="1">
              <a:off x="3681" y="3007"/>
              <a:ext cx="2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5" name="Line 300"/>
            <p:cNvSpPr>
              <a:spLocks noChangeShapeType="1"/>
            </p:cNvSpPr>
            <p:nvPr/>
          </p:nvSpPr>
          <p:spPr bwMode="auto">
            <a:xfrm flipH="1" flipV="1">
              <a:off x="5078" y="3090"/>
              <a:ext cx="0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6" name="Line 301"/>
            <p:cNvSpPr>
              <a:spLocks noChangeShapeType="1"/>
            </p:cNvSpPr>
            <p:nvPr/>
          </p:nvSpPr>
          <p:spPr bwMode="auto">
            <a:xfrm>
              <a:off x="1083" y="3030"/>
              <a:ext cx="0" cy="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7" name="Line 302"/>
            <p:cNvSpPr>
              <a:spLocks noChangeShapeType="1"/>
            </p:cNvSpPr>
            <p:nvPr/>
          </p:nvSpPr>
          <p:spPr bwMode="auto">
            <a:xfrm>
              <a:off x="1083" y="3174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8" name="Line 303"/>
            <p:cNvSpPr>
              <a:spLocks noChangeShapeType="1"/>
            </p:cNvSpPr>
            <p:nvPr/>
          </p:nvSpPr>
          <p:spPr bwMode="auto">
            <a:xfrm>
              <a:off x="1084" y="3231"/>
              <a:ext cx="2468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19" name="Line 304"/>
            <p:cNvSpPr>
              <a:spLocks noChangeShapeType="1"/>
            </p:cNvSpPr>
            <p:nvPr/>
          </p:nvSpPr>
          <p:spPr bwMode="auto">
            <a:xfrm flipV="1">
              <a:off x="5136" y="3088"/>
              <a:ext cx="2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0" name="Line 305"/>
            <p:cNvSpPr>
              <a:spLocks noChangeShapeType="1"/>
            </p:cNvSpPr>
            <p:nvPr/>
          </p:nvSpPr>
          <p:spPr bwMode="auto">
            <a:xfrm flipH="1">
              <a:off x="3551" y="3234"/>
              <a:ext cx="2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1" name="Line 306"/>
            <p:cNvSpPr>
              <a:spLocks noChangeShapeType="1"/>
            </p:cNvSpPr>
            <p:nvPr/>
          </p:nvSpPr>
          <p:spPr bwMode="auto">
            <a:xfrm flipH="1">
              <a:off x="3710" y="3238"/>
              <a:ext cx="129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2" name="Line 307"/>
            <p:cNvSpPr>
              <a:spLocks noChangeShapeType="1"/>
            </p:cNvSpPr>
            <p:nvPr/>
          </p:nvSpPr>
          <p:spPr bwMode="auto">
            <a:xfrm>
              <a:off x="4573" y="3088"/>
              <a:ext cx="0" cy="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3" name="Line 308"/>
            <p:cNvSpPr>
              <a:spLocks noChangeShapeType="1"/>
            </p:cNvSpPr>
            <p:nvPr/>
          </p:nvSpPr>
          <p:spPr bwMode="auto">
            <a:xfrm>
              <a:off x="3231" y="2032"/>
              <a:ext cx="2" cy="1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4" name="Line 309"/>
            <p:cNvSpPr>
              <a:spLocks noChangeShapeType="1"/>
            </p:cNvSpPr>
            <p:nvPr/>
          </p:nvSpPr>
          <p:spPr bwMode="auto">
            <a:xfrm flipH="1">
              <a:off x="3703" y="3147"/>
              <a:ext cx="13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5" name="Line 310"/>
            <p:cNvSpPr>
              <a:spLocks noChangeShapeType="1"/>
            </p:cNvSpPr>
            <p:nvPr/>
          </p:nvSpPr>
          <p:spPr bwMode="auto">
            <a:xfrm>
              <a:off x="3666" y="3146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6" name="Line 311"/>
            <p:cNvSpPr>
              <a:spLocks noChangeShapeType="1"/>
            </p:cNvSpPr>
            <p:nvPr/>
          </p:nvSpPr>
          <p:spPr bwMode="auto">
            <a:xfrm>
              <a:off x="2222" y="3147"/>
              <a:ext cx="14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7" name="Line 312"/>
            <p:cNvSpPr>
              <a:spLocks noChangeShapeType="1"/>
            </p:cNvSpPr>
            <p:nvPr/>
          </p:nvSpPr>
          <p:spPr bwMode="auto">
            <a:xfrm>
              <a:off x="5012" y="3184"/>
              <a:ext cx="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8" name="Line 313"/>
            <p:cNvSpPr>
              <a:spLocks noChangeShapeType="1"/>
            </p:cNvSpPr>
            <p:nvPr/>
          </p:nvSpPr>
          <p:spPr bwMode="auto">
            <a:xfrm>
              <a:off x="5038" y="3184"/>
              <a:ext cx="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29" name="Line 314"/>
            <p:cNvSpPr>
              <a:spLocks noChangeShapeType="1"/>
            </p:cNvSpPr>
            <p:nvPr/>
          </p:nvSpPr>
          <p:spPr bwMode="auto">
            <a:xfrm>
              <a:off x="5007" y="3237"/>
              <a:ext cx="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0" name="Line 315"/>
            <p:cNvSpPr>
              <a:spLocks noChangeShapeType="1"/>
            </p:cNvSpPr>
            <p:nvPr/>
          </p:nvSpPr>
          <p:spPr bwMode="auto">
            <a:xfrm flipV="1">
              <a:off x="5049" y="3237"/>
              <a:ext cx="8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1" name="Line 316"/>
            <p:cNvSpPr>
              <a:spLocks noChangeShapeType="1"/>
            </p:cNvSpPr>
            <p:nvPr/>
          </p:nvSpPr>
          <p:spPr bwMode="auto">
            <a:xfrm>
              <a:off x="5029" y="3146"/>
              <a:ext cx="0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2" name="Line 317"/>
            <p:cNvSpPr>
              <a:spLocks noChangeShapeType="1"/>
            </p:cNvSpPr>
            <p:nvPr/>
          </p:nvSpPr>
          <p:spPr bwMode="auto">
            <a:xfrm>
              <a:off x="3710" y="3242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3" name="Line 318"/>
            <p:cNvSpPr>
              <a:spLocks noChangeShapeType="1"/>
            </p:cNvSpPr>
            <p:nvPr/>
          </p:nvSpPr>
          <p:spPr bwMode="auto">
            <a:xfrm>
              <a:off x="2311" y="3234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4" name="Line 319"/>
            <p:cNvSpPr>
              <a:spLocks noChangeShapeType="1"/>
            </p:cNvSpPr>
            <p:nvPr/>
          </p:nvSpPr>
          <p:spPr bwMode="auto">
            <a:xfrm>
              <a:off x="1586" y="1375"/>
              <a:ext cx="2" cy="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5" name="Line 320"/>
            <p:cNvSpPr>
              <a:spLocks noChangeShapeType="1"/>
            </p:cNvSpPr>
            <p:nvPr/>
          </p:nvSpPr>
          <p:spPr bwMode="auto">
            <a:xfrm flipH="1">
              <a:off x="1544" y="1810"/>
              <a:ext cx="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6" name="Line 321"/>
            <p:cNvSpPr>
              <a:spLocks noChangeShapeType="1"/>
            </p:cNvSpPr>
            <p:nvPr/>
          </p:nvSpPr>
          <p:spPr bwMode="auto">
            <a:xfrm>
              <a:off x="1313" y="3247"/>
              <a:ext cx="1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7" name="Line 322"/>
            <p:cNvSpPr>
              <a:spLocks noChangeShapeType="1"/>
            </p:cNvSpPr>
            <p:nvPr/>
          </p:nvSpPr>
          <p:spPr bwMode="auto">
            <a:xfrm flipH="1">
              <a:off x="1099" y="3272"/>
              <a:ext cx="2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8" name="Line 323"/>
            <p:cNvSpPr>
              <a:spLocks noChangeShapeType="1"/>
            </p:cNvSpPr>
            <p:nvPr/>
          </p:nvSpPr>
          <p:spPr bwMode="auto">
            <a:xfrm>
              <a:off x="1099" y="3270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39" name="Line 324"/>
            <p:cNvSpPr>
              <a:spLocks noChangeShapeType="1"/>
            </p:cNvSpPr>
            <p:nvPr/>
          </p:nvSpPr>
          <p:spPr bwMode="auto">
            <a:xfrm>
              <a:off x="1315" y="3094"/>
              <a:ext cx="1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0" name="Line 325"/>
            <p:cNvSpPr>
              <a:spLocks noChangeShapeType="1"/>
            </p:cNvSpPr>
            <p:nvPr/>
          </p:nvSpPr>
          <p:spPr bwMode="auto">
            <a:xfrm>
              <a:off x="1417" y="3095"/>
              <a:ext cx="0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1" name="Line 326"/>
            <p:cNvSpPr>
              <a:spLocks noChangeShapeType="1"/>
            </p:cNvSpPr>
            <p:nvPr/>
          </p:nvSpPr>
          <p:spPr bwMode="auto">
            <a:xfrm>
              <a:off x="1417" y="3134"/>
              <a:ext cx="0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2" name="Line 327"/>
            <p:cNvSpPr>
              <a:spLocks noChangeShapeType="1"/>
            </p:cNvSpPr>
            <p:nvPr/>
          </p:nvSpPr>
          <p:spPr bwMode="auto">
            <a:xfrm flipH="1">
              <a:off x="1415" y="3205"/>
              <a:ext cx="2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3" name="Line 328"/>
            <p:cNvSpPr>
              <a:spLocks noChangeShapeType="1"/>
            </p:cNvSpPr>
            <p:nvPr/>
          </p:nvSpPr>
          <p:spPr bwMode="auto">
            <a:xfrm flipH="1" flipV="1">
              <a:off x="1277" y="3146"/>
              <a:ext cx="94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4" name="Line 329"/>
            <p:cNvSpPr>
              <a:spLocks noChangeShapeType="1"/>
            </p:cNvSpPr>
            <p:nvPr/>
          </p:nvSpPr>
          <p:spPr bwMode="auto">
            <a:xfrm flipV="1">
              <a:off x="4913" y="2082"/>
              <a:ext cx="1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5" name="Line 330"/>
            <p:cNvSpPr>
              <a:spLocks noChangeShapeType="1"/>
            </p:cNvSpPr>
            <p:nvPr/>
          </p:nvSpPr>
          <p:spPr bwMode="auto">
            <a:xfrm>
              <a:off x="4914" y="2082"/>
              <a:ext cx="1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6" name="Line 331"/>
            <p:cNvSpPr>
              <a:spLocks noChangeShapeType="1"/>
            </p:cNvSpPr>
            <p:nvPr/>
          </p:nvSpPr>
          <p:spPr bwMode="auto">
            <a:xfrm flipV="1">
              <a:off x="5315" y="2048"/>
              <a:ext cx="0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7" name="Line 332"/>
            <p:cNvSpPr>
              <a:spLocks noChangeShapeType="1"/>
            </p:cNvSpPr>
            <p:nvPr/>
          </p:nvSpPr>
          <p:spPr bwMode="auto">
            <a:xfrm>
              <a:off x="5076" y="2081"/>
              <a:ext cx="6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8" name="Line 333"/>
            <p:cNvSpPr>
              <a:spLocks noChangeShapeType="1"/>
            </p:cNvSpPr>
            <p:nvPr/>
          </p:nvSpPr>
          <p:spPr bwMode="auto">
            <a:xfrm flipH="1">
              <a:off x="5136" y="2084"/>
              <a:ext cx="17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49" name="Text Box 334"/>
            <p:cNvSpPr txBox="1">
              <a:spLocks noChangeArrowheads="1"/>
            </p:cNvSpPr>
            <p:nvPr/>
          </p:nvSpPr>
          <p:spPr bwMode="auto">
            <a:xfrm>
              <a:off x="1231" y="1260"/>
              <a:ext cx="181" cy="14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institutional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50" name="Line 335"/>
            <p:cNvSpPr>
              <a:spLocks noChangeShapeType="1"/>
            </p:cNvSpPr>
            <p:nvPr/>
          </p:nvSpPr>
          <p:spPr bwMode="auto">
            <a:xfrm flipH="1">
              <a:off x="1413" y="1329"/>
              <a:ext cx="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51" name="Line 336"/>
            <p:cNvSpPr>
              <a:spLocks noChangeShapeType="1"/>
            </p:cNvSpPr>
            <p:nvPr/>
          </p:nvSpPr>
          <p:spPr bwMode="auto">
            <a:xfrm>
              <a:off x="1315" y="1433"/>
              <a:ext cx="2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52" name="Line 337"/>
            <p:cNvSpPr>
              <a:spLocks noChangeShapeType="1"/>
            </p:cNvSpPr>
            <p:nvPr/>
          </p:nvSpPr>
          <p:spPr bwMode="auto">
            <a:xfrm flipV="1">
              <a:off x="1315" y="1402"/>
              <a:ext cx="0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53" name="Line 338"/>
            <p:cNvSpPr>
              <a:spLocks noChangeShapeType="1"/>
            </p:cNvSpPr>
            <p:nvPr/>
          </p:nvSpPr>
          <p:spPr bwMode="auto">
            <a:xfrm flipV="1">
              <a:off x="1545" y="1377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54" name="AutoShape 339"/>
            <p:cNvSpPr>
              <a:spLocks noChangeArrowheads="1"/>
            </p:cNvSpPr>
            <p:nvPr/>
          </p:nvSpPr>
          <p:spPr bwMode="auto">
            <a:xfrm>
              <a:off x="1310" y="1190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55" name="Text Box 340"/>
            <p:cNvSpPr txBox="1">
              <a:spLocks noChangeArrowheads="1"/>
            </p:cNvSpPr>
            <p:nvPr/>
          </p:nvSpPr>
          <p:spPr bwMode="auto">
            <a:xfrm>
              <a:off x="2834" y="1750"/>
              <a:ext cx="182" cy="10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legislation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56" name="Text Box 341"/>
            <p:cNvSpPr txBox="1">
              <a:spLocks noChangeArrowheads="1"/>
            </p:cNvSpPr>
            <p:nvPr/>
          </p:nvSpPr>
          <p:spPr bwMode="auto">
            <a:xfrm>
              <a:off x="2591" y="1735"/>
              <a:ext cx="181" cy="141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institutional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57" name="Line 342"/>
            <p:cNvSpPr>
              <a:spLocks noChangeShapeType="1"/>
            </p:cNvSpPr>
            <p:nvPr/>
          </p:nvSpPr>
          <p:spPr bwMode="auto">
            <a:xfrm flipH="1">
              <a:off x="2769" y="1801"/>
              <a:ext cx="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58" name="Line 343"/>
            <p:cNvSpPr>
              <a:spLocks noChangeShapeType="1"/>
            </p:cNvSpPr>
            <p:nvPr/>
          </p:nvSpPr>
          <p:spPr bwMode="auto">
            <a:xfrm flipV="1">
              <a:off x="2692" y="1920"/>
              <a:ext cx="22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59" name="Line 344"/>
            <p:cNvSpPr>
              <a:spLocks noChangeShapeType="1"/>
            </p:cNvSpPr>
            <p:nvPr/>
          </p:nvSpPr>
          <p:spPr bwMode="auto">
            <a:xfrm>
              <a:off x="2691" y="1876"/>
              <a:ext cx="0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60" name="Line 345"/>
            <p:cNvSpPr>
              <a:spLocks noChangeShapeType="1"/>
            </p:cNvSpPr>
            <p:nvPr/>
          </p:nvSpPr>
          <p:spPr bwMode="auto">
            <a:xfrm flipH="1" flipV="1">
              <a:off x="2919" y="1853"/>
              <a:ext cx="1" cy="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61" name="AutoShape 346"/>
            <p:cNvSpPr>
              <a:spLocks noChangeArrowheads="1"/>
            </p:cNvSpPr>
            <p:nvPr/>
          </p:nvSpPr>
          <p:spPr bwMode="auto">
            <a:xfrm>
              <a:off x="2668" y="1663"/>
              <a:ext cx="35" cy="68"/>
            </a:xfrm>
            <a:prstGeom prst="downArrow">
              <a:avLst>
                <a:gd name="adj1" fmla="val 50000"/>
                <a:gd name="adj2" fmla="val 48571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62" name="Text Box 347"/>
            <p:cNvSpPr txBox="1">
              <a:spLocks noChangeArrowheads="1"/>
            </p:cNvSpPr>
            <p:nvPr/>
          </p:nvSpPr>
          <p:spPr bwMode="auto">
            <a:xfrm>
              <a:off x="5338" y="1639"/>
              <a:ext cx="181" cy="103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legislation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63" name="Text Box 348"/>
            <p:cNvSpPr txBox="1">
              <a:spLocks noChangeArrowheads="1"/>
            </p:cNvSpPr>
            <p:nvPr/>
          </p:nvSpPr>
          <p:spPr bwMode="auto">
            <a:xfrm>
              <a:off x="5099" y="1624"/>
              <a:ext cx="181" cy="141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institutional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64" name="Line 349"/>
            <p:cNvSpPr>
              <a:spLocks noChangeShapeType="1"/>
            </p:cNvSpPr>
            <p:nvPr/>
          </p:nvSpPr>
          <p:spPr bwMode="auto">
            <a:xfrm flipH="1">
              <a:off x="5277" y="1689"/>
              <a:ext cx="6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65" name="AutoShape 350"/>
            <p:cNvSpPr>
              <a:spLocks noChangeArrowheads="1"/>
            </p:cNvSpPr>
            <p:nvPr/>
          </p:nvSpPr>
          <p:spPr bwMode="auto">
            <a:xfrm>
              <a:off x="5419" y="1569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66" name="Line 351"/>
            <p:cNvSpPr>
              <a:spLocks noChangeShapeType="1"/>
            </p:cNvSpPr>
            <p:nvPr/>
          </p:nvSpPr>
          <p:spPr bwMode="auto">
            <a:xfrm>
              <a:off x="1012" y="2743"/>
              <a:ext cx="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67" name="Line 352"/>
            <p:cNvSpPr>
              <a:spLocks noChangeShapeType="1"/>
            </p:cNvSpPr>
            <p:nvPr/>
          </p:nvSpPr>
          <p:spPr bwMode="auto">
            <a:xfrm flipV="1">
              <a:off x="843" y="2345"/>
              <a:ext cx="0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68" name="Text Box 353"/>
            <p:cNvSpPr txBox="1">
              <a:spLocks noChangeArrowheads="1"/>
            </p:cNvSpPr>
            <p:nvPr/>
          </p:nvSpPr>
          <p:spPr bwMode="auto">
            <a:xfrm>
              <a:off x="1168" y="2826"/>
              <a:ext cx="156" cy="20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Design and location of waste disposal sites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69" name="Line 354"/>
            <p:cNvSpPr>
              <a:spLocks noChangeShapeType="1"/>
            </p:cNvSpPr>
            <p:nvPr/>
          </p:nvSpPr>
          <p:spPr bwMode="auto">
            <a:xfrm flipH="1">
              <a:off x="1277" y="2768"/>
              <a:ext cx="7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0" name="Line 355"/>
            <p:cNvSpPr>
              <a:spLocks noChangeShapeType="1"/>
            </p:cNvSpPr>
            <p:nvPr/>
          </p:nvSpPr>
          <p:spPr bwMode="auto">
            <a:xfrm>
              <a:off x="1277" y="2768"/>
              <a:ext cx="0" cy="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1" name="Line 356"/>
            <p:cNvSpPr>
              <a:spLocks noChangeShapeType="1"/>
            </p:cNvSpPr>
            <p:nvPr/>
          </p:nvSpPr>
          <p:spPr bwMode="auto">
            <a:xfrm>
              <a:off x="1277" y="3032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2" name="Line 357"/>
            <p:cNvSpPr>
              <a:spLocks noChangeShapeType="1"/>
            </p:cNvSpPr>
            <p:nvPr/>
          </p:nvSpPr>
          <p:spPr bwMode="auto">
            <a:xfrm>
              <a:off x="1593" y="3129"/>
              <a:ext cx="0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3" name="Line 358"/>
            <p:cNvSpPr>
              <a:spLocks noChangeShapeType="1"/>
            </p:cNvSpPr>
            <p:nvPr/>
          </p:nvSpPr>
          <p:spPr bwMode="auto">
            <a:xfrm flipH="1">
              <a:off x="1591" y="3159"/>
              <a:ext cx="2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4" name="Line 359"/>
            <p:cNvSpPr>
              <a:spLocks noChangeShapeType="1"/>
            </p:cNvSpPr>
            <p:nvPr/>
          </p:nvSpPr>
          <p:spPr bwMode="auto">
            <a:xfrm>
              <a:off x="589" y="3434"/>
              <a:ext cx="0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5" name="Line 360"/>
            <p:cNvSpPr>
              <a:spLocks noChangeShapeType="1"/>
            </p:cNvSpPr>
            <p:nvPr/>
          </p:nvSpPr>
          <p:spPr bwMode="auto">
            <a:xfrm>
              <a:off x="1062" y="3449"/>
              <a:ext cx="0" cy="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6" name="Line 361"/>
            <p:cNvSpPr>
              <a:spLocks noChangeShapeType="1"/>
            </p:cNvSpPr>
            <p:nvPr/>
          </p:nvSpPr>
          <p:spPr bwMode="auto">
            <a:xfrm flipH="1">
              <a:off x="2762" y="2551"/>
              <a:ext cx="13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7" name="Line 362"/>
            <p:cNvSpPr>
              <a:spLocks noChangeShapeType="1"/>
            </p:cNvSpPr>
            <p:nvPr/>
          </p:nvSpPr>
          <p:spPr bwMode="auto">
            <a:xfrm>
              <a:off x="2763" y="2551"/>
              <a:ext cx="0" cy="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8" name="Line 363"/>
            <p:cNvSpPr>
              <a:spLocks noChangeShapeType="1"/>
            </p:cNvSpPr>
            <p:nvPr/>
          </p:nvSpPr>
          <p:spPr bwMode="auto">
            <a:xfrm>
              <a:off x="2437" y="1860"/>
              <a:ext cx="0" cy="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79" name="Line 364"/>
            <p:cNvSpPr>
              <a:spLocks noChangeShapeType="1"/>
            </p:cNvSpPr>
            <p:nvPr/>
          </p:nvSpPr>
          <p:spPr bwMode="auto">
            <a:xfrm>
              <a:off x="2437" y="1976"/>
              <a:ext cx="39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0" name="Line 365"/>
            <p:cNvSpPr>
              <a:spLocks noChangeShapeType="1"/>
            </p:cNvSpPr>
            <p:nvPr/>
          </p:nvSpPr>
          <p:spPr bwMode="auto">
            <a:xfrm>
              <a:off x="2829" y="1976"/>
              <a:ext cx="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1" name="Line 366"/>
            <p:cNvSpPr>
              <a:spLocks noChangeShapeType="1"/>
            </p:cNvSpPr>
            <p:nvPr/>
          </p:nvSpPr>
          <p:spPr bwMode="auto">
            <a:xfrm>
              <a:off x="2871" y="1975"/>
              <a:ext cx="1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2" name="Line 367"/>
            <p:cNvSpPr>
              <a:spLocks noChangeShapeType="1"/>
            </p:cNvSpPr>
            <p:nvPr/>
          </p:nvSpPr>
          <p:spPr bwMode="auto">
            <a:xfrm>
              <a:off x="3034" y="1976"/>
              <a:ext cx="0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3" name="Line 368"/>
            <p:cNvSpPr>
              <a:spLocks noChangeShapeType="1"/>
            </p:cNvSpPr>
            <p:nvPr/>
          </p:nvSpPr>
          <p:spPr bwMode="auto">
            <a:xfrm flipH="1">
              <a:off x="2902" y="2276"/>
              <a:ext cx="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4" name="Line 369"/>
            <p:cNvSpPr>
              <a:spLocks noChangeShapeType="1"/>
            </p:cNvSpPr>
            <p:nvPr/>
          </p:nvSpPr>
          <p:spPr bwMode="auto">
            <a:xfrm>
              <a:off x="2853" y="2715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5" name="Text Box 370"/>
            <p:cNvSpPr txBox="1">
              <a:spLocks noChangeArrowheads="1"/>
            </p:cNvSpPr>
            <p:nvPr/>
          </p:nvSpPr>
          <p:spPr bwMode="auto">
            <a:xfrm>
              <a:off x="2801" y="2576"/>
              <a:ext cx="164" cy="13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See industry sector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86" name="Line 371"/>
            <p:cNvSpPr>
              <a:spLocks noChangeShapeType="1"/>
            </p:cNvSpPr>
            <p:nvPr/>
          </p:nvSpPr>
          <p:spPr bwMode="auto">
            <a:xfrm>
              <a:off x="1222" y="3028"/>
              <a:ext cx="0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7" name="Line 372"/>
            <p:cNvSpPr>
              <a:spLocks noChangeShapeType="1"/>
            </p:cNvSpPr>
            <p:nvPr/>
          </p:nvSpPr>
          <p:spPr bwMode="auto">
            <a:xfrm>
              <a:off x="1223" y="3163"/>
              <a:ext cx="0" cy="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88" name="Line 373"/>
            <p:cNvSpPr>
              <a:spLocks noChangeShapeType="1"/>
            </p:cNvSpPr>
            <p:nvPr/>
          </p:nvSpPr>
          <p:spPr bwMode="auto">
            <a:xfrm flipH="1">
              <a:off x="1222" y="3207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4389" name="Group 374"/>
            <p:cNvGrpSpPr>
              <a:grpSpLocks/>
            </p:cNvGrpSpPr>
            <p:nvPr/>
          </p:nvGrpSpPr>
          <p:grpSpPr bwMode="auto">
            <a:xfrm>
              <a:off x="4847" y="3748"/>
              <a:ext cx="520" cy="144"/>
              <a:chOff x="20032" y="14628"/>
              <a:chExt cx="2149" cy="560"/>
            </a:xfrm>
          </p:grpSpPr>
          <p:sp>
            <p:nvSpPr>
              <p:cNvPr id="44482" name="Oval 375"/>
              <p:cNvSpPr>
                <a:spLocks noChangeArrowheads="1"/>
              </p:cNvSpPr>
              <p:nvPr/>
            </p:nvSpPr>
            <p:spPr bwMode="auto">
              <a:xfrm>
                <a:off x="20032" y="14628"/>
                <a:ext cx="2149" cy="560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36000" rIns="0" bIns="36000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483" name="Text Box 376"/>
              <p:cNvSpPr txBox="1">
                <a:spLocks noChangeArrowheads="1"/>
              </p:cNvSpPr>
              <p:nvPr/>
            </p:nvSpPr>
            <p:spPr bwMode="auto">
              <a:xfrm>
                <a:off x="20121" y="14728"/>
                <a:ext cx="1935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22313" rIns="0" bIns="22313"/>
              <a:lstStyle>
                <a:lvl1pPr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765175"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7651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fontAlgn="auto">
                  <a:lnSpc>
                    <a:spcPct val="80000"/>
                  </a:lnSpc>
                  <a:spcBef>
                    <a:spcPts val="63"/>
                  </a:spcBef>
                  <a:spcAft>
                    <a:spcPts val="0"/>
                  </a:spcAft>
                </a:pPr>
                <a:r>
                  <a:rPr lang="ru-RU" sz="400">
                    <a:solidFill>
                      <a:srgbClr val="000000"/>
                    </a:solidFill>
                  </a:rPr>
                  <a:t>Changes in species composition and productivity of native fish</a:t>
                </a:r>
                <a:endParaRPr lang="en-GB" sz="15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390" name="Text Box 377"/>
            <p:cNvSpPr txBox="1">
              <a:spLocks noChangeArrowheads="1"/>
            </p:cNvSpPr>
            <p:nvPr/>
          </p:nvSpPr>
          <p:spPr bwMode="auto">
            <a:xfrm>
              <a:off x="857" y="3313"/>
              <a:ext cx="391" cy="111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Operational discharge of liquid and gaseous effluents including cooling waters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391" name="Line 378"/>
            <p:cNvSpPr>
              <a:spLocks noChangeShapeType="1"/>
            </p:cNvSpPr>
            <p:nvPr/>
          </p:nvSpPr>
          <p:spPr bwMode="auto">
            <a:xfrm>
              <a:off x="1001" y="3028"/>
              <a:ext cx="0" cy="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2" name="Line 379"/>
            <p:cNvSpPr>
              <a:spLocks noChangeShapeType="1"/>
            </p:cNvSpPr>
            <p:nvPr/>
          </p:nvSpPr>
          <p:spPr bwMode="auto">
            <a:xfrm flipH="1" flipV="1">
              <a:off x="863" y="3144"/>
              <a:ext cx="13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3" name="Line 380"/>
            <p:cNvSpPr>
              <a:spLocks noChangeShapeType="1"/>
            </p:cNvSpPr>
            <p:nvPr/>
          </p:nvSpPr>
          <p:spPr bwMode="auto">
            <a:xfrm flipH="1">
              <a:off x="821" y="3144"/>
              <a:ext cx="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4" name="Line 381"/>
            <p:cNvSpPr>
              <a:spLocks noChangeShapeType="1"/>
            </p:cNvSpPr>
            <p:nvPr/>
          </p:nvSpPr>
          <p:spPr bwMode="auto">
            <a:xfrm flipH="1" flipV="1">
              <a:off x="661" y="3142"/>
              <a:ext cx="16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5" name="Line 382"/>
            <p:cNvSpPr>
              <a:spLocks noChangeShapeType="1"/>
            </p:cNvSpPr>
            <p:nvPr/>
          </p:nvSpPr>
          <p:spPr bwMode="auto">
            <a:xfrm flipH="1">
              <a:off x="617" y="3142"/>
              <a:ext cx="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6" name="Line 383"/>
            <p:cNvSpPr>
              <a:spLocks noChangeShapeType="1"/>
            </p:cNvSpPr>
            <p:nvPr/>
          </p:nvSpPr>
          <p:spPr bwMode="auto">
            <a:xfrm flipH="1" flipV="1">
              <a:off x="577" y="3140"/>
              <a:ext cx="4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7" name="Line 384"/>
            <p:cNvSpPr>
              <a:spLocks noChangeShapeType="1"/>
            </p:cNvSpPr>
            <p:nvPr/>
          </p:nvSpPr>
          <p:spPr bwMode="auto">
            <a:xfrm flipH="1">
              <a:off x="575" y="3141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8" name="Line 385"/>
            <p:cNvSpPr>
              <a:spLocks noChangeShapeType="1"/>
            </p:cNvSpPr>
            <p:nvPr/>
          </p:nvSpPr>
          <p:spPr bwMode="auto">
            <a:xfrm>
              <a:off x="600" y="3059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99" name="Line 386"/>
            <p:cNvSpPr>
              <a:spLocks noChangeShapeType="1"/>
            </p:cNvSpPr>
            <p:nvPr/>
          </p:nvSpPr>
          <p:spPr bwMode="auto">
            <a:xfrm>
              <a:off x="798" y="3032"/>
              <a:ext cx="0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0" name="Line 387"/>
            <p:cNvSpPr>
              <a:spLocks noChangeShapeType="1"/>
            </p:cNvSpPr>
            <p:nvPr/>
          </p:nvSpPr>
          <p:spPr bwMode="auto">
            <a:xfrm>
              <a:off x="1315" y="3095"/>
              <a:ext cx="0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1" name="AutoShape 388"/>
            <p:cNvSpPr>
              <a:spLocks noChangeArrowheads="1"/>
            </p:cNvSpPr>
            <p:nvPr/>
          </p:nvSpPr>
          <p:spPr bwMode="auto">
            <a:xfrm>
              <a:off x="642" y="3252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2" name="Line 389"/>
            <p:cNvSpPr>
              <a:spLocks noChangeShapeType="1"/>
            </p:cNvSpPr>
            <p:nvPr/>
          </p:nvSpPr>
          <p:spPr bwMode="auto">
            <a:xfrm>
              <a:off x="2289" y="3002"/>
              <a:ext cx="0" cy="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3" name="Line 390"/>
            <p:cNvSpPr>
              <a:spLocks noChangeShapeType="1"/>
            </p:cNvSpPr>
            <p:nvPr/>
          </p:nvSpPr>
          <p:spPr bwMode="auto">
            <a:xfrm>
              <a:off x="2289" y="3129"/>
              <a:ext cx="0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4" name="Line 391"/>
            <p:cNvSpPr>
              <a:spLocks noChangeShapeType="1"/>
            </p:cNvSpPr>
            <p:nvPr/>
          </p:nvSpPr>
          <p:spPr bwMode="auto">
            <a:xfrm flipH="1">
              <a:off x="2287" y="3165"/>
              <a:ext cx="2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5" name="Line 392"/>
            <p:cNvSpPr>
              <a:spLocks noChangeShapeType="1"/>
            </p:cNvSpPr>
            <p:nvPr/>
          </p:nvSpPr>
          <p:spPr bwMode="auto">
            <a:xfrm flipH="1">
              <a:off x="2155" y="3257"/>
              <a:ext cx="2" cy="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6" name="Line 393"/>
            <p:cNvSpPr>
              <a:spLocks noChangeShapeType="1"/>
            </p:cNvSpPr>
            <p:nvPr/>
          </p:nvSpPr>
          <p:spPr bwMode="auto">
            <a:xfrm>
              <a:off x="2157" y="3003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7" name="Line 394"/>
            <p:cNvSpPr>
              <a:spLocks noChangeShapeType="1"/>
            </p:cNvSpPr>
            <p:nvPr/>
          </p:nvSpPr>
          <p:spPr bwMode="auto">
            <a:xfrm>
              <a:off x="2155" y="3112"/>
              <a:ext cx="2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08" name="Text Box 395"/>
            <p:cNvSpPr txBox="1">
              <a:spLocks noChangeArrowheads="1"/>
            </p:cNvSpPr>
            <p:nvPr/>
          </p:nvSpPr>
          <p:spPr bwMode="auto">
            <a:xfrm>
              <a:off x="1538" y="2522"/>
              <a:ext cx="255" cy="20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Discharges of cooling waters*</a:t>
              </a:r>
            </a:p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200">
                  <a:solidFill>
                    <a:srgbClr val="000000"/>
                  </a:solidFill>
                </a:rPr>
                <a:t>*Enhances impacts of eutrophication. Cooling waters are not a cause of eutrophication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09" name="Line 396"/>
            <p:cNvSpPr>
              <a:spLocks noChangeShapeType="1"/>
            </p:cNvSpPr>
            <p:nvPr/>
          </p:nvSpPr>
          <p:spPr bwMode="auto">
            <a:xfrm>
              <a:off x="1665" y="2272"/>
              <a:ext cx="0" cy="2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0" name="Line 397"/>
            <p:cNvSpPr>
              <a:spLocks noChangeShapeType="1"/>
            </p:cNvSpPr>
            <p:nvPr/>
          </p:nvSpPr>
          <p:spPr bwMode="auto">
            <a:xfrm>
              <a:off x="1658" y="2730"/>
              <a:ext cx="0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1" name="Line 398"/>
            <p:cNvSpPr>
              <a:spLocks noChangeShapeType="1"/>
            </p:cNvSpPr>
            <p:nvPr/>
          </p:nvSpPr>
          <p:spPr bwMode="auto">
            <a:xfrm flipH="1">
              <a:off x="1591" y="2999"/>
              <a:ext cx="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2" name="Text Box 399"/>
            <p:cNvSpPr txBox="1">
              <a:spLocks noChangeArrowheads="1"/>
            </p:cNvSpPr>
            <p:nvPr/>
          </p:nvSpPr>
          <p:spPr bwMode="auto">
            <a:xfrm>
              <a:off x="1608" y="1455"/>
              <a:ext cx="354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375"/>
                </a:spcAft>
              </a:pPr>
              <a:r>
                <a:rPr lang="en-GB" sz="400" i="1">
                  <a:solidFill>
                    <a:srgbClr val="000000"/>
                  </a:solidFill>
                </a:rPr>
                <a:t>ENERGY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13" name="AutoShape 400"/>
            <p:cNvSpPr>
              <a:spLocks noChangeArrowheads="1"/>
            </p:cNvSpPr>
            <p:nvPr/>
          </p:nvSpPr>
          <p:spPr bwMode="auto">
            <a:xfrm>
              <a:off x="1647" y="2119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4" name="Line 401"/>
            <p:cNvSpPr>
              <a:spLocks noChangeShapeType="1"/>
            </p:cNvSpPr>
            <p:nvPr/>
          </p:nvSpPr>
          <p:spPr bwMode="auto">
            <a:xfrm>
              <a:off x="440" y="1437"/>
              <a:ext cx="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5" name="Line 402"/>
            <p:cNvSpPr>
              <a:spLocks noChangeShapeType="1"/>
            </p:cNvSpPr>
            <p:nvPr/>
          </p:nvSpPr>
          <p:spPr bwMode="auto">
            <a:xfrm flipH="1">
              <a:off x="446" y="1683"/>
              <a:ext cx="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6" name="Line 403"/>
            <p:cNvSpPr>
              <a:spLocks noChangeShapeType="1"/>
            </p:cNvSpPr>
            <p:nvPr/>
          </p:nvSpPr>
          <p:spPr bwMode="auto">
            <a:xfrm flipV="1">
              <a:off x="446" y="1602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7" name="Line 404"/>
            <p:cNvSpPr>
              <a:spLocks noChangeShapeType="1"/>
            </p:cNvSpPr>
            <p:nvPr/>
          </p:nvSpPr>
          <p:spPr bwMode="auto">
            <a:xfrm flipV="1">
              <a:off x="4634" y="2722"/>
              <a:ext cx="2" cy="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8" name="Line 405"/>
            <p:cNvSpPr>
              <a:spLocks noChangeShapeType="1"/>
            </p:cNvSpPr>
            <p:nvPr/>
          </p:nvSpPr>
          <p:spPr bwMode="auto">
            <a:xfrm flipV="1">
              <a:off x="4792" y="2680"/>
              <a:ext cx="0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19" name="Line 406"/>
            <p:cNvSpPr>
              <a:spLocks noChangeShapeType="1"/>
            </p:cNvSpPr>
            <p:nvPr/>
          </p:nvSpPr>
          <p:spPr bwMode="auto">
            <a:xfrm>
              <a:off x="5387" y="1742"/>
              <a:ext cx="0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0" name="Line 407"/>
            <p:cNvSpPr>
              <a:spLocks noChangeShapeType="1"/>
            </p:cNvSpPr>
            <p:nvPr/>
          </p:nvSpPr>
          <p:spPr bwMode="auto">
            <a:xfrm>
              <a:off x="4983" y="1753"/>
              <a:ext cx="0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1" name="Line 408"/>
            <p:cNvSpPr>
              <a:spLocks noChangeShapeType="1"/>
            </p:cNvSpPr>
            <p:nvPr/>
          </p:nvSpPr>
          <p:spPr bwMode="auto">
            <a:xfrm flipH="1">
              <a:off x="4981" y="1786"/>
              <a:ext cx="40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2" name="Line 409"/>
            <p:cNvSpPr>
              <a:spLocks noChangeShapeType="1"/>
            </p:cNvSpPr>
            <p:nvPr/>
          </p:nvSpPr>
          <p:spPr bwMode="auto">
            <a:xfrm>
              <a:off x="5197" y="1763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3" name="Line 410"/>
            <p:cNvSpPr>
              <a:spLocks noChangeShapeType="1"/>
            </p:cNvSpPr>
            <p:nvPr/>
          </p:nvSpPr>
          <p:spPr bwMode="auto">
            <a:xfrm flipH="1">
              <a:off x="5024" y="2772"/>
              <a:ext cx="3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4" name="Line 411"/>
            <p:cNvSpPr>
              <a:spLocks noChangeShapeType="1"/>
            </p:cNvSpPr>
            <p:nvPr/>
          </p:nvSpPr>
          <p:spPr bwMode="auto">
            <a:xfrm flipV="1">
              <a:off x="5022" y="2701"/>
              <a:ext cx="0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5" name="Line 412"/>
            <p:cNvSpPr>
              <a:spLocks noChangeShapeType="1"/>
            </p:cNvSpPr>
            <p:nvPr/>
          </p:nvSpPr>
          <p:spPr bwMode="auto">
            <a:xfrm flipV="1">
              <a:off x="5338" y="2699"/>
              <a:ext cx="0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6" name="Line 413"/>
            <p:cNvSpPr>
              <a:spLocks noChangeShapeType="1"/>
            </p:cNvSpPr>
            <p:nvPr/>
          </p:nvSpPr>
          <p:spPr bwMode="auto">
            <a:xfrm>
              <a:off x="4829" y="2468"/>
              <a:ext cx="0" cy="1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7" name="Line 414"/>
            <p:cNvSpPr>
              <a:spLocks noChangeShapeType="1"/>
            </p:cNvSpPr>
            <p:nvPr/>
          </p:nvSpPr>
          <p:spPr bwMode="auto">
            <a:xfrm>
              <a:off x="5373" y="2401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28" name="Text Box 415"/>
            <p:cNvSpPr txBox="1">
              <a:spLocks noChangeArrowheads="1"/>
            </p:cNvSpPr>
            <p:nvPr/>
          </p:nvSpPr>
          <p:spPr bwMode="auto">
            <a:xfrm>
              <a:off x="3460" y="1658"/>
              <a:ext cx="181" cy="10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legislation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29" name="Text Box 416"/>
            <p:cNvSpPr txBox="1">
              <a:spLocks noChangeArrowheads="1"/>
            </p:cNvSpPr>
            <p:nvPr/>
          </p:nvSpPr>
          <p:spPr bwMode="auto">
            <a:xfrm>
              <a:off x="3713" y="1647"/>
              <a:ext cx="181" cy="141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Deficiencies in institutional capacity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30" name="Line 417"/>
            <p:cNvSpPr>
              <a:spLocks noChangeShapeType="1"/>
            </p:cNvSpPr>
            <p:nvPr/>
          </p:nvSpPr>
          <p:spPr bwMode="auto">
            <a:xfrm>
              <a:off x="3640" y="1713"/>
              <a:ext cx="6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1" name="AutoShape 418"/>
            <p:cNvSpPr>
              <a:spLocks noChangeArrowheads="1"/>
            </p:cNvSpPr>
            <p:nvPr/>
          </p:nvSpPr>
          <p:spPr bwMode="auto">
            <a:xfrm>
              <a:off x="4099" y="1579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2" name="Line 419"/>
            <p:cNvSpPr>
              <a:spLocks noChangeShapeType="1"/>
            </p:cNvSpPr>
            <p:nvPr/>
          </p:nvSpPr>
          <p:spPr bwMode="auto">
            <a:xfrm flipH="1">
              <a:off x="3514" y="1828"/>
              <a:ext cx="2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3" name="Line 420"/>
            <p:cNvSpPr>
              <a:spLocks noChangeShapeType="1"/>
            </p:cNvSpPr>
            <p:nvPr/>
          </p:nvSpPr>
          <p:spPr bwMode="auto">
            <a:xfrm flipV="1">
              <a:off x="3797" y="1791"/>
              <a:ext cx="0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4" name="Line 421"/>
            <p:cNvSpPr>
              <a:spLocks noChangeShapeType="1"/>
            </p:cNvSpPr>
            <p:nvPr/>
          </p:nvSpPr>
          <p:spPr bwMode="auto">
            <a:xfrm>
              <a:off x="3548" y="1760"/>
              <a:ext cx="0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5" name="AutoShape 422"/>
            <p:cNvSpPr>
              <a:spLocks noChangeArrowheads="1"/>
            </p:cNvSpPr>
            <p:nvPr/>
          </p:nvSpPr>
          <p:spPr bwMode="auto">
            <a:xfrm>
              <a:off x="5385" y="2238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6" name="Line 423"/>
            <p:cNvSpPr>
              <a:spLocks noChangeShapeType="1"/>
            </p:cNvSpPr>
            <p:nvPr/>
          </p:nvSpPr>
          <p:spPr bwMode="auto">
            <a:xfrm flipH="1">
              <a:off x="5060" y="2387"/>
              <a:ext cx="13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7" name="Line 424"/>
            <p:cNvSpPr>
              <a:spLocks noChangeShapeType="1"/>
            </p:cNvSpPr>
            <p:nvPr/>
          </p:nvSpPr>
          <p:spPr bwMode="auto">
            <a:xfrm>
              <a:off x="5355" y="2047"/>
              <a:ext cx="0" cy="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8" name="Line 425"/>
            <p:cNvSpPr>
              <a:spLocks noChangeShapeType="1"/>
            </p:cNvSpPr>
            <p:nvPr/>
          </p:nvSpPr>
          <p:spPr bwMode="auto">
            <a:xfrm flipH="1">
              <a:off x="5190" y="2266"/>
              <a:ext cx="1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39" name="Line 426"/>
            <p:cNvSpPr>
              <a:spLocks noChangeShapeType="1"/>
            </p:cNvSpPr>
            <p:nvPr/>
          </p:nvSpPr>
          <p:spPr bwMode="auto">
            <a:xfrm>
              <a:off x="5190" y="2266"/>
              <a:ext cx="0" cy="1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0" name="Line 427"/>
            <p:cNvSpPr>
              <a:spLocks noChangeShapeType="1"/>
            </p:cNvSpPr>
            <p:nvPr/>
          </p:nvSpPr>
          <p:spPr bwMode="auto">
            <a:xfrm flipH="1">
              <a:off x="5190" y="2359"/>
              <a:ext cx="8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1" name="Line 428"/>
            <p:cNvSpPr>
              <a:spLocks noChangeShapeType="1"/>
            </p:cNvSpPr>
            <p:nvPr/>
          </p:nvSpPr>
          <p:spPr bwMode="auto">
            <a:xfrm>
              <a:off x="5178" y="3090"/>
              <a:ext cx="0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2" name="Text Box 429"/>
            <p:cNvSpPr txBox="1">
              <a:spLocks noChangeArrowheads="1"/>
            </p:cNvSpPr>
            <p:nvPr/>
          </p:nvSpPr>
          <p:spPr bwMode="auto">
            <a:xfrm>
              <a:off x="4110" y="2558"/>
              <a:ext cx="185" cy="1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Lack of storage facilities for liquid and solid wastes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43" name="Line 430"/>
            <p:cNvSpPr>
              <a:spLocks noChangeShapeType="1"/>
            </p:cNvSpPr>
            <p:nvPr/>
          </p:nvSpPr>
          <p:spPr bwMode="auto">
            <a:xfrm>
              <a:off x="4201" y="2470"/>
              <a:ext cx="0" cy="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4" name="Line 431"/>
            <p:cNvSpPr>
              <a:spLocks noChangeShapeType="1"/>
            </p:cNvSpPr>
            <p:nvPr/>
          </p:nvSpPr>
          <p:spPr bwMode="auto">
            <a:xfrm flipV="1">
              <a:off x="4192" y="2734"/>
              <a:ext cx="0" cy="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5" name="Line 432"/>
            <p:cNvSpPr>
              <a:spLocks noChangeShapeType="1"/>
            </p:cNvSpPr>
            <p:nvPr/>
          </p:nvSpPr>
          <p:spPr bwMode="auto">
            <a:xfrm>
              <a:off x="3483" y="2303"/>
              <a:ext cx="0" cy="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6" name="Text Box 433"/>
            <p:cNvSpPr txBox="1">
              <a:spLocks noChangeArrowheads="1"/>
            </p:cNvSpPr>
            <p:nvPr/>
          </p:nvSpPr>
          <p:spPr bwMode="auto">
            <a:xfrm>
              <a:off x="2616" y="3525"/>
              <a:ext cx="709" cy="11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Extensive area of shallow water sections in the reservoir chain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47" name="Line 434"/>
            <p:cNvSpPr>
              <a:spLocks noChangeShapeType="1"/>
            </p:cNvSpPr>
            <p:nvPr/>
          </p:nvSpPr>
          <p:spPr bwMode="auto">
            <a:xfrm>
              <a:off x="2962" y="3488"/>
              <a:ext cx="0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8" name="Line 435"/>
            <p:cNvSpPr>
              <a:spLocks noChangeShapeType="1"/>
            </p:cNvSpPr>
            <p:nvPr/>
          </p:nvSpPr>
          <p:spPr bwMode="auto">
            <a:xfrm flipH="1" flipV="1">
              <a:off x="2962" y="3449"/>
              <a:ext cx="0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49" name="Line 436"/>
            <p:cNvSpPr>
              <a:spLocks noChangeShapeType="1"/>
            </p:cNvSpPr>
            <p:nvPr/>
          </p:nvSpPr>
          <p:spPr bwMode="auto">
            <a:xfrm flipH="1" flipV="1">
              <a:off x="2960" y="3272"/>
              <a:ext cx="2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0" name="Line 437"/>
            <p:cNvSpPr>
              <a:spLocks noChangeShapeType="1"/>
            </p:cNvSpPr>
            <p:nvPr/>
          </p:nvSpPr>
          <p:spPr bwMode="auto">
            <a:xfrm>
              <a:off x="2329" y="3272"/>
              <a:ext cx="6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1" name="Line 438"/>
            <p:cNvSpPr>
              <a:spLocks noChangeShapeType="1"/>
            </p:cNvSpPr>
            <p:nvPr/>
          </p:nvSpPr>
          <p:spPr bwMode="auto">
            <a:xfrm flipH="1">
              <a:off x="2291" y="3272"/>
              <a:ext cx="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2" name="Line 439"/>
            <p:cNvSpPr>
              <a:spLocks noChangeShapeType="1"/>
            </p:cNvSpPr>
            <p:nvPr/>
          </p:nvSpPr>
          <p:spPr bwMode="auto">
            <a:xfrm flipH="1">
              <a:off x="2175" y="3272"/>
              <a:ext cx="1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3" name="Line 440"/>
            <p:cNvSpPr>
              <a:spLocks noChangeShapeType="1"/>
            </p:cNvSpPr>
            <p:nvPr/>
          </p:nvSpPr>
          <p:spPr bwMode="auto">
            <a:xfrm flipH="1" flipV="1">
              <a:off x="2135" y="3271"/>
              <a:ext cx="42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4" name="Line 441"/>
            <p:cNvSpPr>
              <a:spLocks noChangeShapeType="1"/>
            </p:cNvSpPr>
            <p:nvPr/>
          </p:nvSpPr>
          <p:spPr bwMode="auto">
            <a:xfrm flipH="1">
              <a:off x="1930" y="3271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5" name="Line 442"/>
            <p:cNvSpPr>
              <a:spLocks noChangeShapeType="1"/>
            </p:cNvSpPr>
            <p:nvPr/>
          </p:nvSpPr>
          <p:spPr bwMode="auto">
            <a:xfrm flipV="1">
              <a:off x="1928" y="3247"/>
              <a:ext cx="0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6" name="Line 443"/>
            <p:cNvSpPr>
              <a:spLocks noChangeShapeType="1"/>
            </p:cNvSpPr>
            <p:nvPr/>
          </p:nvSpPr>
          <p:spPr bwMode="auto">
            <a:xfrm flipV="1">
              <a:off x="1928" y="3124"/>
              <a:ext cx="0" cy="1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7" name="Line 444"/>
            <p:cNvSpPr>
              <a:spLocks noChangeShapeType="1"/>
            </p:cNvSpPr>
            <p:nvPr/>
          </p:nvSpPr>
          <p:spPr bwMode="auto">
            <a:xfrm flipV="1">
              <a:off x="1928" y="2332"/>
              <a:ext cx="0" cy="7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58" name="Text Box 445"/>
            <p:cNvSpPr txBox="1">
              <a:spLocks noChangeArrowheads="1"/>
            </p:cNvSpPr>
            <p:nvPr/>
          </p:nvSpPr>
          <p:spPr bwMode="auto">
            <a:xfrm>
              <a:off x="1828" y="2189"/>
              <a:ext cx="199" cy="14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63"/>
                </a:spcBef>
                <a:spcAft>
                  <a:spcPts val="0"/>
                </a:spcAft>
              </a:pPr>
              <a:r>
                <a:rPr lang="ru-RU" sz="400">
                  <a:solidFill>
                    <a:srgbClr val="000000"/>
                  </a:solidFill>
                </a:rPr>
                <a:t>Construction/poor design of reservoir chain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59" name="AutoShape 446"/>
            <p:cNvSpPr>
              <a:spLocks noChangeArrowheads="1"/>
            </p:cNvSpPr>
            <p:nvPr/>
          </p:nvSpPr>
          <p:spPr bwMode="auto">
            <a:xfrm>
              <a:off x="1917" y="2121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60" name="AutoShape 447"/>
            <p:cNvSpPr>
              <a:spLocks noChangeArrowheads="1"/>
            </p:cNvSpPr>
            <p:nvPr/>
          </p:nvSpPr>
          <p:spPr bwMode="auto">
            <a:xfrm>
              <a:off x="375" y="1421"/>
              <a:ext cx="34" cy="67"/>
            </a:xfrm>
            <a:prstGeom prst="downArrow">
              <a:avLst>
                <a:gd name="adj1" fmla="val 50000"/>
                <a:gd name="adj2" fmla="val 49265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61" name="Text Box 448"/>
            <p:cNvSpPr txBox="1">
              <a:spLocks noChangeArrowheads="1"/>
            </p:cNvSpPr>
            <p:nvPr/>
          </p:nvSpPr>
          <p:spPr bwMode="auto">
            <a:xfrm>
              <a:off x="3042" y="666"/>
              <a:ext cx="1035" cy="66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 i="1">
                  <a:solidFill>
                    <a:srgbClr val="000000"/>
                  </a:solidFill>
                </a:rPr>
                <a:t>Socio-economic causes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62" name="Text Box 449"/>
            <p:cNvSpPr txBox="1">
              <a:spLocks noChangeArrowheads="1"/>
            </p:cNvSpPr>
            <p:nvPr/>
          </p:nvSpPr>
          <p:spPr bwMode="auto">
            <a:xfrm>
              <a:off x="1562" y="669"/>
              <a:ext cx="1035" cy="6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 i="1">
                  <a:solidFill>
                    <a:srgbClr val="000000"/>
                  </a:solidFill>
                </a:rPr>
                <a:t>Institutional/Legal causes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63" name="Oval 450"/>
            <p:cNvSpPr>
              <a:spLocks noChangeArrowheads="1"/>
            </p:cNvSpPr>
            <p:nvPr/>
          </p:nvSpPr>
          <p:spPr bwMode="auto">
            <a:xfrm>
              <a:off x="407" y="832"/>
              <a:ext cx="595" cy="12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64" name="Oval 451"/>
            <p:cNvSpPr>
              <a:spLocks noChangeArrowheads="1"/>
            </p:cNvSpPr>
            <p:nvPr/>
          </p:nvSpPr>
          <p:spPr bwMode="auto">
            <a:xfrm>
              <a:off x="1296" y="840"/>
              <a:ext cx="595" cy="115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65" name="Oval 452"/>
            <p:cNvSpPr>
              <a:spLocks noChangeArrowheads="1"/>
            </p:cNvSpPr>
            <p:nvPr/>
          </p:nvSpPr>
          <p:spPr bwMode="auto">
            <a:xfrm>
              <a:off x="2384" y="844"/>
              <a:ext cx="596" cy="115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66" name="Text Box 453"/>
            <p:cNvSpPr txBox="1">
              <a:spLocks noChangeArrowheads="1"/>
            </p:cNvSpPr>
            <p:nvPr/>
          </p:nvSpPr>
          <p:spPr bwMode="auto">
            <a:xfrm>
              <a:off x="1310" y="849"/>
              <a:ext cx="55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>
                  <a:solidFill>
                    <a:srgbClr val="000000"/>
                  </a:solidFill>
                </a:rPr>
                <a:t>Policy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67" name="Text Box 454"/>
            <p:cNvSpPr txBox="1">
              <a:spLocks noChangeArrowheads="1"/>
            </p:cNvSpPr>
            <p:nvPr/>
          </p:nvSpPr>
          <p:spPr bwMode="auto">
            <a:xfrm>
              <a:off x="2410" y="850"/>
              <a:ext cx="547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>
                  <a:solidFill>
                    <a:srgbClr val="000000"/>
                  </a:solidFill>
                </a:rPr>
                <a:t>Legislation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68" name="Oval 455"/>
            <p:cNvSpPr>
              <a:spLocks noChangeArrowheads="1"/>
            </p:cNvSpPr>
            <p:nvPr/>
          </p:nvSpPr>
          <p:spPr bwMode="auto">
            <a:xfrm>
              <a:off x="3479" y="839"/>
              <a:ext cx="595" cy="115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69" name="Oval 456"/>
            <p:cNvSpPr>
              <a:spLocks noChangeArrowheads="1"/>
            </p:cNvSpPr>
            <p:nvPr/>
          </p:nvSpPr>
          <p:spPr bwMode="auto">
            <a:xfrm>
              <a:off x="4605" y="843"/>
              <a:ext cx="595" cy="10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70" name="Text Box 457"/>
            <p:cNvSpPr txBox="1">
              <a:spLocks noChangeArrowheads="1"/>
            </p:cNvSpPr>
            <p:nvPr/>
          </p:nvSpPr>
          <p:spPr bwMode="auto">
            <a:xfrm>
              <a:off x="3500" y="854"/>
              <a:ext cx="547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>
                  <a:solidFill>
                    <a:srgbClr val="000000"/>
                  </a:solidFill>
                </a:rPr>
                <a:t>Governance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71" name="Text Box 458"/>
            <p:cNvSpPr txBox="1">
              <a:spLocks noChangeArrowheads="1"/>
            </p:cNvSpPr>
            <p:nvPr/>
          </p:nvSpPr>
          <p:spPr bwMode="auto">
            <a:xfrm>
              <a:off x="4621" y="858"/>
              <a:ext cx="546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>
                  <a:solidFill>
                    <a:srgbClr val="000000"/>
                  </a:solidFill>
                </a:rPr>
                <a:t>Social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72" name="Text Box 459"/>
            <p:cNvSpPr txBox="1">
              <a:spLocks noChangeArrowheads="1"/>
            </p:cNvSpPr>
            <p:nvPr/>
          </p:nvSpPr>
          <p:spPr bwMode="auto">
            <a:xfrm>
              <a:off x="421" y="848"/>
              <a:ext cx="54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2313" rIns="0" bIns="22313"/>
            <a:lstStyle>
              <a:lvl1pPr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5175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5175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500">
                  <a:solidFill>
                    <a:srgbClr val="000000"/>
                  </a:solidFill>
                </a:rPr>
                <a:t>Economic</a:t>
              </a:r>
              <a:endParaRPr lang="en-GB" sz="1500">
                <a:solidFill>
                  <a:srgbClr val="000000"/>
                </a:solidFill>
              </a:endParaRPr>
            </a:p>
          </p:txBody>
        </p:sp>
        <p:sp>
          <p:nvSpPr>
            <p:cNvPr id="44473" name="Line 460"/>
            <p:cNvSpPr>
              <a:spLocks noChangeShapeType="1"/>
            </p:cNvSpPr>
            <p:nvPr/>
          </p:nvSpPr>
          <p:spPr bwMode="auto">
            <a:xfrm flipH="1" flipV="1">
              <a:off x="2599" y="698"/>
              <a:ext cx="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74" name="Line 461"/>
            <p:cNvSpPr>
              <a:spLocks noChangeShapeType="1"/>
            </p:cNvSpPr>
            <p:nvPr/>
          </p:nvSpPr>
          <p:spPr bwMode="auto">
            <a:xfrm>
              <a:off x="4078" y="698"/>
              <a:ext cx="2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75" name="Line 462"/>
            <p:cNvSpPr>
              <a:spLocks noChangeShapeType="1"/>
            </p:cNvSpPr>
            <p:nvPr/>
          </p:nvSpPr>
          <p:spPr bwMode="auto">
            <a:xfrm>
              <a:off x="4287" y="699"/>
              <a:ext cx="0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76" name="Line 463"/>
            <p:cNvSpPr>
              <a:spLocks noChangeShapeType="1"/>
            </p:cNvSpPr>
            <p:nvPr/>
          </p:nvSpPr>
          <p:spPr bwMode="auto">
            <a:xfrm>
              <a:off x="2820" y="698"/>
              <a:ext cx="0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77" name="Rectangle 464"/>
            <p:cNvSpPr>
              <a:spLocks noChangeArrowheads="1"/>
            </p:cNvSpPr>
            <p:nvPr/>
          </p:nvSpPr>
          <p:spPr bwMode="auto">
            <a:xfrm>
              <a:off x="369" y="784"/>
              <a:ext cx="5082" cy="2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78" name="Line 465"/>
            <p:cNvSpPr>
              <a:spLocks noChangeShapeType="1"/>
            </p:cNvSpPr>
            <p:nvPr/>
          </p:nvSpPr>
          <p:spPr bwMode="auto">
            <a:xfrm>
              <a:off x="2939" y="1042"/>
              <a:ext cx="0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79" name="Line 466"/>
            <p:cNvSpPr>
              <a:spLocks noChangeShapeType="1"/>
            </p:cNvSpPr>
            <p:nvPr/>
          </p:nvSpPr>
          <p:spPr bwMode="auto">
            <a:xfrm>
              <a:off x="1352" y="700"/>
              <a:ext cx="2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80" name="Line 467"/>
            <p:cNvSpPr>
              <a:spLocks noChangeShapeType="1"/>
            </p:cNvSpPr>
            <p:nvPr/>
          </p:nvSpPr>
          <p:spPr bwMode="auto">
            <a:xfrm>
              <a:off x="1354" y="703"/>
              <a:ext cx="0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481" name="AutoShape 468"/>
            <p:cNvSpPr>
              <a:spLocks noChangeArrowheads="1"/>
            </p:cNvSpPr>
            <p:nvPr/>
          </p:nvSpPr>
          <p:spPr bwMode="auto">
            <a:xfrm>
              <a:off x="4718" y="502"/>
              <a:ext cx="34" cy="6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lIns="0" tIns="36000" rIns="0" bIns="36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3112" name="Text Box 472"/>
          <p:cNvSpPr txBox="1">
            <a:spLocks noChangeArrowheads="1"/>
          </p:cNvSpPr>
          <p:nvPr/>
        </p:nvSpPr>
        <p:spPr bwMode="auto">
          <a:xfrm>
            <a:off x="212725" y="200025"/>
            <a:ext cx="87455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156" tIns="6694" rIns="11156" bIns="6694"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prstClr val="black"/>
                </a:solidFill>
              </a:rPr>
              <a:t>Dnipro Basin Causal Chain </a:t>
            </a:r>
            <a:r>
              <a:rPr lang="en-US" sz="2400" b="1" dirty="0" smtClean="0">
                <a:solidFill>
                  <a:prstClr val="black"/>
                </a:solidFill>
              </a:rPr>
              <a:t>–</a:t>
            </a:r>
            <a:r>
              <a:rPr lang="en-GB" sz="2400" b="1" dirty="0" smtClean="0">
                <a:solidFill>
                  <a:prstClr val="black"/>
                </a:solidFill>
              </a:rPr>
              <a:t> Ca. 2003</a:t>
            </a:r>
          </a:p>
        </p:txBody>
      </p:sp>
    </p:spTree>
    <p:extLst>
      <p:ext uri="{BB962C8B-B14F-4D97-AF65-F5344CB8AC3E}">
        <p14:creationId xmlns:p14="http://schemas.microsoft.com/office/powerpoint/2010/main" val="345132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black"/>
                </a:solidFill>
              </a:rPr>
              <a:t>Dnipro Basin Causal Chains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2600" y="2349501"/>
            <a:ext cx="8229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GB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Highly detailed and complex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GB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Required 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 great deal of time and expertise to complete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GB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Difficult </a:t>
            </a:r>
            <a:r>
              <a:rPr lang="en-GB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to analyse and difficult for a decision maker to translate into action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endParaRPr lang="en-GB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45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1"/>
          <p:cNvSpPr>
            <a:spLocks noChangeArrowheads="1"/>
          </p:cNvSpPr>
          <p:nvPr/>
        </p:nvSpPr>
        <p:spPr bwMode="auto">
          <a:xfrm>
            <a:off x="876300" y="1574800"/>
            <a:ext cx="7277100" cy="49657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Caspian Sea Causal Chain </a:t>
            </a:r>
            <a:r>
              <a:rPr lang="en-US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Ca. 2001</a:t>
            </a:r>
            <a:endParaRPr lang="en-US" sz="24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0179" name="Group 6"/>
          <p:cNvGrpSpPr>
            <a:grpSpLocks/>
          </p:cNvGrpSpPr>
          <p:nvPr/>
        </p:nvGrpSpPr>
        <p:grpSpPr bwMode="auto">
          <a:xfrm>
            <a:off x="1104900" y="1697038"/>
            <a:ext cx="6807200" cy="4678362"/>
            <a:chOff x="860" y="6340"/>
            <a:chExt cx="10720" cy="7367"/>
          </a:xfrm>
        </p:grpSpPr>
        <p:sp>
          <p:nvSpPr>
            <p:cNvPr id="50180" name="Text Box 7"/>
            <p:cNvSpPr txBox="1">
              <a:spLocks noChangeArrowheads="1"/>
            </p:cNvSpPr>
            <p:nvPr/>
          </p:nvSpPr>
          <p:spPr bwMode="auto">
            <a:xfrm>
              <a:off x="2863" y="6340"/>
              <a:ext cx="6960" cy="79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1200"/>
                </a:spcBef>
                <a:spcAft>
                  <a:spcPts val="300"/>
                </a:spcAft>
              </a:pPr>
              <a:r>
                <a:rPr lang="en-GB" sz="1400" b="1">
                  <a:solidFill>
                    <a:srgbClr val="000000"/>
                  </a:solidFill>
                </a:rPr>
                <a:t>DAMAGE TO SHORE ZONE INFRASTRUCTURE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1" name="Text Box 8"/>
            <p:cNvSpPr txBox="1">
              <a:spLocks noChangeArrowheads="1"/>
            </p:cNvSpPr>
            <p:nvPr/>
          </p:nvSpPr>
          <p:spPr bwMode="auto">
            <a:xfrm>
              <a:off x="2200" y="7735"/>
              <a:ext cx="1960" cy="11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solidFill>
                    <a:srgbClr val="000000"/>
                  </a:solidFill>
                </a:rPr>
                <a:t>INSUFFICIENT AREA RESOURCES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0182" name="Text Box 9"/>
            <p:cNvSpPr txBox="1">
              <a:spLocks noChangeArrowheads="1"/>
            </p:cNvSpPr>
            <p:nvPr/>
          </p:nvSpPr>
          <p:spPr bwMode="auto">
            <a:xfrm>
              <a:off x="3240" y="9381"/>
              <a:ext cx="2680" cy="11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Narrow coastal zones on Eastern side due to bordering to deserts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3" name="Text Box 10"/>
            <p:cNvSpPr txBox="1">
              <a:spLocks noChangeArrowheads="1"/>
            </p:cNvSpPr>
            <p:nvPr/>
          </p:nvSpPr>
          <p:spPr bwMode="auto">
            <a:xfrm>
              <a:off x="860" y="9381"/>
              <a:ext cx="2040" cy="11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Narrow coastal zones as marine alluvial strips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4" name="Text Box 11"/>
            <p:cNvSpPr txBox="1">
              <a:spLocks noChangeArrowheads="1"/>
            </p:cNvSpPr>
            <p:nvPr/>
          </p:nvSpPr>
          <p:spPr bwMode="auto">
            <a:xfrm>
              <a:off x="1180" y="11163"/>
              <a:ext cx="4360" cy="106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Natural conditions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(geomorphology, climate, flooding</a:t>
              </a:r>
              <a:r>
                <a:rPr lang="en-US" sz="1100">
                  <a:solidFill>
                    <a:srgbClr val="000000"/>
                  </a:solidFill>
                </a:rPr>
                <a:t>)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5" name="Text Box 12"/>
            <p:cNvSpPr txBox="1">
              <a:spLocks noChangeArrowheads="1"/>
            </p:cNvSpPr>
            <p:nvPr/>
          </p:nvSpPr>
          <p:spPr bwMode="auto">
            <a:xfrm>
              <a:off x="7200" y="7754"/>
              <a:ext cx="3140" cy="11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000000"/>
                  </a:solidFill>
                </a:rPr>
                <a:t>INADEQUATE USE OF COASTAL AREA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6" name="Text Box 13"/>
            <p:cNvSpPr txBox="1">
              <a:spLocks noChangeArrowheads="1"/>
            </p:cNvSpPr>
            <p:nvPr/>
          </p:nvSpPr>
          <p:spPr bwMode="auto">
            <a:xfrm>
              <a:off x="6160" y="11144"/>
              <a:ext cx="5420" cy="25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Symbol" charset="0"/>
                <a:buChar char="·"/>
              </a:pPr>
              <a:r>
                <a:rPr lang="en-US" sz="1000">
                  <a:solidFill>
                    <a:srgbClr val="000000"/>
                  </a:solidFill>
                  <a:cs typeface="+mn-cs"/>
                </a:rPr>
                <a:t>Non-existent knowledge about water fluctuations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ymbol" charset="0"/>
                <a:buChar char="·"/>
              </a:pPr>
              <a:r>
                <a:rPr lang="en-US" sz="1000">
                  <a:solidFill>
                    <a:srgbClr val="000000"/>
                  </a:solidFill>
                </a:rPr>
                <a:t>Weak economic situation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ymbol" charset="0"/>
                <a:buChar char="·"/>
              </a:pPr>
              <a:r>
                <a:rPr lang="en-US" sz="1000">
                  <a:solidFill>
                    <a:srgbClr val="000000"/>
                  </a:solidFill>
                </a:rPr>
                <a:t>Increase of population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ymbol" charset="0"/>
                <a:buChar char="·"/>
              </a:pPr>
              <a:r>
                <a:rPr lang="en-US" sz="1000">
                  <a:solidFill>
                    <a:srgbClr val="000000"/>
                  </a:solidFill>
                </a:rPr>
                <a:t>Inadequate enforcement of existing regulatory instruments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ymbol" charset="0"/>
                <a:buChar char="·"/>
              </a:pPr>
              <a:r>
                <a:rPr lang="en-US" sz="1000">
                  <a:solidFill>
                    <a:srgbClr val="000000"/>
                  </a:solidFill>
                </a:rPr>
                <a:t>Inadequate legislation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Symbol" charset="0"/>
                <a:buChar char="·"/>
              </a:pPr>
              <a:r>
                <a:rPr lang="en-US" sz="1000">
                  <a:solidFill>
                    <a:srgbClr val="000000"/>
                  </a:solidFill>
                </a:rPr>
                <a:t>Insufficient regional planning (legislation, planning procedures, funding, investments)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00">
                <a:solidFill>
                  <a:srgbClr val="00000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7" name="Text Box 14"/>
            <p:cNvSpPr txBox="1">
              <a:spLocks noChangeArrowheads="1"/>
            </p:cNvSpPr>
            <p:nvPr/>
          </p:nvSpPr>
          <p:spPr bwMode="auto">
            <a:xfrm>
              <a:off x="9180" y="9381"/>
              <a:ext cx="2200" cy="11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Non-existent integrated coastal area management</a:t>
              </a: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188" name="Text Box 15"/>
            <p:cNvSpPr txBox="1">
              <a:spLocks noChangeArrowheads="1"/>
            </p:cNvSpPr>
            <p:nvPr/>
          </p:nvSpPr>
          <p:spPr bwMode="auto">
            <a:xfrm>
              <a:off x="6560" y="9381"/>
              <a:ext cx="2200" cy="11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154800"/>
            <a:lstStyle>
              <a:lvl1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Historical development of coastal areas</a:t>
              </a: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0189" name="Group 16"/>
            <p:cNvGrpSpPr>
              <a:grpSpLocks/>
            </p:cNvGrpSpPr>
            <p:nvPr/>
          </p:nvGrpSpPr>
          <p:grpSpPr bwMode="auto">
            <a:xfrm>
              <a:off x="3300" y="7153"/>
              <a:ext cx="5560" cy="601"/>
              <a:chOff x="3140" y="3100"/>
              <a:chExt cx="5560" cy="620"/>
            </a:xfrm>
          </p:grpSpPr>
          <p:sp>
            <p:nvSpPr>
              <p:cNvPr id="50210" name="Line 17"/>
              <p:cNvSpPr>
                <a:spLocks noChangeShapeType="1"/>
              </p:cNvSpPr>
              <p:nvPr/>
            </p:nvSpPr>
            <p:spPr bwMode="auto">
              <a:xfrm>
                <a:off x="6160" y="3100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11" name="Line 18"/>
              <p:cNvSpPr>
                <a:spLocks noChangeShapeType="1"/>
              </p:cNvSpPr>
              <p:nvPr/>
            </p:nvSpPr>
            <p:spPr bwMode="auto">
              <a:xfrm>
                <a:off x="3140" y="3400"/>
                <a:ext cx="55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12" name="Line 19"/>
              <p:cNvSpPr>
                <a:spLocks noChangeShapeType="1"/>
              </p:cNvSpPr>
              <p:nvPr/>
            </p:nvSpPr>
            <p:spPr bwMode="auto">
              <a:xfrm>
                <a:off x="3160" y="3400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13" name="Line 20"/>
              <p:cNvSpPr>
                <a:spLocks noChangeShapeType="1"/>
              </p:cNvSpPr>
              <p:nvPr/>
            </p:nvSpPr>
            <p:spPr bwMode="auto">
              <a:xfrm>
                <a:off x="8680" y="3420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190" name="Group 21"/>
            <p:cNvGrpSpPr>
              <a:grpSpLocks/>
            </p:cNvGrpSpPr>
            <p:nvPr/>
          </p:nvGrpSpPr>
          <p:grpSpPr bwMode="auto">
            <a:xfrm>
              <a:off x="2000" y="8839"/>
              <a:ext cx="2660" cy="542"/>
              <a:chOff x="1840" y="4840"/>
              <a:chExt cx="2660" cy="560"/>
            </a:xfrm>
          </p:grpSpPr>
          <p:sp>
            <p:nvSpPr>
              <p:cNvPr id="50206" name="Line 22"/>
              <p:cNvSpPr>
                <a:spLocks noChangeShapeType="1"/>
              </p:cNvSpPr>
              <p:nvPr/>
            </p:nvSpPr>
            <p:spPr bwMode="auto">
              <a:xfrm>
                <a:off x="3060" y="4840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7" name="Line 23"/>
              <p:cNvSpPr>
                <a:spLocks noChangeShapeType="1"/>
              </p:cNvSpPr>
              <p:nvPr/>
            </p:nvSpPr>
            <p:spPr bwMode="auto">
              <a:xfrm>
                <a:off x="1840" y="5080"/>
                <a:ext cx="26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8" name="Line 24"/>
              <p:cNvSpPr>
                <a:spLocks noChangeShapeType="1"/>
              </p:cNvSpPr>
              <p:nvPr/>
            </p:nvSpPr>
            <p:spPr bwMode="auto">
              <a:xfrm>
                <a:off x="1840" y="5080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9" name="Line 25"/>
              <p:cNvSpPr>
                <a:spLocks noChangeShapeType="1"/>
              </p:cNvSpPr>
              <p:nvPr/>
            </p:nvSpPr>
            <p:spPr bwMode="auto">
              <a:xfrm>
                <a:off x="4480" y="5100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191" name="Group 26"/>
            <p:cNvGrpSpPr>
              <a:grpSpLocks/>
            </p:cNvGrpSpPr>
            <p:nvPr/>
          </p:nvGrpSpPr>
          <p:grpSpPr bwMode="auto">
            <a:xfrm>
              <a:off x="7680" y="8897"/>
              <a:ext cx="2660" cy="542"/>
              <a:chOff x="1840" y="4840"/>
              <a:chExt cx="2660" cy="560"/>
            </a:xfrm>
          </p:grpSpPr>
          <p:sp>
            <p:nvSpPr>
              <p:cNvPr id="50202" name="Line 27"/>
              <p:cNvSpPr>
                <a:spLocks noChangeShapeType="1"/>
              </p:cNvSpPr>
              <p:nvPr/>
            </p:nvSpPr>
            <p:spPr bwMode="auto">
              <a:xfrm>
                <a:off x="3060" y="4840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3" name="Line 28"/>
              <p:cNvSpPr>
                <a:spLocks noChangeShapeType="1"/>
              </p:cNvSpPr>
              <p:nvPr/>
            </p:nvSpPr>
            <p:spPr bwMode="auto">
              <a:xfrm>
                <a:off x="1840" y="5080"/>
                <a:ext cx="26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4" name="Line 29"/>
              <p:cNvSpPr>
                <a:spLocks noChangeShapeType="1"/>
              </p:cNvSpPr>
              <p:nvPr/>
            </p:nvSpPr>
            <p:spPr bwMode="auto">
              <a:xfrm>
                <a:off x="1840" y="5080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5" name="Line 30"/>
              <p:cNvSpPr>
                <a:spLocks noChangeShapeType="1"/>
              </p:cNvSpPr>
              <p:nvPr/>
            </p:nvSpPr>
            <p:spPr bwMode="auto">
              <a:xfrm>
                <a:off x="4480" y="5100"/>
                <a:ext cx="0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192" name="Group 31"/>
            <p:cNvGrpSpPr>
              <a:grpSpLocks/>
            </p:cNvGrpSpPr>
            <p:nvPr/>
          </p:nvGrpSpPr>
          <p:grpSpPr bwMode="auto">
            <a:xfrm>
              <a:off x="7680" y="10524"/>
              <a:ext cx="2680" cy="639"/>
              <a:chOff x="1800" y="6580"/>
              <a:chExt cx="2680" cy="660"/>
            </a:xfrm>
          </p:grpSpPr>
          <p:sp>
            <p:nvSpPr>
              <p:cNvPr id="50198" name="Line 32"/>
              <p:cNvSpPr>
                <a:spLocks noChangeShapeType="1"/>
              </p:cNvSpPr>
              <p:nvPr/>
            </p:nvSpPr>
            <p:spPr bwMode="auto">
              <a:xfrm>
                <a:off x="1800" y="6580"/>
                <a:ext cx="0" cy="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99" name="Line 33"/>
              <p:cNvSpPr>
                <a:spLocks noChangeShapeType="1"/>
              </p:cNvSpPr>
              <p:nvPr/>
            </p:nvSpPr>
            <p:spPr bwMode="auto">
              <a:xfrm>
                <a:off x="4480" y="6600"/>
                <a:ext cx="0" cy="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0" name="Line 34"/>
              <p:cNvSpPr>
                <a:spLocks noChangeShapeType="1"/>
              </p:cNvSpPr>
              <p:nvPr/>
            </p:nvSpPr>
            <p:spPr bwMode="auto">
              <a:xfrm>
                <a:off x="1800" y="6880"/>
                <a:ext cx="2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01" name="Line 35"/>
              <p:cNvSpPr>
                <a:spLocks noChangeShapeType="1"/>
              </p:cNvSpPr>
              <p:nvPr/>
            </p:nvSpPr>
            <p:spPr bwMode="auto">
              <a:xfrm>
                <a:off x="3220" y="68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193" name="Group 36"/>
            <p:cNvGrpSpPr>
              <a:grpSpLocks/>
            </p:cNvGrpSpPr>
            <p:nvPr/>
          </p:nvGrpSpPr>
          <p:grpSpPr bwMode="auto">
            <a:xfrm>
              <a:off x="2000" y="10524"/>
              <a:ext cx="2680" cy="639"/>
              <a:chOff x="1800" y="6580"/>
              <a:chExt cx="2680" cy="660"/>
            </a:xfrm>
          </p:grpSpPr>
          <p:sp>
            <p:nvSpPr>
              <p:cNvPr id="50194" name="Line 37"/>
              <p:cNvSpPr>
                <a:spLocks noChangeShapeType="1"/>
              </p:cNvSpPr>
              <p:nvPr/>
            </p:nvSpPr>
            <p:spPr bwMode="auto">
              <a:xfrm>
                <a:off x="1800" y="6580"/>
                <a:ext cx="0" cy="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95" name="Line 38"/>
              <p:cNvSpPr>
                <a:spLocks noChangeShapeType="1"/>
              </p:cNvSpPr>
              <p:nvPr/>
            </p:nvSpPr>
            <p:spPr bwMode="auto">
              <a:xfrm>
                <a:off x="4480" y="6600"/>
                <a:ext cx="0" cy="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96" name="Line 39"/>
              <p:cNvSpPr>
                <a:spLocks noChangeShapeType="1"/>
              </p:cNvSpPr>
              <p:nvPr/>
            </p:nvSpPr>
            <p:spPr bwMode="auto">
              <a:xfrm>
                <a:off x="1800" y="6880"/>
                <a:ext cx="2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97" name="Line 40"/>
              <p:cNvSpPr>
                <a:spLocks noChangeShapeType="1"/>
              </p:cNvSpPr>
              <p:nvPr/>
            </p:nvSpPr>
            <p:spPr bwMode="auto">
              <a:xfrm>
                <a:off x="3220" y="688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599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Caspian Sea Causal </a:t>
            </a:r>
            <a:r>
              <a:rPr lang="en-US" sz="3600" dirty="0">
                <a:solidFill>
                  <a:prstClr val="black"/>
                </a:solidFill>
              </a:rPr>
              <a:t>Chains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2600" y="2349501"/>
            <a:ext cx="8229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Very little detail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Perceived lack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of understanding of CCA methodology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Lack of logic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Difficult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for a decision maker to translate into action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endParaRPr lang="en-GB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086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"/>
            <a:ext cx="8229600" cy="635000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Black Sea 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Causal Chain 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Ca. 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2007</a:t>
            </a: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596900"/>
            <a:ext cx="9101138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91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mtClean="0">
                <a:solidFill>
                  <a:prstClr val="black"/>
                </a:solidFill>
              </a:rPr>
              <a:t>Black Sea </a:t>
            </a:r>
            <a:r>
              <a:rPr lang="en-US" sz="3600" dirty="0" smtClean="0">
                <a:solidFill>
                  <a:prstClr val="black"/>
                </a:solidFill>
              </a:rPr>
              <a:t>Causal </a:t>
            </a:r>
            <a:r>
              <a:rPr lang="en-US" sz="3600" dirty="0">
                <a:solidFill>
                  <a:prstClr val="black"/>
                </a:solidFill>
              </a:rPr>
              <a:t>Chains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2600" y="2349500"/>
            <a:ext cx="8229600" cy="33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Some linkage and logical process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Could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still have more detail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Easier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for a decision maker to translate into action 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BUT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is it the right action? Does it have enough detail?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2794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Kura-Aras River Basin Causal 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Chain 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Ca. 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2006</a:t>
            </a: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06475"/>
            <a:ext cx="8440738" cy="540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79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 this Section you will learn about….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 causal chain analysis</a:t>
            </a:r>
          </a:p>
          <a:p>
            <a:r>
              <a:rPr lang="en-US" dirty="0" smtClean="0"/>
              <a:t>The key components </a:t>
            </a:r>
            <a:r>
              <a:rPr lang="en-US" dirty="0"/>
              <a:t>of a </a:t>
            </a:r>
            <a:r>
              <a:rPr lang="en-US" dirty="0" smtClean="0"/>
              <a:t>causal chain</a:t>
            </a:r>
          </a:p>
          <a:p>
            <a:r>
              <a:rPr lang="en-US" dirty="0" smtClean="0"/>
              <a:t>How </a:t>
            </a:r>
            <a:r>
              <a:rPr lang="en-US" dirty="0"/>
              <a:t>to develop a causal </a:t>
            </a:r>
            <a:r>
              <a:rPr lang="en-US" dirty="0" smtClean="0"/>
              <a:t>chain</a:t>
            </a:r>
          </a:p>
          <a:p>
            <a:r>
              <a:rPr lang="en-US" dirty="0" smtClean="0"/>
              <a:t>Advice from the field</a:t>
            </a:r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2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Kura-Aras River Basin Causal </a:t>
            </a:r>
            <a:r>
              <a:rPr lang="en-US" sz="3600" dirty="0">
                <a:solidFill>
                  <a:prstClr val="black"/>
                </a:solidFill>
              </a:rPr>
              <a:t>Chains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2600" y="2349500"/>
            <a:ext cx="8229600" cy="33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Good level of detail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Some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linkage and logical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Links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causes to impacts – a good idea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asy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for a decision maker to translate into action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15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65850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31000" y="2451100"/>
            <a:ext cx="2413000" cy="163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Lake Chad Causal Chain </a:t>
            </a:r>
          </a:p>
          <a:p>
            <a:pPr>
              <a:defRPr/>
            </a:pPr>
            <a:endParaRPr lang="en-GB" sz="24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Ca. 2007</a:t>
            </a: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Lake Chad Causal </a:t>
            </a:r>
            <a:r>
              <a:rPr lang="en-US" sz="3600" dirty="0">
                <a:solidFill>
                  <a:prstClr val="black"/>
                </a:solidFill>
              </a:rPr>
              <a:t>Chains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2600" y="2349500"/>
            <a:ext cx="8229600" cy="33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Reasonable level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of detail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Not much linkage but logical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BUT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Could a decision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maker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translate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into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action? 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23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0"/>
            <a:ext cx="4582732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31000" y="2451100"/>
            <a:ext cx="2413000" cy="233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Orange-</a:t>
            </a:r>
            <a:r>
              <a:rPr lang="en-GB" sz="2400" b="1" dirty="0" err="1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Senqu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River Basin Causal Chain </a:t>
            </a:r>
          </a:p>
          <a:p>
            <a:pPr>
              <a:defRPr/>
            </a:pPr>
            <a:endParaRPr lang="en-GB" sz="24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Ca. 2008</a:t>
            </a: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Orange </a:t>
            </a:r>
            <a:r>
              <a:rPr lang="en-US" sz="3600" dirty="0" err="1" smtClean="0">
                <a:solidFill>
                  <a:prstClr val="black"/>
                </a:solidFill>
              </a:rPr>
              <a:t>Senqu</a:t>
            </a:r>
            <a:r>
              <a:rPr lang="en-US" sz="3600" dirty="0" smtClean="0">
                <a:solidFill>
                  <a:prstClr val="black"/>
                </a:solidFill>
              </a:rPr>
              <a:t> River Basin Causal </a:t>
            </a:r>
            <a:r>
              <a:rPr lang="en-US" sz="3600" dirty="0">
                <a:solidFill>
                  <a:prstClr val="black"/>
                </a:solidFill>
              </a:rPr>
              <a:t>Chains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2600" y="2044700"/>
            <a:ext cx="8229600" cy="33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Good level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of detail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Some linkage and logical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Links causes to impacts – a good idea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Graphics make it difficult to interpret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So, could a decision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maker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translate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into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action? 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38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54764" cy="68580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731000" y="2451100"/>
            <a:ext cx="2413000" cy="233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Mediterranean Sea Causal Chain </a:t>
            </a:r>
          </a:p>
          <a:p>
            <a:pPr>
              <a:defRPr/>
            </a:pPr>
            <a:endParaRPr lang="en-GB" sz="24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Ca. 2005</a:t>
            </a: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3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Mediterranean Sea Causal </a:t>
            </a:r>
            <a:r>
              <a:rPr lang="en-US" sz="3600" dirty="0">
                <a:solidFill>
                  <a:prstClr val="black"/>
                </a:solidFill>
              </a:rPr>
              <a:t>Chains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2600" y="2044700"/>
            <a:ext cx="8229600" cy="33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Lack of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detail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No linkage – No logical flow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Lack of detail makes it difficult to interpret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So, could a decision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maker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translate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into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action? </a:t>
            </a: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endParaRPr lang="en-US" sz="2800" dirty="0">
              <a:solidFill>
                <a:srgbClr val="000000"/>
              </a:solidFill>
              <a:latin typeface="Calibri"/>
              <a:ea typeface="ＭＳ Ｐゴシック" charset="-128"/>
              <a:cs typeface="Calibri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598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2794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Bay of Bengal LME Causal 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Chain 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Ca. 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2011</a:t>
            </a: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718976"/>
            <a:ext cx="8585200" cy="57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6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Bay of Bengal LME Causal </a:t>
            </a:r>
            <a:r>
              <a:rPr lang="en-US" sz="3600" dirty="0">
                <a:solidFill>
                  <a:prstClr val="black"/>
                </a:solidFill>
              </a:rPr>
              <a:t>Chains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2600" y="2349500"/>
            <a:ext cx="8229600" cy="33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Good level of detail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No linkage but very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logical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Links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causes to impacts – a good idea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asy </a:t>
            </a: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rPr>
              <a:t>for a decision maker to translate into action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1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2400300"/>
            <a:ext cx="3048000" cy="1139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Okavango River Basin Causal 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Chain 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GB" sz="2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 Ca. </a:t>
            </a:r>
            <a:r>
              <a:rPr lang="en-GB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2011</a:t>
            </a:r>
            <a:endParaRPr lang="en-US" sz="32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0"/>
            <a:ext cx="612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6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Causal Chain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Causal Chain Analysis (CCA</a:t>
            </a:r>
            <a:r>
              <a:rPr lang="en-GB" dirty="0" smtClean="0"/>
              <a:t>) </a:t>
            </a:r>
            <a:r>
              <a:rPr lang="en-GB" dirty="0"/>
              <a:t>is closely related to systems </a:t>
            </a:r>
            <a:r>
              <a:rPr lang="en-GB" dirty="0" smtClean="0"/>
              <a:t>thinking</a:t>
            </a:r>
            <a:r>
              <a:rPr lang="en-GB" dirty="0"/>
              <a:t> </a:t>
            </a:r>
          </a:p>
          <a:p>
            <a:r>
              <a:rPr lang="en-GB" dirty="0" smtClean="0"/>
              <a:t>Systems </a:t>
            </a:r>
            <a:r>
              <a:rPr lang="en-GB" dirty="0"/>
              <a:t>thinking </a:t>
            </a:r>
            <a:r>
              <a:rPr lang="en-GB" dirty="0" smtClean="0"/>
              <a:t>focuses </a:t>
            </a:r>
            <a:r>
              <a:rPr lang="en-GB" dirty="0"/>
              <a:t>on the </a:t>
            </a:r>
            <a:r>
              <a:rPr lang="en-GB" dirty="0" smtClean="0"/>
              <a:t>dynamic </a:t>
            </a:r>
            <a:r>
              <a:rPr lang="en-GB" dirty="0"/>
              <a:t>and complex whole system interacting as a structured functional </a:t>
            </a:r>
            <a:r>
              <a:rPr lang="en-GB" dirty="0" smtClean="0"/>
              <a:t>unit</a:t>
            </a:r>
          </a:p>
          <a:p>
            <a:r>
              <a:rPr lang="en-GB" dirty="0" smtClean="0"/>
              <a:t>CCA </a:t>
            </a:r>
            <a:r>
              <a:rPr lang="en-GB" dirty="0"/>
              <a:t>approaches </a:t>
            </a:r>
            <a:r>
              <a:rPr lang="en-GB" dirty="0" smtClean="0"/>
              <a:t>are generally linear, </a:t>
            </a:r>
            <a:r>
              <a:rPr lang="en-GB" dirty="0"/>
              <a:t>examining cause and </a:t>
            </a:r>
            <a:r>
              <a:rPr lang="en-GB" dirty="0" smtClean="0"/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283767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prstClr val="black"/>
                </a:solidFill>
              </a:rPr>
              <a:t>Okavango River Basin Causal </a:t>
            </a:r>
            <a:r>
              <a:rPr lang="en-US" sz="3600" dirty="0">
                <a:solidFill>
                  <a:prstClr val="black"/>
                </a:solidFill>
              </a:rPr>
              <a:t>Chains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2600" y="2349500"/>
            <a:ext cx="8229600" cy="33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Too much detail</a:t>
            </a:r>
            <a:endParaRPr lang="en-US" sz="2800" dirty="0"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No linkage but logical</a:t>
            </a:r>
            <a:endParaRPr lang="en-US" sz="2800" dirty="0">
              <a:latin typeface="Calibri"/>
              <a:ea typeface="ＭＳ Ｐゴシック" charset="-128"/>
              <a:cs typeface="Calibri"/>
            </a:endParaRP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Links </a:t>
            </a:r>
            <a:r>
              <a:rPr lang="en-US" sz="2800" dirty="0">
                <a:latin typeface="Calibri"/>
                <a:ea typeface="ＭＳ Ｐゴシック" charset="-128"/>
                <a:cs typeface="Calibri"/>
              </a:rPr>
              <a:t>causes to impacts </a:t>
            </a: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and locations</a:t>
            </a:r>
          </a:p>
          <a:p>
            <a:pPr marL="355600" indent="-355600" defTabSz="914400" eaLnBrk="0" hangingPunct="0">
              <a:spcBef>
                <a:spcPts val="2000"/>
              </a:spcBef>
              <a:buClr>
                <a:srgbClr val="003399"/>
              </a:buClr>
              <a:buSzPct val="75000"/>
              <a:buFont typeface="Wingdings" charset="0"/>
              <a:buChar char="n"/>
              <a:defRPr/>
            </a:pPr>
            <a:r>
              <a:rPr lang="en-US" sz="2800" dirty="0" smtClean="0">
                <a:latin typeface="Calibri"/>
                <a:ea typeface="ＭＳ Ｐゴシック" charset="-128"/>
                <a:cs typeface="Calibri"/>
              </a:rPr>
              <a:t>Confusing for </a:t>
            </a:r>
            <a:r>
              <a:rPr lang="en-US" sz="2800" dirty="0">
                <a:latin typeface="Calibri"/>
                <a:ea typeface="ＭＳ Ｐゴシック" charset="-128"/>
                <a:cs typeface="Calibri"/>
              </a:rPr>
              <a:t>a decision maker to translate into action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75000"/>
              <a:buFont typeface="Wingdings" charset="0"/>
              <a:buChar char="u"/>
              <a:defRPr/>
            </a:pPr>
            <a:endParaRPr lang="en-GB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19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Arial" charset="0"/>
                <a:ea typeface="ＭＳ Ｐゴシック" charset="0"/>
                <a:cs typeface="ＭＳ Ｐゴシック" charset="0"/>
              </a:rPr>
              <a:t>Potential difficulties in developing causal chains</a:t>
            </a:r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4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61704"/>
              </p:ext>
            </p:extLst>
          </p:nvPr>
        </p:nvGraphicFramePr>
        <p:xfrm>
          <a:off x="469900" y="1955800"/>
          <a:ext cx="8229600" cy="4419601"/>
        </p:xfrm>
        <a:graphic>
          <a:graphicData uri="http://schemas.openxmlformats.org/drawingml/2006/table">
            <a:tbl>
              <a:tblPr/>
              <a:tblGrid>
                <a:gridCol w="3101975"/>
                <a:gridCol w="5127625"/>
              </a:tblGrid>
              <a:tr h="412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CAUSAL CHAIN 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ADVANTAGES AND DISADVANTAGES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8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Table or matrix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(e.g.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Bay of Bengal LME) 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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Simpler to produce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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Conceptually 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easy for the expert to produce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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Difficult to show linkages between causes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177800" marR="0" lvl="0" indent="-1778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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Can be conceptually 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difficult for the reader to understand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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Often difficult 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to identify SAP interventions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7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Flow diagram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(e.g.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Kura-Aras River Basin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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Show linkages between causes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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Work well using the sectoral approach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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Conceptually easy for the reader to understand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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Difficult to construct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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Conceptually difficult for the expert to produce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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Time consuming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sym typeface="Wingdings" charset="0"/>
                        </a:rPr>
                        <a:t>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Often difficult to identify SAP interventions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  <a:sym typeface="Wingding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4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from the Field…..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905036"/>
              </p:ext>
            </p:extLst>
          </p:nvPr>
        </p:nvGraphicFramePr>
        <p:xfrm>
          <a:off x="333374" y="1778000"/>
          <a:ext cx="8353426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29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4A9FC1-5F16-BC49-950A-A078E9A45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527B230-A596-2946-A221-B11052DEB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05DB23-2E41-3E49-8E78-99504D2C4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E73851-C3C3-3E44-BA0E-B454E6990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D71AD7-27BB-BC4C-BDBA-2A85D325C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92515B-12F3-2043-BE22-E75380AE0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3AE1D5-E633-CE45-BB6A-CD88B9B6A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86DEDE-B109-AE4F-9B6B-C37908C3D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612900"/>
            <a:ext cx="7556500" cy="483869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In groups of five:</a:t>
            </a:r>
            <a:endParaRPr lang="en-GB" sz="2400" dirty="0"/>
          </a:p>
          <a:p>
            <a:pPr lvl="0"/>
            <a:r>
              <a:rPr lang="en-GB" sz="2400" dirty="0"/>
              <a:t>Take one of the priority transboundary </a:t>
            </a:r>
            <a:r>
              <a:rPr lang="en-GB" sz="2400" dirty="0" smtClean="0"/>
              <a:t>problems (together with its associated environmental and socio-economic impacts </a:t>
            </a:r>
            <a:r>
              <a:rPr lang="en-GB" sz="2400" dirty="0"/>
              <a:t>and identify: </a:t>
            </a:r>
            <a:endParaRPr lang="en-GB" sz="2400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key sectors (e.g. industry, agriculture, fisheries etc</a:t>
            </a:r>
            <a:r>
              <a:rPr lang="en-GB" dirty="0" smtClean="0"/>
              <a:t>) and select one</a:t>
            </a:r>
          </a:p>
          <a:p>
            <a:r>
              <a:rPr lang="en-US" sz="2400" dirty="0"/>
              <a:t>F</a:t>
            </a:r>
            <a:r>
              <a:rPr lang="en-GB" sz="2400" dirty="0"/>
              <a:t>or that sector, </a:t>
            </a:r>
            <a:r>
              <a:rPr lang="en-GB" sz="2400" dirty="0" smtClean="0"/>
              <a:t>identify:</a:t>
            </a:r>
            <a:endParaRPr lang="en-GB" sz="2400" dirty="0"/>
          </a:p>
          <a:p>
            <a:pPr lvl="1"/>
            <a:r>
              <a:rPr lang="en-GB" sz="2400" dirty="0" smtClean="0"/>
              <a:t>The </a:t>
            </a:r>
            <a:r>
              <a:rPr lang="en-GB" sz="2400" dirty="0"/>
              <a:t>immediate </a:t>
            </a:r>
            <a:r>
              <a:rPr lang="en-GB" sz="2400" dirty="0" smtClean="0"/>
              <a:t>causes</a:t>
            </a:r>
          </a:p>
          <a:p>
            <a:pPr lvl="1"/>
            <a:r>
              <a:rPr lang="en-GB" sz="2400" dirty="0" smtClean="0"/>
              <a:t>The </a:t>
            </a:r>
            <a:r>
              <a:rPr lang="en-GB" sz="2400" dirty="0"/>
              <a:t>underlying </a:t>
            </a:r>
            <a:r>
              <a:rPr lang="en-GB" sz="2400" dirty="0" smtClean="0"/>
              <a:t>causes</a:t>
            </a:r>
          </a:p>
          <a:p>
            <a:pPr lvl="1"/>
            <a:r>
              <a:rPr lang="en-GB" sz="2400" dirty="0" smtClean="0"/>
              <a:t>Determine </a:t>
            </a:r>
            <a:r>
              <a:rPr lang="en-GB" sz="2400" dirty="0"/>
              <a:t>the root causes</a:t>
            </a:r>
          </a:p>
          <a:p>
            <a:r>
              <a:rPr lang="en-GB" sz="2400" dirty="0"/>
              <a:t> </a:t>
            </a:r>
            <a:r>
              <a:rPr lang="en-GB" sz="2400" b="1" dirty="0" smtClean="0"/>
              <a:t>Timing</a:t>
            </a:r>
            <a:r>
              <a:rPr lang="en-GB" sz="2400" b="1" dirty="0"/>
              <a:t>: </a:t>
            </a:r>
            <a:r>
              <a:rPr lang="en-GB" sz="2400" b="1" dirty="0" smtClean="0"/>
              <a:t>30 minutes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9587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Causal Chain Analysis?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50900" y="2275309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At its most basic, a causal chain is an ordered sequence of events </a:t>
              </a:r>
              <a:r>
                <a:rPr lang="en-US" sz="2800" dirty="0">
                  <a:solidFill>
                    <a:srgbClr val="0033CC"/>
                  </a:solidFill>
                  <a:latin typeface="Calibri"/>
                  <a:cs typeface="Calibri"/>
                </a:rPr>
                <a:t>linking the causes of a problem with its effects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. Each link in the causal chain is created by </a:t>
              </a:r>
              <a:r>
                <a:rPr lang="en-US" sz="2800" dirty="0">
                  <a:solidFill>
                    <a:srgbClr val="0033CC"/>
                  </a:solidFill>
                  <a:latin typeface="Calibri"/>
                  <a:cs typeface="Calibri"/>
                </a:rPr>
                <a:t>repeatedly answering the question ‘</a:t>
              </a:r>
              <a:r>
                <a:rPr lang="en-US" sz="2800" dirty="0" smtClean="0">
                  <a:solidFill>
                    <a:srgbClr val="0033CC"/>
                  </a:solidFill>
                  <a:latin typeface="Calibri"/>
                  <a:cs typeface="Calibri"/>
                </a:rPr>
                <a:t>Why?’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96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866900"/>
            <a:ext cx="87503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5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Causal Chain Analysis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52500" y="2249909"/>
            <a:ext cx="7321550" cy="3541291"/>
            <a:chOff x="0" y="2009"/>
            <a:chExt cx="7785100" cy="4110781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Problems are best solved by attempting to </a:t>
              </a:r>
              <a:r>
                <a:rPr lang="en-US" sz="2800" dirty="0">
                  <a:solidFill>
                    <a:schemeClr val="bg2"/>
                  </a:solidFill>
                  <a:latin typeface="Calibri"/>
                  <a:cs typeface="Calibri"/>
                </a:rPr>
                <a:t>address, correct or eliminate root </a:t>
              </a:r>
              <a:r>
                <a:rPr lang="en-US" sz="2800" dirty="0" smtClean="0">
                  <a:solidFill>
                    <a:schemeClr val="bg2"/>
                  </a:solidFill>
                  <a:latin typeface="Calibri"/>
                  <a:cs typeface="Calibri"/>
                </a:rPr>
                <a:t>causes</a:t>
              </a:r>
              <a:r>
                <a:rPr lang="en-US" sz="2800" dirty="0" smtClean="0">
                  <a:solidFill>
                    <a:schemeClr val="tx1"/>
                  </a:solidFill>
                  <a:latin typeface="Calibri"/>
                  <a:cs typeface="Calibri"/>
                </a:rPr>
                <a:t> </a:t>
              </a:r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as opposed to merely addressing the </a:t>
              </a:r>
              <a:r>
                <a:rPr lang="en-US" sz="2800" dirty="0">
                  <a:solidFill>
                    <a:srgbClr val="0033CC"/>
                  </a:solidFill>
                  <a:latin typeface="Calibri"/>
                  <a:cs typeface="Calibri"/>
                </a:rPr>
                <a:t>immediately obvious </a:t>
              </a:r>
              <a:r>
                <a:rPr lang="en-US" sz="2800" dirty="0" smtClean="0">
                  <a:solidFill>
                    <a:srgbClr val="0033CC"/>
                  </a:solidFill>
                  <a:latin typeface="Calibri"/>
                  <a:cs typeface="Calibri"/>
                </a:rPr>
                <a:t>symptoms</a:t>
              </a:r>
              <a:endParaRPr lang="en-US" sz="2800" dirty="0">
                <a:solidFill>
                  <a:srgbClr val="0033CC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26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662600"/>
            <a:ext cx="5846599" cy="54588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2264808">
            <a:off x="3868660" y="2246781"/>
            <a:ext cx="1190870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54755">
            <a:off x="3836910" y="1719731"/>
            <a:ext cx="1190870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731026">
            <a:off x="3055294" y="2713341"/>
            <a:ext cx="2123998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93900" y="1155700"/>
            <a:ext cx="2070100" cy="9271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Cause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: Diffuse sources of nutrients from agriculture</a:t>
            </a:r>
          </a:p>
        </p:txBody>
      </p:sp>
      <p:sp>
        <p:nvSpPr>
          <p:cNvPr id="22" name="Right Arrow 21"/>
          <p:cNvSpPr/>
          <p:nvPr/>
        </p:nvSpPr>
        <p:spPr>
          <a:xfrm rot="934249">
            <a:off x="4916151" y="5158950"/>
            <a:ext cx="1550869" cy="1898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520867">
            <a:off x="4337038" y="5431251"/>
            <a:ext cx="1287398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619500" y="4184650"/>
            <a:ext cx="2070100" cy="9271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/>
                <a:cs typeface="Calibri"/>
              </a:rPr>
              <a:t>Impact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: Loss of fish population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88900" y="4686300"/>
            <a:ext cx="3759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i="1" dirty="0" smtClean="0">
                <a:solidFill>
                  <a:srgbClr val="0033CC"/>
                </a:solidFill>
              </a:rPr>
              <a:t>Dnieper River Basin</a:t>
            </a:r>
          </a:p>
          <a:p>
            <a:r>
              <a:rPr lang="en-US" sz="2000" dirty="0" smtClean="0"/>
              <a:t>Transboundary Problem: </a:t>
            </a:r>
            <a:r>
              <a:rPr lang="en-US" sz="2000" b="0" dirty="0" smtClean="0"/>
              <a:t>Eutrophication</a:t>
            </a:r>
          </a:p>
        </p:txBody>
      </p:sp>
    </p:spTree>
    <p:extLst>
      <p:ext uri="{BB962C8B-B14F-4D97-AF65-F5344CB8AC3E}">
        <p14:creationId xmlns:p14="http://schemas.microsoft.com/office/powerpoint/2010/main" val="275036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  <p:bldP spid="22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headEnd type="none"/>
          <a:tailEnd type="triangl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>
          <a:headEnd type="none"/>
          <a:tailEnd type="triangl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2B142D"/>
    </a:dk2>
    <a:lt2>
      <a:srgbClr val="0033CC"/>
    </a:lt2>
    <a:accent1>
      <a:srgbClr val="0000FF"/>
    </a:accent1>
    <a:accent2>
      <a:srgbClr val="0033FF"/>
    </a:accent2>
    <a:accent3>
      <a:srgbClr val="3366FF"/>
    </a:accent3>
    <a:accent4>
      <a:srgbClr val="6699FF"/>
    </a:accent4>
    <a:accent5>
      <a:srgbClr val="3366CC"/>
    </a:accent5>
    <a:accent6>
      <a:srgbClr val="0099FF"/>
    </a:accent6>
    <a:hlink>
      <a:srgbClr val="000099"/>
    </a:hlink>
    <a:folHlink>
      <a:srgbClr val="9775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63701</TotalTime>
  <Words>2039</Words>
  <Application>Microsoft Macintosh PowerPoint</Application>
  <PresentationFormat>On-screen Show (4:3)</PresentationFormat>
  <Paragraphs>335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Advantage</vt:lpstr>
      <vt:lpstr>Office Theme</vt:lpstr>
      <vt:lpstr>1_Advantage</vt:lpstr>
      <vt:lpstr>2_Advantage</vt:lpstr>
      <vt:lpstr>3_Advantage</vt:lpstr>
      <vt:lpstr>1_Office Theme</vt:lpstr>
      <vt:lpstr>4_Advantage</vt:lpstr>
      <vt:lpstr>IW:LEARN TDA/SAP Training Course</vt:lpstr>
      <vt:lpstr>Section 6: Causal Chain Analysis</vt:lpstr>
      <vt:lpstr>Where are we?</vt:lpstr>
      <vt:lpstr>In this Section you will learn about….</vt:lpstr>
      <vt:lpstr>What is Causal Chain Analysis?</vt:lpstr>
      <vt:lpstr>What is Causal Chain Analysis?</vt:lpstr>
      <vt:lpstr>For Example</vt:lpstr>
      <vt:lpstr>Strength of Causal Chain Analysis</vt:lpstr>
      <vt:lpstr> </vt:lpstr>
      <vt:lpstr>Black Sea Dead Zone</vt:lpstr>
      <vt:lpstr>PowerPoint Presentation</vt:lpstr>
      <vt:lpstr> </vt:lpstr>
      <vt:lpstr>PowerPoint Presentation</vt:lpstr>
      <vt:lpstr>Causal Chain as a component of a Policy Response System </vt:lpstr>
      <vt:lpstr>Components of a Causal Chain</vt:lpstr>
      <vt:lpstr>Immediate Causes…</vt:lpstr>
      <vt:lpstr> </vt:lpstr>
      <vt:lpstr>Underlying Causes…</vt:lpstr>
      <vt:lpstr>Resource uses and practices</vt:lpstr>
      <vt:lpstr>Social and Economic Causes</vt:lpstr>
      <vt:lpstr>Root Causes</vt:lpstr>
      <vt:lpstr>Root Causes</vt:lpstr>
      <vt:lpstr>PowerPoint Presentation</vt:lpstr>
      <vt:lpstr>Ease of Assessment</vt:lpstr>
      <vt:lpstr>Boundaries Between Causes</vt:lpstr>
      <vt:lpstr>How to Develop a Causal Chain</vt:lpstr>
      <vt:lpstr>Stepwise Process</vt:lpstr>
      <vt:lpstr>Process for Developing Causal Chains</vt:lpstr>
      <vt:lpstr>Step 1: Identification of the components of the causal chain </vt:lpstr>
      <vt:lpstr>Step 2: Further development of the causal chains</vt:lpstr>
      <vt:lpstr>Step 2: Further development of the causal chains</vt:lpstr>
      <vt:lpstr>Examples of Causal Chains</vt:lpstr>
      <vt:lpstr>PowerPoint Presentation</vt:lpstr>
      <vt:lpstr>Dnipro Basin Causal Chains</vt:lpstr>
      <vt:lpstr>Caspian Sea Causal Chain – Ca. 2001</vt:lpstr>
      <vt:lpstr>Caspian Sea Causal Chains</vt:lpstr>
      <vt:lpstr>Black Sea Causal Chain – Ca. 2007</vt:lpstr>
      <vt:lpstr>Black Sea Causal Chains</vt:lpstr>
      <vt:lpstr>Kura-Aras River Basin Causal Chain – Ca. 2006</vt:lpstr>
      <vt:lpstr>Kura-Aras River Basin Causal Chains</vt:lpstr>
      <vt:lpstr>PowerPoint Presentation</vt:lpstr>
      <vt:lpstr>Lake Chad Causal Chains</vt:lpstr>
      <vt:lpstr>PowerPoint Presentation</vt:lpstr>
      <vt:lpstr>Orange Senqu River Basin Causal Chains</vt:lpstr>
      <vt:lpstr>PowerPoint Presentation</vt:lpstr>
      <vt:lpstr>Mediterranean Sea Causal Chains</vt:lpstr>
      <vt:lpstr>Bay of Bengal LME Causal Chain – Ca. 2011</vt:lpstr>
      <vt:lpstr>Bay of Bengal LME Causal Chains</vt:lpstr>
      <vt:lpstr>Okavango River Basin Causal Chain – Ca. 2011</vt:lpstr>
      <vt:lpstr>Okavango River Basin Causal Chains</vt:lpstr>
      <vt:lpstr>Potential difficulties in developing causal chains </vt:lpstr>
      <vt:lpstr>Advice from the Field…..</vt:lpstr>
      <vt:lpstr>Group Exercise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 FOOD INITIATIVE WORKSHOP</dc:title>
  <dc:creator>Martin Bloxham</dc:creator>
  <cp:lastModifiedBy>Martin Bloxham</cp:lastModifiedBy>
  <cp:revision>350</cp:revision>
  <dcterms:created xsi:type="dcterms:W3CDTF">2010-04-21T10:35:43Z</dcterms:created>
  <dcterms:modified xsi:type="dcterms:W3CDTF">2012-08-24T11:44:01Z</dcterms:modified>
</cp:coreProperties>
</file>