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447" r:id="rId2"/>
    <p:sldId id="296" r:id="rId3"/>
    <p:sldId id="445" r:id="rId4"/>
    <p:sldId id="453" r:id="rId5"/>
    <p:sldId id="450" r:id="rId6"/>
    <p:sldId id="452" r:id="rId7"/>
    <p:sldId id="455" r:id="rId8"/>
    <p:sldId id="451" r:id="rId9"/>
    <p:sldId id="448" r:id="rId10"/>
    <p:sldId id="449" r:id="rId11"/>
    <p:sldId id="45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47"/>
            <p14:sldId id="296"/>
            <p14:sldId id="445"/>
            <p14:sldId id="453"/>
            <p14:sldId id="450"/>
            <p14:sldId id="452"/>
            <p14:sldId id="455"/>
            <p14:sldId id="451"/>
            <p14:sldId id="448"/>
            <p14:sldId id="449"/>
            <p14:sldId id="4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5D0"/>
    <a:srgbClr val="65C4D2"/>
    <a:srgbClr val="003399"/>
    <a:srgbClr val="66CCFF"/>
    <a:srgbClr val="33CC33"/>
    <a:srgbClr val="0000FF"/>
    <a:srgbClr val="E6F1FF"/>
    <a:srgbClr val="E6FFFF"/>
    <a:srgbClr val="F3FFFF"/>
    <a:srgbClr val="FF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04" autoAdjust="0"/>
  </p:normalViewPr>
  <p:slideViewPr>
    <p:cSldViewPr snapToGrid="0">
      <p:cViewPr>
        <p:scale>
          <a:sx n="100" d="100"/>
          <a:sy n="100" d="100"/>
        </p:scale>
        <p:origin x="-10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4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23/08/2012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108200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TDA/SAP Training Course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 and </a:t>
            </a:r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9464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7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727075" y="1841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Overview of </a:t>
            </a:r>
            <a:r>
              <a:rPr lang="en-US" sz="4000" b="1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Today</a:t>
            </a:r>
            <a:endParaRPr lang="en-US" sz="4000" b="1" dirty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663700"/>
            <a:ext cx="4203700" cy="1231900"/>
          </a:xfrm>
          <a:solidFill>
            <a:srgbClr val="66CC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600" u="sng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AM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US" sz="2200" dirty="0">
                <a:solidFill>
                  <a:schemeClr val="tx1"/>
                </a:solidFill>
              </a:rPr>
              <a:t>Introduction and Overview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622801" y="1662113"/>
            <a:ext cx="4175998" cy="2490787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defRPr sz="2800"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1pPr>
            <a:lvl2pPr marL="457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defRPr sz="2400"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2pPr>
            <a:lvl3pPr marL="6858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defRPr sz="2000"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3pPr>
            <a:lvl4pPr marL="914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defRPr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4pPr>
            <a:lvl5pPr marL="914400" indent="9144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defRPr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indent="-273050" eaLnBrk="1" hangingPunct="1">
              <a:buSzPct val="95000"/>
              <a:buFont typeface="Arial" charset="0"/>
              <a:buNone/>
            </a:pPr>
            <a:r>
              <a:rPr lang="en-US" u="sng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PM</a:t>
            </a:r>
          </a:p>
          <a:p>
            <a:pPr marL="355600" lvl="1" indent="-355600" eaLnBrk="1" hangingPunct="1">
              <a:defRPr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355600" lvl="1" indent="-355600" eaLnBrk="1" hangingPunct="1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Module </a:t>
            </a:r>
            <a:r>
              <a:rPr lang="en-US" sz="2200" dirty="0">
                <a:solidFill>
                  <a:schemeClr val="tx1"/>
                </a:solidFill>
              </a:rPr>
              <a:t>2: Developing the </a:t>
            </a:r>
            <a:r>
              <a:rPr lang="en-US" sz="2200" dirty="0" smtClean="0">
                <a:solidFill>
                  <a:schemeClr val="tx1"/>
                </a:solidFill>
              </a:rPr>
              <a:t>TDA - Transboundary Problems</a:t>
            </a:r>
            <a:endParaRPr lang="en-US" sz="2200" dirty="0">
              <a:solidFill>
                <a:schemeClr val="tx1"/>
              </a:solidFill>
            </a:endParaRPr>
          </a:p>
          <a:p>
            <a:pPr marL="355600" lvl="1" indent="-355600" eaLnBrk="1" hangingPunct="1">
              <a:defRPr/>
            </a:pPr>
            <a:r>
              <a:rPr lang="en-US" sz="2200" dirty="0">
                <a:solidFill>
                  <a:schemeClr val="tx1"/>
                </a:solidFill>
              </a:rPr>
              <a:t>Group </a:t>
            </a:r>
            <a:r>
              <a:rPr lang="en-US" sz="2200" dirty="0" smtClean="0">
                <a:solidFill>
                  <a:schemeClr val="tx1"/>
                </a:solidFill>
              </a:rPr>
              <a:t>Exercise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5100" y="3467100"/>
            <a:ext cx="4203700" cy="26797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5565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Module 1: Introduction to the TDA/SAP Process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Group Exercise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Module 2: Developing the TDA - </a:t>
            </a:r>
            <a:r>
              <a:rPr lang="en-GB" sz="2200" dirty="0">
                <a:latin typeface="Calibri"/>
                <a:ea typeface="ＭＳ Ｐゴシック" charset="-128"/>
                <a:cs typeface="Calibri"/>
              </a:rPr>
              <a:t>System Boundaries, Data and information Collection </a:t>
            </a:r>
            <a:endParaRPr lang="en-US" sz="2200" dirty="0">
              <a:latin typeface="Calibri"/>
              <a:ea typeface="ＭＳ Ｐゴシック" charset="-128"/>
              <a:cs typeface="Calibri"/>
            </a:endParaRP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Group Exercise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7800" y="2959100"/>
            <a:ext cx="4203700" cy="444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dirty="0">
                <a:latin typeface="Calibri" charset="0"/>
              </a:rPr>
              <a:t>Break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622800" y="4749800"/>
            <a:ext cx="4216400" cy="20193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73050" indent="-2730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55600" lvl="1" indent="-3556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endParaRPr lang="en-US" sz="800" dirty="0" smtClean="0">
              <a:latin typeface="Calibri"/>
              <a:ea typeface="ＭＳ Ｐゴシック" charset="-128"/>
              <a:cs typeface="Calibri"/>
            </a:endParaRPr>
          </a:p>
          <a:p>
            <a:pPr marL="355600" lvl="1" indent="-3556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 smtClean="0">
                <a:latin typeface="Calibri"/>
                <a:ea typeface="ＭＳ Ｐゴシック" charset="-128"/>
                <a:cs typeface="Calibri"/>
              </a:rPr>
              <a:t>Module </a:t>
            </a: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2: Developing the TDA - Environmental and S-E Impacts </a:t>
            </a:r>
          </a:p>
          <a:p>
            <a:pPr marL="355600" lvl="1" indent="-3556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200" dirty="0">
                <a:latin typeface="Calibri"/>
                <a:ea typeface="ＭＳ Ｐゴシック" charset="-128"/>
                <a:cs typeface="Calibri"/>
              </a:rPr>
              <a:t>Group Exercise</a:t>
            </a:r>
          </a:p>
          <a:p>
            <a:pPr marL="355600" lvl="1" indent="-3556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GB" sz="2200" dirty="0">
                <a:latin typeface="Calibri"/>
                <a:ea typeface="ＭＳ Ｐゴシック" charset="-128"/>
                <a:cs typeface="Calibri"/>
              </a:rPr>
              <a:t>Closing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22800" y="4216401"/>
            <a:ext cx="4216400" cy="467999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Break</a:t>
            </a:r>
            <a:endParaRPr lang="en-US" dirty="0">
              <a:latin typeface="Calibri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5100" y="6197600"/>
            <a:ext cx="4203700" cy="571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</a:rPr>
              <a:t>LUNCH</a:t>
            </a:r>
            <a:endParaRPr lang="en-US" sz="11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8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Exercise</a:t>
            </a:r>
            <a:r>
              <a:rPr lang="en-GB" dirty="0"/>
              <a:t>: The TDA and </a:t>
            </a:r>
            <a:r>
              <a:rPr lang="en-GB" dirty="0" smtClean="0"/>
              <a:t>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16100"/>
            <a:ext cx="7556500" cy="4724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</a:t>
            </a:r>
            <a:r>
              <a:rPr lang="en-GB" dirty="0" smtClean="0"/>
              <a:t>pairs:</a:t>
            </a:r>
            <a:endParaRPr lang="en-GB" dirty="0"/>
          </a:p>
          <a:p>
            <a:pPr lvl="0"/>
            <a:r>
              <a:rPr lang="en-GB" dirty="0"/>
              <a:t>What is a </a:t>
            </a:r>
            <a:r>
              <a:rPr lang="en-GB" dirty="0" smtClean="0"/>
              <a:t>Transboundary Diagnostic analysis (TDA)?</a:t>
            </a:r>
            <a:endParaRPr lang="en-GB" dirty="0"/>
          </a:p>
          <a:p>
            <a:pPr lvl="0"/>
            <a:r>
              <a:rPr lang="en-GB" dirty="0"/>
              <a:t>What is a </a:t>
            </a:r>
            <a:r>
              <a:rPr lang="en-GB" dirty="0" smtClean="0"/>
              <a:t>Strategic Action Programme (SAP)?</a:t>
            </a:r>
            <a:endParaRPr lang="en-GB" dirty="0"/>
          </a:p>
          <a:p>
            <a:pPr lvl="0"/>
            <a:r>
              <a:rPr lang="en-GB" dirty="0"/>
              <a:t>Why are they important to this project</a:t>
            </a:r>
            <a:r>
              <a:rPr lang="en-GB" dirty="0" smtClean="0"/>
              <a:t>?</a:t>
            </a:r>
          </a:p>
          <a:p>
            <a:pPr lvl="0"/>
            <a:endParaRPr lang="en-GB" sz="200" dirty="0" smtClean="0"/>
          </a:p>
          <a:p>
            <a:pPr marL="0" lvl="0" indent="0">
              <a:buNone/>
            </a:pPr>
            <a:r>
              <a:rPr lang="en-GB" b="1" dirty="0" smtClean="0"/>
              <a:t>Timing: 10 minutes </a:t>
            </a:r>
            <a:r>
              <a:rPr lang="en-GB" b="1" dirty="0"/>
              <a:t> </a:t>
            </a:r>
          </a:p>
          <a:p>
            <a:r>
              <a:rPr lang="en-GB" dirty="0"/>
              <a:t>Share with whole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9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98475" y="311150"/>
            <a:ext cx="7556500" cy="1025525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Preliminaries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Fire</a:t>
            </a:r>
          </a:p>
          <a:p>
            <a:r>
              <a:rPr lang="en-US" dirty="0" smtClean="0">
                <a:latin typeface="Calibri" charset="0"/>
                <a:ea typeface="ＭＳ Ｐゴシック" charset="0"/>
              </a:rPr>
              <a:t>Toilets</a:t>
            </a:r>
          </a:p>
          <a:p>
            <a:r>
              <a:rPr lang="en-US" dirty="0" smtClean="0">
                <a:latin typeface="Calibri" charset="0"/>
                <a:ea typeface="ＭＳ Ｐゴシック" charset="0"/>
              </a:rPr>
              <a:t>Phones/laptops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Refreshments</a:t>
            </a:r>
          </a:p>
          <a:p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Quick</a:t>
            </a:r>
            <a:r>
              <a:rPr lang="en-US" dirty="0" smtClean="0"/>
              <a:t> </a:t>
            </a:r>
            <a:r>
              <a:rPr lang="en-US" dirty="0"/>
              <a:t>go </a:t>
            </a:r>
            <a:r>
              <a:rPr lang="en-US" dirty="0" smtClean="0"/>
              <a:t>round:</a:t>
            </a:r>
          </a:p>
          <a:p>
            <a:endParaRPr lang="en-US" dirty="0" smtClean="0"/>
          </a:p>
          <a:p>
            <a:pPr lvl="1"/>
            <a:r>
              <a:rPr lang="en-GB" sz="2800" dirty="0" smtClean="0"/>
              <a:t>Name</a:t>
            </a:r>
          </a:p>
          <a:p>
            <a:pPr lvl="1"/>
            <a:r>
              <a:rPr lang="en-GB" sz="2800" dirty="0" smtClean="0"/>
              <a:t>Organisation</a:t>
            </a:r>
          </a:p>
          <a:p>
            <a:pPr lvl="1"/>
            <a:r>
              <a:rPr lang="en-GB" sz="2800" dirty="0" smtClean="0"/>
              <a:t>A musical instrument you’ve always wanted to play</a:t>
            </a:r>
            <a:r>
              <a:rPr lang="en-US" sz="2800" dirty="0" smtClean="0"/>
              <a:t>…..</a:t>
            </a:r>
            <a:endParaRPr lang="en-GB" sz="2800" dirty="0" smtClean="0"/>
          </a:p>
          <a:p>
            <a:pPr lvl="1"/>
            <a:endParaRPr lang="en-GB" sz="2800" dirty="0" smtClean="0"/>
          </a:p>
          <a:p>
            <a:pPr lvl="1"/>
            <a:endParaRPr lang="en-GB" sz="2800" dirty="0"/>
          </a:p>
          <a:p>
            <a:pPr marL="228600" lvl="1" indent="0">
              <a:buNone/>
            </a:pPr>
            <a:endParaRPr lang="en-GB" sz="2800" dirty="0"/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7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HCLME Project needs to review the existing TDA and develop a new TDA based on current best practice and the latest research</a:t>
            </a:r>
          </a:p>
          <a:p>
            <a:r>
              <a:rPr lang="en-US" dirty="0" smtClean="0"/>
              <a:t>HCLME Project needs to develop a SAP based on the findings in the TDA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768601"/>
            <a:ext cx="7556500" cy="19939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aim of the training course is to strengthen the capabilities of individuals and institutions involved in the GEF TDA/SAP process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05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TDA/SAP training course will:</a:t>
            </a:r>
          </a:p>
          <a:p>
            <a:pPr marL="355600" lvl="0" indent="-355600"/>
            <a:r>
              <a:rPr lang="en-GB" dirty="0" smtClean="0"/>
              <a:t>Provide </a:t>
            </a:r>
            <a:r>
              <a:rPr lang="en-GB" dirty="0"/>
              <a:t>the necessary skills, information and approaches required to develop a TDA/SAP</a:t>
            </a:r>
          </a:p>
          <a:p>
            <a:pPr marL="355600" lvl="0" indent="-355600"/>
            <a:r>
              <a:rPr lang="en-GB" dirty="0" smtClean="0"/>
              <a:t>Help </a:t>
            </a:r>
            <a:r>
              <a:rPr lang="en-GB" dirty="0"/>
              <a:t>the project to formalise the TDA and/or SAP development team</a:t>
            </a:r>
          </a:p>
          <a:p>
            <a:pPr marL="355600" lvl="0" indent="-355600"/>
            <a:r>
              <a:rPr lang="en-GB" dirty="0" smtClean="0"/>
              <a:t>Launch </a:t>
            </a:r>
            <a:r>
              <a:rPr lang="en-GB" dirty="0"/>
              <a:t>the TDA/SAP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8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Training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TDA/SAP course is experiential </a:t>
            </a:r>
            <a:r>
              <a:rPr lang="en-GB" dirty="0"/>
              <a:t>and highly </a:t>
            </a:r>
            <a:r>
              <a:rPr lang="en-GB" dirty="0" smtClean="0"/>
              <a:t>interactive </a:t>
            </a:r>
          </a:p>
          <a:p>
            <a:r>
              <a:rPr lang="en-GB" dirty="0" smtClean="0"/>
              <a:t>It </a:t>
            </a:r>
            <a:r>
              <a:rPr lang="en-GB" dirty="0"/>
              <a:t>consist of 4 Modules:</a:t>
            </a:r>
          </a:p>
          <a:p>
            <a:pPr lvl="1"/>
            <a:r>
              <a:rPr lang="en-GB" dirty="0" smtClean="0"/>
              <a:t>Module 1: Introduction</a:t>
            </a:r>
            <a:endParaRPr lang="en-GB" dirty="0"/>
          </a:p>
          <a:p>
            <a:pPr lvl="1"/>
            <a:r>
              <a:rPr lang="en-GB" dirty="0" smtClean="0"/>
              <a:t>Module 2:Developing </a:t>
            </a:r>
            <a:r>
              <a:rPr lang="en-GB" dirty="0"/>
              <a:t>the TDA</a:t>
            </a:r>
          </a:p>
          <a:p>
            <a:pPr lvl="1"/>
            <a:r>
              <a:rPr lang="en-GB" dirty="0" smtClean="0"/>
              <a:t>Module 3: Formulating </a:t>
            </a:r>
            <a:r>
              <a:rPr lang="en-GB" dirty="0"/>
              <a:t>the SAP</a:t>
            </a:r>
          </a:p>
          <a:p>
            <a:pPr lvl="1"/>
            <a:r>
              <a:rPr lang="en-GB" dirty="0" smtClean="0"/>
              <a:t>Module 4: Managing </a:t>
            </a:r>
            <a:r>
              <a:rPr lang="en-GB" dirty="0"/>
              <a:t>the TDA/SAP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6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the end of the TDA/SAP training course participants will:</a:t>
            </a:r>
          </a:p>
          <a:p>
            <a:pPr lvl="0"/>
            <a:r>
              <a:rPr lang="en-GB" sz="2400" dirty="0" smtClean="0"/>
              <a:t>Understand </a:t>
            </a:r>
            <a:r>
              <a:rPr lang="en-GB" sz="2400" dirty="0"/>
              <a:t>the TDA/SAP process and how it fits within GEF IW Projects </a:t>
            </a:r>
          </a:p>
          <a:p>
            <a:pPr lvl="0"/>
            <a:r>
              <a:rPr lang="en-GB" sz="2400" dirty="0"/>
              <a:t>Understand the key steps in the TDA/SAP process</a:t>
            </a:r>
          </a:p>
          <a:p>
            <a:pPr lvl="0"/>
            <a:r>
              <a:rPr lang="en-GB" sz="2400" dirty="0"/>
              <a:t>Be able to communicate the TDA/SAP process to others</a:t>
            </a:r>
          </a:p>
          <a:p>
            <a:pPr lvl="0"/>
            <a:r>
              <a:rPr lang="en-GB" sz="2400" dirty="0"/>
              <a:t>Have learnt new skills for implementing the TDA/SAP process in their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6900" y="5156200"/>
            <a:ext cx="7937500" cy="901700"/>
          </a:xfrm>
          <a:prstGeom prst="rect">
            <a:avLst/>
          </a:prstGeom>
          <a:solidFill>
            <a:srgbClr val="3366FF">
              <a:alpha val="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 typeface="Lucida Grande" charset="0"/>
              <a:buNone/>
            </a:pP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Timing &amp; deadlines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– </a:t>
            </a:r>
            <a:r>
              <a:rPr lang="en-US" dirty="0">
                <a:latin typeface="Calibri"/>
                <a:cs typeface="Calibri"/>
              </a:rPr>
              <a:t>Tight deadlines throughout the day - </a:t>
            </a:r>
            <a:r>
              <a:rPr lang="en-US" b="1" dirty="0">
                <a:latin typeface="Calibri"/>
                <a:cs typeface="Calibri"/>
              </a:rPr>
              <a:t>Never enough time!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Do </a:t>
            </a:r>
            <a:r>
              <a:rPr lang="en-US" dirty="0">
                <a:latin typeface="Calibri"/>
                <a:cs typeface="Calibri"/>
              </a:rPr>
              <a:t>your best within time constraints.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84200" y="4216400"/>
            <a:ext cx="7950200" cy="787400"/>
          </a:xfrm>
          <a:prstGeom prst="rect">
            <a:avLst/>
          </a:prstGeom>
          <a:solidFill>
            <a:srgbClr val="3366FF">
              <a:alpha val="2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Lucida Grande" charset="0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rPr>
              <a:t>Welcome questions and comments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rPr>
              <a:t> – may need to ‘park’ some of them to keep process on track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4200" y="2921000"/>
            <a:ext cx="7950200" cy="1143000"/>
          </a:xfrm>
          <a:prstGeom prst="rect">
            <a:avLst/>
          </a:prstGeom>
          <a:solidFill>
            <a:srgbClr val="3366FF">
              <a:alpha val="5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 typeface="Lucida Grande" charset="0"/>
              <a:buNone/>
            </a:pPr>
            <a:r>
              <a:rPr lang="en-US" b="1" dirty="0">
                <a:solidFill>
                  <a:srgbClr val="000000"/>
                </a:solidFill>
                <a:latin typeface="Calibri" charset="0"/>
              </a:rPr>
              <a:t>Openness and frank speaking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– </a:t>
            </a:r>
            <a:r>
              <a:rPr lang="en-US" dirty="0">
                <a:latin typeface="Calibri" charset="0"/>
              </a:rPr>
              <a:t>No attribution to the individual and information disclosed about individual </a:t>
            </a:r>
            <a:r>
              <a:rPr lang="en-US" dirty="0" smtClean="0">
                <a:latin typeface="Calibri" charset="0"/>
              </a:rPr>
              <a:t>projects or work </a:t>
            </a:r>
            <a:r>
              <a:rPr lang="en-US" dirty="0">
                <a:latin typeface="Calibri" charset="0"/>
              </a:rPr>
              <a:t>should not be revealed outside this venue</a:t>
            </a:r>
            <a:endParaRPr lang="en-US" b="1" dirty="0">
              <a:latin typeface="Calibri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84200" y="1943100"/>
            <a:ext cx="7950200" cy="838200"/>
          </a:xfrm>
          <a:prstGeom prst="rect">
            <a:avLst/>
          </a:prstGeom>
          <a:solidFill>
            <a:srgbClr val="3366FF">
              <a:alpha val="7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 typeface="Lucida Grande" charset="0"/>
              <a:buNone/>
            </a:pPr>
            <a:r>
              <a:rPr lang="en-US" b="1" dirty="0">
                <a:solidFill>
                  <a:srgbClr val="000000"/>
                </a:solidFill>
                <a:latin typeface="Calibri" charset="0"/>
              </a:rPr>
              <a:t>Use the occasion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– participate in the whole process, get to know everyone here, take advantage of the opportunity!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Guiding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2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10726</TotalTime>
  <Words>452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IW:LEARN TDA/SAP Training Course</vt:lpstr>
      <vt:lpstr>Preliminaries</vt:lpstr>
      <vt:lpstr>Group Introductions</vt:lpstr>
      <vt:lpstr>Why are we here?</vt:lpstr>
      <vt:lpstr>Aim of the Workshop</vt:lpstr>
      <vt:lpstr>Objectives of the Workshop</vt:lpstr>
      <vt:lpstr>Overview of the Training Course</vt:lpstr>
      <vt:lpstr>Learning Outcomes</vt:lpstr>
      <vt:lpstr>Guiding Principles</vt:lpstr>
      <vt:lpstr>PowerPoint Presentation</vt:lpstr>
      <vt:lpstr>Quick Exercise: The TDA and SAP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Martin Bloxham</cp:lastModifiedBy>
  <cp:revision>159</cp:revision>
  <dcterms:created xsi:type="dcterms:W3CDTF">2010-04-21T10:35:43Z</dcterms:created>
  <dcterms:modified xsi:type="dcterms:W3CDTF">2012-08-23T08:57:10Z</dcterms:modified>
</cp:coreProperties>
</file>