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270" r:id="rId4"/>
    <p:sldId id="271" r:id="rId5"/>
    <p:sldId id="258" r:id="rId6"/>
    <p:sldId id="264" r:id="rId7"/>
    <p:sldId id="272" r:id="rId8"/>
    <p:sldId id="273" r:id="rId9"/>
    <p:sldId id="274" r:id="rId10"/>
    <p:sldId id="275" r:id="rId11"/>
    <p:sldId id="276" r:id="rId12"/>
    <p:sldId id="277" r:id="rId13"/>
    <p:sldId id="278" r:id="rId14"/>
    <p:sldId id="279" r:id="rId15"/>
    <p:sldId id="259" r:id="rId16"/>
    <p:sldId id="260" r:id="rId17"/>
    <p:sldId id="261" r:id="rId18"/>
    <p:sldId id="262" r:id="rId19"/>
    <p:sldId id="263" r:id="rId20"/>
    <p:sldId id="269" r:id="rId21"/>
    <p:sldId id="268" r:id="rId22"/>
    <p:sldId id="267" r:id="rId23"/>
    <p:sldId id="265" r:id="rId24"/>
    <p:sldId id="26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606" y="-102"/>
      </p:cViewPr>
      <p:guideLst>
        <p:guide orient="horz" pos="2160"/>
        <p:guide pos="2880"/>
      </p:guideLst>
    </p:cSldViewPr>
  </p:slideViewPr>
  <p:notesTextViewPr>
    <p:cViewPr>
      <p:scale>
        <a:sx n="100" d="100"/>
        <a:sy n="100" d="100"/>
      </p:scale>
      <p:origin x="0" y="726"/>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723C4C-D1E9-44E3-A0F1-2D99E3E6D9FF}" type="datetimeFigureOut">
              <a:rPr lang="en-US" smtClean="0"/>
              <a:pPr/>
              <a:t>5/2/2011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631925-88EB-482A-9C17-60D7B731A80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33F588-B892-44E2-9F2C-4930A0B65796}" type="datetimeFigureOut">
              <a:rPr lang="en-US" smtClean="0"/>
              <a:pPr/>
              <a:t>5/2/2011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65B505-7D24-45CE-93D3-949C103072A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latin typeface="+mn-lt"/>
                <a:ea typeface="+mn-ea"/>
                <a:cs typeface="+mn-cs"/>
              </a:rPr>
              <a:t>Norte de Perú 1) Isla Lobos de Tierra. Centro de Perú 2) Las Islas Ballestas</a:t>
            </a:r>
            <a:r>
              <a:rPr lang="es-ES" sz="1200" kern="1200" dirty="0" smtClean="0">
                <a:solidFill>
                  <a:schemeClr val="tx1"/>
                </a:solidFill>
                <a:latin typeface="+mn-lt"/>
                <a:ea typeface="+mn-ea"/>
                <a:cs typeface="+mn-cs"/>
              </a:rPr>
              <a:t> </a:t>
            </a:r>
            <a:r>
              <a:rPr lang="es-ES" sz="1200" b="1" kern="1200" dirty="0" smtClean="0">
                <a:solidFill>
                  <a:schemeClr val="tx1"/>
                </a:solidFill>
                <a:latin typeface="+mn-lt"/>
                <a:ea typeface="+mn-ea"/>
                <a:cs typeface="+mn-cs"/>
              </a:rPr>
              <a:t>en Reserva Nacional </a:t>
            </a:r>
            <a:r>
              <a:rPr lang="en-US" b="1" dirty="0" smtClean="0"/>
              <a:t>Paracas</a:t>
            </a:r>
            <a:r>
              <a:rPr lang="en-US" b="0" baseline="0" dirty="0" smtClean="0"/>
              <a:t> , </a:t>
            </a:r>
            <a:r>
              <a:rPr lang="en-US" b="1" baseline="0" dirty="0" err="1" smtClean="0"/>
              <a:t>cerca</a:t>
            </a:r>
            <a:r>
              <a:rPr lang="en-US" b="1" baseline="0" dirty="0" smtClean="0"/>
              <a:t> de </a:t>
            </a:r>
            <a:r>
              <a:rPr lang="en-US" b="1" baseline="0" dirty="0" err="1" smtClean="0"/>
              <a:t>Pisco</a:t>
            </a:r>
            <a:r>
              <a:rPr lang="en-US" b="1" baseline="0" dirty="0" smtClean="0"/>
              <a:t> y 3)</a:t>
            </a:r>
            <a:r>
              <a:rPr lang="en-US" b="0" baseline="0" dirty="0" smtClean="0"/>
              <a:t> </a:t>
            </a:r>
            <a:r>
              <a:rPr lang="es-ES" sz="1200" b="1" kern="1200" dirty="0" smtClean="0">
                <a:solidFill>
                  <a:schemeClr val="tx1"/>
                </a:solidFill>
                <a:latin typeface="+mn-lt"/>
                <a:ea typeface="+mn-ea"/>
                <a:cs typeface="+mn-cs"/>
              </a:rPr>
              <a:t>Punta San Juan,</a:t>
            </a:r>
            <a:r>
              <a:rPr lang="es-ES" sz="1200" kern="1200" dirty="0" smtClean="0">
                <a:solidFill>
                  <a:schemeClr val="tx1"/>
                </a:solidFill>
                <a:latin typeface="+mn-lt"/>
                <a:ea typeface="+mn-ea"/>
                <a:cs typeface="+mn-cs"/>
              </a:rPr>
              <a:t> </a:t>
            </a:r>
            <a:r>
              <a:rPr lang="es-ES" sz="1200" b="1" kern="1200" dirty="0" smtClean="0">
                <a:solidFill>
                  <a:schemeClr val="tx1"/>
                </a:solidFill>
                <a:latin typeface="+mn-lt"/>
                <a:ea typeface="+mn-ea"/>
                <a:cs typeface="+mn-cs"/>
              </a:rPr>
              <a:t>Ica - cerca</a:t>
            </a:r>
            <a:r>
              <a:rPr lang="es-ES" sz="1200" b="1" kern="1200" baseline="0" dirty="0" smtClean="0">
                <a:solidFill>
                  <a:schemeClr val="tx1"/>
                </a:solidFill>
                <a:latin typeface="+mn-lt"/>
                <a:ea typeface="+mn-ea"/>
                <a:cs typeface="+mn-cs"/>
              </a:rPr>
              <a:t> de Nazca</a:t>
            </a:r>
            <a:endParaRPr lang="en-US" b="1" dirty="0"/>
          </a:p>
        </p:txBody>
      </p:sp>
      <p:sp>
        <p:nvSpPr>
          <p:cNvPr id="4" name="Slide Number Placeholder 3"/>
          <p:cNvSpPr>
            <a:spLocks noGrp="1"/>
          </p:cNvSpPr>
          <p:nvPr>
            <p:ph type="sldNum" sz="quarter" idx="10"/>
          </p:nvPr>
        </p:nvSpPr>
        <p:spPr/>
        <p:txBody>
          <a:bodyPr/>
          <a:lstStyle/>
          <a:p>
            <a:fld id="{B765B505-7D24-45CE-93D3-949C103072A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65B505-7D24-45CE-93D3-949C103072A3}"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65B505-7D24-45CE-93D3-949C103072A3}"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65B505-7D24-45CE-93D3-949C103072A3}"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65B505-7D24-45CE-93D3-949C103072A3}"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65B505-7D24-45CE-93D3-949C103072A3}"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65B505-7D24-45CE-93D3-949C103072A3}"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65B505-7D24-45CE-93D3-949C103072A3}"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65B505-7D24-45CE-93D3-949C103072A3}"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65B505-7D24-45CE-93D3-949C103072A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65B505-7D24-45CE-93D3-949C103072A3}"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65B505-7D24-45CE-93D3-949C103072A3}"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lphaLcParenR"/>
            </a:pPr>
            <a:r>
              <a:rPr lang="en-US" dirty="0" smtClean="0"/>
              <a:t>Biodiversity, food, transport, recreation, water cycle, nutrient recycling, CO</a:t>
            </a:r>
            <a:r>
              <a:rPr lang="en-US" sz="600" dirty="0" smtClean="0"/>
              <a:t>2 absorption, temperature regulation </a:t>
            </a:r>
          </a:p>
          <a:p>
            <a:pPr marL="228600" indent="-228600">
              <a:buAutoNum type="alphaLcParenR"/>
            </a:pPr>
            <a:r>
              <a:rPr lang="en-US" sz="600" dirty="0" smtClean="0"/>
              <a:t>Very important both historically (Guano) and currently: fisheries and</a:t>
            </a:r>
            <a:r>
              <a:rPr lang="en-US" sz="600" baseline="0" dirty="0" smtClean="0"/>
              <a:t> biodiversity protection</a:t>
            </a:r>
          </a:p>
          <a:p>
            <a:pPr marL="228600" indent="-228600">
              <a:buAutoNum type="alphaLcParenR"/>
            </a:pPr>
            <a:r>
              <a:rPr lang="en-US" sz="600" baseline="0" dirty="0" smtClean="0"/>
              <a:t>Food, Recreation, Employment, Energy (wind, wave, </a:t>
            </a:r>
            <a:r>
              <a:rPr lang="en-US" sz="600" baseline="0" dirty="0" err="1" smtClean="0"/>
              <a:t>biofuel</a:t>
            </a:r>
            <a:r>
              <a:rPr lang="en-US" sz="600" baseline="0" dirty="0" smtClean="0"/>
              <a:t> from macro-algae), Oxygen production</a:t>
            </a:r>
          </a:p>
          <a:p>
            <a:pPr marL="228600" indent="-228600">
              <a:buAutoNum type="alphaLcParenR"/>
            </a:pPr>
            <a:r>
              <a:rPr lang="en-US" sz="600" baseline="0" dirty="0" smtClean="0"/>
              <a:t>Calculate a monetized value for each service or environmental value and calculate the loss if damaged</a:t>
            </a:r>
          </a:p>
          <a:p>
            <a:pPr marL="228600" indent="-228600">
              <a:buAutoNum type="alphaLcParenR"/>
            </a:pPr>
            <a:r>
              <a:rPr lang="en-US" sz="600" baseline="0" dirty="0" smtClean="0"/>
              <a:t>Sustainable fisheries (co-managed, certified, lower volumes-higher values), energy production (wave power), less pollution, improved tourism, Ecosystem Based Management – land sea interface in place and working</a:t>
            </a:r>
            <a:endParaRPr lang="en-US" sz="800" dirty="0"/>
          </a:p>
        </p:txBody>
      </p:sp>
      <p:sp>
        <p:nvSpPr>
          <p:cNvPr id="4" name="Slide Number Placeholder 3"/>
          <p:cNvSpPr>
            <a:spLocks noGrp="1"/>
          </p:cNvSpPr>
          <p:nvPr>
            <p:ph type="sldNum" sz="quarter" idx="10"/>
          </p:nvPr>
        </p:nvSpPr>
        <p:spPr/>
        <p:txBody>
          <a:bodyPr/>
          <a:lstStyle/>
          <a:p>
            <a:fld id="{B765B505-7D24-45CE-93D3-949C103072A3}"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lphaLcParenR"/>
            </a:pPr>
            <a:r>
              <a:rPr lang="en-US" dirty="0" smtClean="0"/>
              <a:t>Upwelling, high primary productivity based on rich nutrient source,</a:t>
            </a:r>
            <a:r>
              <a:rPr lang="en-US" baseline="0" dirty="0" smtClean="0"/>
              <a:t> </a:t>
            </a:r>
            <a:r>
              <a:rPr lang="en-US" baseline="0" dirty="0" err="1" smtClean="0"/>
              <a:t>trophic</a:t>
            </a:r>
            <a:r>
              <a:rPr lang="en-US" baseline="0" dirty="0" smtClean="0"/>
              <a:t> web </a:t>
            </a:r>
          </a:p>
          <a:p>
            <a:pPr marL="228600" indent="-228600">
              <a:buAutoNum type="alphaLcParenR"/>
            </a:pPr>
            <a:r>
              <a:rPr lang="en-US" baseline="0" dirty="0" smtClean="0"/>
              <a:t>Positive: MPAs Negative: Pollution (multi-source), overfishing, extraction guano, reduced biodiversity</a:t>
            </a:r>
          </a:p>
          <a:p>
            <a:pPr marL="228600" indent="-228600">
              <a:buAutoNum type="alphaLcParenR"/>
            </a:pPr>
            <a:r>
              <a:rPr lang="en-US" baseline="0" dirty="0" smtClean="0"/>
              <a:t>Most take the services for granted or are unaware what is provided (oxygen): fisheries, recreation, dumping waste, oil exploration, transport etc and are not prepared to directly pay for the services</a:t>
            </a:r>
          </a:p>
          <a:p>
            <a:pPr marL="228600" indent="-228600">
              <a:buAutoNum type="alphaLcParenR"/>
            </a:pPr>
            <a:r>
              <a:rPr lang="en-US" baseline="0" dirty="0" smtClean="0"/>
              <a:t>Fisheries v tourism; oil &amp; gas v fisheries; biodiversity v food. All could coexist but some are prioritized due to their immediate or perceived economic value e.g. Oil &amp; Gas before ecosystem biodiversity</a:t>
            </a:r>
          </a:p>
          <a:p>
            <a:pPr marL="228600" indent="-228600">
              <a:buAutoNum type="alphaLcParenR"/>
            </a:pPr>
            <a:r>
              <a:rPr lang="en-US" baseline="0" dirty="0" smtClean="0"/>
              <a:t>Good baseline data for numbers of species (marine and terrestrial), good choice of indicator species for marine pollution, cost effective data collection methods, </a:t>
            </a:r>
            <a:r>
              <a:rPr lang="en-US" baseline="0" dirty="0" err="1" smtClean="0"/>
              <a:t>trophic</a:t>
            </a:r>
            <a:r>
              <a:rPr lang="en-US" baseline="0" dirty="0" smtClean="0"/>
              <a:t> models, fisheries management tools, climate change models, oceanographic data collection</a:t>
            </a:r>
            <a:endParaRPr lang="en-US" dirty="0"/>
          </a:p>
        </p:txBody>
      </p:sp>
      <p:sp>
        <p:nvSpPr>
          <p:cNvPr id="4" name="Slide Number Placeholder 3"/>
          <p:cNvSpPr>
            <a:spLocks noGrp="1"/>
          </p:cNvSpPr>
          <p:nvPr>
            <p:ph type="sldNum" sz="quarter" idx="10"/>
          </p:nvPr>
        </p:nvSpPr>
        <p:spPr/>
        <p:txBody>
          <a:bodyPr/>
          <a:lstStyle/>
          <a:p>
            <a:fld id="{B765B505-7D24-45CE-93D3-949C103072A3}"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a:t>
            </a:r>
            <a:r>
              <a:rPr lang="en-US" b="1" u="sng" dirty="0" smtClean="0"/>
              <a:t>Natural</a:t>
            </a:r>
            <a:r>
              <a:rPr lang="en-US" dirty="0" smtClean="0"/>
              <a:t>: area of ocean current upwelling bring nutrients to the</a:t>
            </a:r>
            <a:r>
              <a:rPr lang="en-US" baseline="0" dirty="0" smtClean="0"/>
              <a:t> surface (</a:t>
            </a:r>
            <a:r>
              <a:rPr lang="en-US" baseline="0" dirty="0" err="1" smtClean="0"/>
              <a:t>photic</a:t>
            </a:r>
            <a:r>
              <a:rPr lang="en-US" baseline="0" dirty="0" smtClean="0"/>
              <a:t> zone), </a:t>
            </a:r>
            <a:r>
              <a:rPr lang="en-US" dirty="0" smtClean="0"/>
              <a:t>submerged valleys, submerged seamounts, Islands,</a:t>
            </a:r>
            <a:r>
              <a:rPr lang="en-US" baseline="0" dirty="0" smtClean="0"/>
              <a:t> Capes, fishing grounds (offshore &amp; </a:t>
            </a:r>
            <a:r>
              <a:rPr lang="en-US" baseline="0" dirty="0" err="1" smtClean="0"/>
              <a:t>nearshore</a:t>
            </a:r>
            <a:r>
              <a:rPr lang="en-US" baseline="0" dirty="0" smtClean="0"/>
              <a:t>), breeding grounds for marine fish, </a:t>
            </a:r>
            <a:r>
              <a:rPr lang="en-US" baseline="0" dirty="0" err="1" smtClean="0"/>
              <a:t>crustacia</a:t>
            </a:r>
            <a:r>
              <a:rPr lang="en-US" baseline="0" dirty="0" smtClean="0"/>
              <a:t>, mollusks, birds and mammals – protecting biodiversity. Political: Boarder with Chile (disputed), EEZ, Departmental boundaries (including watersheds); b) Humboldt current = area from Southern Ocean to Equator plus associated upwelling systems. c) Oceanographic, climate change (ENSO), satellite (primary productivity, red tides etc), land sea interface, water quality data and much more; d) Environment Ministries in Peru and Chile, Fisheries Management and scientific research institutions, INGOs (IUCN, WWF and more) – often agencies have </a:t>
            </a:r>
            <a:r>
              <a:rPr lang="en-US" baseline="0" smtClean="0"/>
              <a:t>overlapping functions </a:t>
            </a:r>
            <a:endParaRPr lang="en-US" dirty="0"/>
          </a:p>
        </p:txBody>
      </p:sp>
      <p:sp>
        <p:nvSpPr>
          <p:cNvPr id="4" name="Slide Number Placeholder 3"/>
          <p:cNvSpPr>
            <a:spLocks noGrp="1"/>
          </p:cNvSpPr>
          <p:nvPr>
            <p:ph type="sldNum" sz="quarter" idx="10"/>
          </p:nvPr>
        </p:nvSpPr>
        <p:spPr/>
        <p:txBody>
          <a:bodyPr/>
          <a:lstStyle/>
          <a:p>
            <a:fld id="{B765B505-7D24-45CE-93D3-949C103072A3}"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65B505-7D24-45CE-93D3-949C103072A3}"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65B505-7D24-45CE-93D3-949C103072A3}"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4E3BF9-4E81-4F5A-AD7A-66817B2BB04F}" type="datetimeFigureOut">
              <a:rPr lang="en-US" smtClean="0"/>
              <a:pPr/>
              <a:t>5/2/2011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EE115-C4DE-4335-88C4-68FD1ABE3F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E3BF9-4E81-4F5A-AD7A-66817B2BB04F}" type="datetimeFigureOut">
              <a:rPr lang="en-US" smtClean="0"/>
              <a:pPr/>
              <a:t>5/2/2011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EE115-C4DE-4335-88C4-68FD1ABE3F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E3BF9-4E81-4F5A-AD7A-66817B2BB04F}" type="datetimeFigureOut">
              <a:rPr lang="en-US" smtClean="0"/>
              <a:pPr/>
              <a:t>5/2/2011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EE115-C4DE-4335-88C4-68FD1ABE3F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E3BF9-4E81-4F5A-AD7A-66817B2BB04F}" type="datetimeFigureOut">
              <a:rPr lang="en-US" smtClean="0"/>
              <a:pPr/>
              <a:t>5/2/2011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EE115-C4DE-4335-88C4-68FD1ABE3F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4E3BF9-4E81-4F5A-AD7A-66817B2BB04F}" type="datetimeFigureOut">
              <a:rPr lang="en-US" smtClean="0"/>
              <a:pPr/>
              <a:t>5/2/2011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EE115-C4DE-4335-88C4-68FD1ABE3F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4E3BF9-4E81-4F5A-AD7A-66817B2BB04F}" type="datetimeFigureOut">
              <a:rPr lang="en-US" smtClean="0"/>
              <a:pPr/>
              <a:t>5/2/2011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EE115-C4DE-4335-88C4-68FD1ABE3F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4E3BF9-4E81-4F5A-AD7A-66817B2BB04F}" type="datetimeFigureOut">
              <a:rPr lang="en-US" smtClean="0"/>
              <a:pPr/>
              <a:t>5/2/2011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CEE115-C4DE-4335-88C4-68FD1ABE3F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4E3BF9-4E81-4F5A-AD7A-66817B2BB04F}" type="datetimeFigureOut">
              <a:rPr lang="en-US" smtClean="0"/>
              <a:pPr/>
              <a:t>5/2/2011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CEE115-C4DE-4335-88C4-68FD1ABE3F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4E3BF9-4E81-4F5A-AD7A-66817B2BB04F}" type="datetimeFigureOut">
              <a:rPr lang="en-US" smtClean="0"/>
              <a:pPr/>
              <a:t>5/2/2011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CEE115-C4DE-4335-88C4-68FD1ABE3F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E3BF9-4E81-4F5A-AD7A-66817B2BB04F}" type="datetimeFigureOut">
              <a:rPr lang="en-US" smtClean="0"/>
              <a:pPr/>
              <a:t>5/2/2011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EE115-C4DE-4335-88C4-68FD1ABE3F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E3BF9-4E81-4F5A-AD7A-66817B2BB04F}" type="datetimeFigureOut">
              <a:rPr lang="en-US" smtClean="0"/>
              <a:pPr/>
              <a:t>5/2/2011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EE115-C4DE-4335-88C4-68FD1ABE3F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3BF9-4E81-4F5A-AD7A-66817B2BB04F}" type="datetimeFigureOut">
              <a:rPr lang="en-US" smtClean="0"/>
              <a:pPr/>
              <a:t>5/2/2011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EE115-C4DE-4335-88C4-68FD1ABE3F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hyperlink" Target="http://www.ngdc.noaa.gov/mgg/image/2minrelief.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package" Target="../embeddings/Microsoft_Office_Word_Document1.docx"/></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package" Target="../embeddings/Microsoft_Office_Word_Document2.docx"/></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package" Target="../embeddings/Microsoft_Office_Word_Document3.docx"/></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package" Target="../embeddings/Microsoft_Office_Word_Document4.docx"/></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package" Target="../embeddings/Microsoft_Office_Word_Document5.docx"/></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rnsiipg.blogspot.com/" TargetMode="External"/><Relationship Id="rId5" Type="http://schemas.openxmlformats.org/officeDocument/2006/relationships/image" Target="../media/image4.jpeg"/><Relationship Id="rId4" Type="http://schemas.openxmlformats.org/officeDocument/2006/relationships/hyperlink" Target="http://rtseablog.blogspot.com/2010/05/understanding-seamounts-more-study-of.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http://en.wikipedia.org/wiki/File:Rob-cru.png" TargetMode="External"/><Relationship Id="rId5" Type="http://schemas.openxmlformats.org/officeDocument/2006/relationships/image" Target="../media/image15.png"/><Relationship Id="rId4" Type="http://schemas.openxmlformats.org/officeDocument/2006/relationships/hyperlink" Target="http://upload.wikimedia.org/wikipedia/commons/7/7d/Rob-cru.p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ebmtool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638800" y="304800"/>
            <a:ext cx="2884881" cy="6172200"/>
          </a:xfrm>
          <a:prstGeom prst="rect">
            <a:avLst/>
          </a:prstGeom>
          <a:noFill/>
          <a:ln w="9525">
            <a:noFill/>
            <a:miter lim="800000"/>
            <a:headEnd/>
            <a:tailEnd/>
          </a:ln>
          <a:effectLst/>
        </p:spPr>
      </p:pic>
      <p:sp>
        <p:nvSpPr>
          <p:cNvPr id="2" name="Title 1"/>
          <p:cNvSpPr>
            <a:spLocks noGrp="1"/>
          </p:cNvSpPr>
          <p:nvPr>
            <p:ph type="ctrTitle"/>
          </p:nvPr>
        </p:nvSpPr>
        <p:spPr>
          <a:xfrm>
            <a:off x="457200" y="609601"/>
            <a:ext cx="4800600" cy="2990850"/>
          </a:xfrm>
        </p:spPr>
        <p:txBody>
          <a:bodyPr>
            <a:normAutofit fontScale="90000"/>
          </a:bodyPr>
          <a:lstStyle/>
          <a:p>
            <a:r>
              <a:rPr lang="es-ES" dirty="0" err="1" smtClean="0"/>
              <a:t>Towards</a:t>
            </a:r>
            <a:r>
              <a:rPr lang="es-ES" dirty="0" smtClean="0"/>
              <a:t> </a:t>
            </a:r>
            <a:r>
              <a:rPr lang="es-ES" dirty="0" err="1" smtClean="0"/>
              <a:t>Ecosystem-Based</a:t>
            </a:r>
            <a:r>
              <a:rPr lang="es-ES" dirty="0" smtClean="0"/>
              <a:t> Management of </a:t>
            </a:r>
            <a:r>
              <a:rPr lang="es-ES" dirty="0" err="1" smtClean="0"/>
              <a:t>the</a:t>
            </a:r>
            <a:r>
              <a:rPr lang="es-ES" dirty="0" smtClean="0"/>
              <a:t> Humboldt </a:t>
            </a:r>
            <a:r>
              <a:rPr lang="es-ES" dirty="0" err="1" smtClean="0"/>
              <a:t>Current</a:t>
            </a:r>
            <a:r>
              <a:rPr lang="es-ES" dirty="0" smtClean="0"/>
              <a:t> </a:t>
            </a:r>
            <a:r>
              <a:rPr lang="es-ES" dirty="0" err="1" smtClean="0"/>
              <a:t>Large</a:t>
            </a:r>
            <a:r>
              <a:rPr lang="es-ES" dirty="0" smtClean="0"/>
              <a:t> Marine </a:t>
            </a:r>
            <a:r>
              <a:rPr lang="es-ES" dirty="0" err="1" smtClean="0"/>
              <a:t>Ecosystem</a:t>
            </a:r>
            <a:r>
              <a:rPr lang="es-ES" dirty="0" smtClean="0"/>
              <a:t> (HCLME)</a:t>
            </a:r>
            <a:r>
              <a:rPr lang="en-US" dirty="0" smtClean="0"/>
              <a:t/>
            </a:r>
            <a:br>
              <a:rPr lang="en-US" dirty="0" smtClean="0"/>
            </a:br>
            <a:endParaRPr lang="en-US" dirty="0"/>
          </a:p>
        </p:txBody>
      </p:sp>
      <p:sp>
        <p:nvSpPr>
          <p:cNvPr id="3" name="Subtitle 2"/>
          <p:cNvSpPr>
            <a:spLocks noGrp="1"/>
          </p:cNvSpPr>
          <p:nvPr>
            <p:ph type="subTitle" idx="1"/>
          </p:nvPr>
        </p:nvSpPr>
        <p:spPr>
          <a:xfrm>
            <a:off x="1219200" y="3657600"/>
            <a:ext cx="3429000" cy="1981200"/>
          </a:xfrm>
        </p:spPr>
        <p:txBody>
          <a:bodyPr>
            <a:normAutofit fontScale="85000" lnSpcReduction="10000"/>
          </a:bodyPr>
          <a:lstStyle/>
          <a:p>
            <a:r>
              <a:rPr lang="en-US" dirty="0" smtClean="0"/>
              <a:t>Summary by</a:t>
            </a:r>
          </a:p>
          <a:p>
            <a:r>
              <a:rPr lang="en-US" dirty="0" smtClean="0"/>
              <a:t>MICHAEL  J. AKESTER</a:t>
            </a:r>
          </a:p>
          <a:p>
            <a:r>
              <a:rPr lang="en-US" dirty="0" smtClean="0"/>
              <a:t>Regional Project Coordinator</a:t>
            </a:r>
            <a:endParaRPr lang="en-US" dirty="0"/>
          </a:p>
        </p:txBody>
      </p:sp>
      <p:sp>
        <p:nvSpPr>
          <p:cNvPr id="5" name="Rectangle 4"/>
          <p:cNvSpPr/>
          <p:nvPr/>
        </p:nvSpPr>
        <p:spPr>
          <a:xfrm>
            <a:off x="5791200" y="1752600"/>
            <a:ext cx="838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Lima</a:t>
            </a:r>
            <a:endParaRPr lang="en-US" b="1" dirty="0">
              <a:solidFill>
                <a:schemeClr val="bg1"/>
              </a:solidFill>
            </a:endParaRPr>
          </a:p>
        </p:txBody>
      </p:sp>
      <p:sp>
        <p:nvSpPr>
          <p:cNvPr id="6" name="Rectangle 5"/>
          <p:cNvSpPr/>
          <p:nvPr/>
        </p:nvSpPr>
        <p:spPr>
          <a:xfrm>
            <a:off x="5943600" y="3581400"/>
            <a:ext cx="1143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Santiago</a:t>
            </a:r>
            <a:endParaRPr lang="en-US" b="1" dirty="0"/>
          </a:p>
        </p:txBody>
      </p:sp>
      <p:sp>
        <p:nvSpPr>
          <p:cNvPr id="7" name="Rectangle 6"/>
          <p:cNvSpPr/>
          <p:nvPr/>
        </p:nvSpPr>
        <p:spPr>
          <a:xfrm>
            <a:off x="7239000" y="6019800"/>
            <a:ext cx="1371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Map Source NOAA </a:t>
            </a:r>
            <a:endParaRPr lang="en-US" b="1" dirty="0">
              <a:solidFill>
                <a:schemeClr val="tx1"/>
              </a:solidFill>
            </a:endParaRPr>
          </a:p>
        </p:txBody>
      </p:sp>
      <p:sp>
        <p:nvSpPr>
          <p:cNvPr id="8" name="Rectangle 7"/>
          <p:cNvSpPr/>
          <p:nvPr/>
        </p:nvSpPr>
        <p:spPr>
          <a:xfrm>
            <a:off x="4343400" y="6550223"/>
            <a:ext cx="4572000" cy="307777"/>
          </a:xfrm>
          <a:prstGeom prst="rect">
            <a:avLst/>
          </a:prstGeom>
        </p:spPr>
        <p:txBody>
          <a:bodyPr>
            <a:spAutoFit/>
          </a:bodyPr>
          <a:lstStyle/>
          <a:p>
            <a:r>
              <a:rPr lang="en-US" sz="1400" smtClean="0">
                <a:hlinkClick r:id="rId4"/>
              </a:rPr>
              <a:t>http://www.ngdc.noaa.gov/mgg/image/2minrelief.html</a:t>
            </a:r>
            <a:r>
              <a:rPr lang="en-US" sz="1400" smtClean="0"/>
              <a:t> </a:t>
            </a:r>
            <a:endParaRPr lang="en-US" sz="1400"/>
          </a:p>
        </p:txBody>
      </p:sp>
      <p:cxnSp>
        <p:nvCxnSpPr>
          <p:cNvPr id="10" name="Curved Connector 9"/>
          <p:cNvCxnSpPr/>
          <p:nvPr/>
        </p:nvCxnSpPr>
        <p:spPr>
          <a:xfrm>
            <a:off x="5791200" y="5562600"/>
            <a:ext cx="609600" cy="533400"/>
          </a:xfrm>
          <a:prstGeom prst="curvedConnector3">
            <a:avLst>
              <a:gd name="adj1" fmla="val 50000"/>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791200" y="6324600"/>
            <a:ext cx="914400" cy="76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791200" y="4724400"/>
            <a:ext cx="457200" cy="3810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6210300" y="4229100"/>
            <a:ext cx="457200" cy="2286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6401594" y="3352006"/>
            <a:ext cx="6096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6200000" flipV="1">
            <a:off x="6248400" y="2438400"/>
            <a:ext cx="457200" cy="3048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a:off x="5791200" y="2057400"/>
            <a:ext cx="381000" cy="1524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42" name="Picture 41"/>
          <p:cNvPicPr/>
          <p:nvPr/>
        </p:nvPicPr>
        <p:blipFill>
          <a:blip r:embed="rId5" cstate="print"/>
          <a:srcRect/>
          <a:stretch>
            <a:fillRect/>
          </a:stretch>
        </p:blipFill>
        <p:spPr bwMode="auto">
          <a:xfrm>
            <a:off x="304800" y="5334000"/>
            <a:ext cx="3733800" cy="1266825"/>
          </a:xfrm>
          <a:prstGeom prst="rect">
            <a:avLst/>
          </a:prstGeom>
          <a:noFill/>
          <a:ln w="9525">
            <a:noFill/>
            <a:miter lim="800000"/>
            <a:headEnd/>
            <a:tailEnd/>
          </a:ln>
        </p:spPr>
      </p:pic>
      <p:cxnSp>
        <p:nvCxnSpPr>
          <p:cNvPr id="56" name="Straight Arrow Connector 55"/>
          <p:cNvCxnSpPr/>
          <p:nvPr/>
        </p:nvCxnSpPr>
        <p:spPr>
          <a:xfrm flipV="1">
            <a:off x="4800600" y="5181600"/>
            <a:ext cx="762000" cy="152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4800600" y="5638800"/>
            <a:ext cx="762000"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800600" y="6324600"/>
            <a:ext cx="762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rot="21022166">
            <a:off x="6621886" y="3949408"/>
            <a:ext cx="388379" cy="571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172200" y="1066800"/>
            <a:ext cx="1524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629400" y="2057400"/>
            <a:ext cx="1524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705600" y="2133600"/>
            <a:ext cx="1524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400800" y="762000"/>
            <a:ext cx="2057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a:t>
            </a:r>
            <a:r>
              <a:rPr lang="en-GB" b="1" dirty="0" smtClean="0">
                <a:solidFill>
                  <a:schemeClr val="tx1"/>
                </a:solidFill>
              </a:rPr>
              <a:t>= pilot sites</a:t>
            </a:r>
            <a:endParaRPr lang="en-US" b="1" dirty="0">
              <a:solidFill>
                <a:schemeClr val="tx1"/>
              </a:solidFill>
            </a:endParaRPr>
          </a:p>
        </p:txBody>
      </p:sp>
      <p:sp>
        <p:nvSpPr>
          <p:cNvPr id="29" name="Rectangle 28"/>
          <p:cNvSpPr/>
          <p:nvPr/>
        </p:nvSpPr>
        <p:spPr>
          <a:xfrm>
            <a:off x="6553200" y="990600"/>
            <a:ext cx="274319"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 Ecological Linkages</a:t>
            </a:r>
            <a:endParaRPr lang="en-US" dirty="0"/>
          </a:p>
        </p:txBody>
      </p:sp>
      <p:sp>
        <p:nvSpPr>
          <p:cNvPr id="3" name="Content Placeholder 2"/>
          <p:cNvSpPr>
            <a:spLocks noGrp="1"/>
          </p:cNvSpPr>
          <p:nvPr>
            <p:ph idx="1"/>
          </p:nvPr>
        </p:nvSpPr>
        <p:spPr>
          <a:xfrm>
            <a:off x="457200" y="1371600"/>
            <a:ext cx="8229600" cy="5181600"/>
          </a:xfrm>
        </p:spPr>
        <p:txBody>
          <a:bodyPr>
            <a:normAutofit fontScale="92500" lnSpcReduction="10000"/>
          </a:bodyPr>
          <a:lstStyle/>
          <a:p>
            <a:pPr lvl="0"/>
            <a:r>
              <a:rPr lang="en-US" dirty="0" smtClean="0"/>
              <a:t>Is there a conceptual model of ecological linkages in the focal area, and is it accessible as a decision-making tool for everyone engaged in EBM? </a:t>
            </a:r>
          </a:p>
          <a:p>
            <a:pPr lvl="0"/>
            <a:r>
              <a:rPr lang="en-US" dirty="0" smtClean="0"/>
              <a:t>What are the key ecological linkages that should be given special attention in decision-making? </a:t>
            </a:r>
          </a:p>
          <a:p>
            <a:pPr lvl="0"/>
            <a:r>
              <a:rPr lang="en-US" dirty="0" smtClean="0"/>
              <a:t>What tradeoffs and cumulative impacts are suggested by these ecological linkages? </a:t>
            </a:r>
          </a:p>
          <a:p>
            <a:pPr lvl="0"/>
            <a:r>
              <a:rPr lang="en-US" dirty="0" smtClean="0"/>
              <a:t>Based on information about ecological linkages, how could policies, regulations, enforcement, and other management practices be changed to sustain nature’s services?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 Cumulative Impacts</a:t>
            </a:r>
            <a:endParaRPr lang="en-US" dirty="0"/>
          </a:p>
        </p:txBody>
      </p:sp>
      <p:sp>
        <p:nvSpPr>
          <p:cNvPr id="3" name="Content Placeholder 2"/>
          <p:cNvSpPr>
            <a:spLocks noGrp="1"/>
          </p:cNvSpPr>
          <p:nvPr>
            <p:ph idx="1"/>
          </p:nvPr>
        </p:nvSpPr>
        <p:spPr>
          <a:xfrm>
            <a:off x="457200" y="1600200"/>
            <a:ext cx="8229600" cy="5029200"/>
          </a:xfrm>
        </p:spPr>
        <p:txBody>
          <a:bodyPr/>
          <a:lstStyle/>
          <a:p>
            <a:pPr lvl="0"/>
            <a:r>
              <a:rPr lang="en-US" dirty="0" smtClean="0"/>
              <a:t>How do human activities, some of which may seem relatively harmless on their own, combine to impair nature’s services? </a:t>
            </a:r>
          </a:p>
          <a:p>
            <a:pPr lvl="0"/>
            <a:r>
              <a:rPr lang="en-US" dirty="0" smtClean="0"/>
              <a:t>How can policies, regulations, enforcement, and other management tools be changed to account for these cumulative impacts and better sustain nature’s services?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 Tradeoffs Among Human Activities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lvl="0"/>
            <a:r>
              <a:rPr lang="en-US" dirty="0" smtClean="0"/>
              <a:t>What direct and indirect tradeoffs occur or could occur among human activities in the focal area? </a:t>
            </a:r>
          </a:p>
          <a:p>
            <a:pPr lvl="0"/>
            <a:r>
              <a:rPr lang="en-US" dirty="0" smtClean="0"/>
              <a:t>When a particular human activity occurs and reaps benefits from nature’s services, does it cause other nature’s services to decline? </a:t>
            </a:r>
          </a:p>
          <a:p>
            <a:pPr lvl="0"/>
            <a:r>
              <a:rPr lang="en-US" dirty="0" smtClean="0"/>
              <a:t>How could occurrence of one type of human activity affect the viability of other human activities?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 Adaptive Management</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pPr lvl="0"/>
            <a:r>
              <a:rPr lang="en-US" dirty="0" smtClean="0"/>
              <a:t>Can management actions be treated as experiments with the outcomes measured through scientific monitoring?</a:t>
            </a:r>
          </a:p>
          <a:p>
            <a:pPr lvl="0"/>
            <a:r>
              <a:rPr lang="en-US" dirty="0" smtClean="0"/>
              <a:t>Can scientific monitoring of nature’s services be used to determine net changes in societal benefits due to management actions? </a:t>
            </a:r>
          </a:p>
          <a:p>
            <a:pPr lvl="0"/>
            <a:r>
              <a:rPr lang="en-US" dirty="0" smtClean="0"/>
              <a:t>How can management practices be adjusted as new scientific information enhances our understanding of human impacts and ecosystem function? </a:t>
            </a:r>
          </a:p>
          <a:p>
            <a:pPr lvl="0"/>
            <a:r>
              <a:rPr lang="en-US" dirty="0" smtClean="0"/>
              <a:t>Does scientific monitoring show acceptable progress toward EBM goals for nature’s services and net societal benefits? If not, how can management practices be changed to produce better outcomes and make more progress toward the goals?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8 - Network of People and Information</a:t>
            </a:r>
            <a:endParaRPr lang="en-US" dirty="0"/>
          </a:p>
        </p:txBody>
      </p:sp>
      <p:sp>
        <p:nvSpPr>
          <p:cNvPr id="3" name="Content Placeholder 2"/>
          <p:cNvSpPr>
            <a:spLocks noGrp="1"/>
          </p:cNvSpPr>
          <p:nvPr>
            <p:ph idx="1"/>
          </p:nvPr>
        </p:nvSpPr>
        <p:spPr>
          <a:xfrm>
            <a:off x="457200" y="1371600"/>
            <a:ext cx="8229600" cy="5181600"/>
          </a:xfrm>
        </p:spPr>
        <p:txBody>
          <a:bodyPr>
            <a:normAutofit fontScale="92500" lnSpcReduction="10000"/>
          </a:bodyPr>
          <a:lstStyle/>
          <a:p>
            <a:pPr lvl="0"/>
            <a:r>
              <a:rPr lang="en-US" dirty="0" smtClean="0"/>
              <a:t>Who are the individuals and groups with a direct or indirect interest in using, appreciating, or sustaining nature’s services from the focal area? </a:t>
            </a:r>
          </a:p>
          <a:p>
            <a:pPr lvl="0"/>
            <a:r>
              <a:rPr lang="en-US" dirty="0" smtClean="0"/>
              <a:t>How can these individuals and organizations interact to define a vision for the future and to pursue goals for sustaining nature’s services? </a:t>
            </a:r>
          </a:p>
          <a:p>
            <a:pPr lvl="0"/>
            <a:r>
              <a:rPr lang="en-US" dirty="0" smtClean="0"/>
              <a:t>How can they establish, support, and participate in an EBM network that facilitates communication of information, ideas, and viewpoints among diverse individuals and organizations?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Starting now to achieve the following in 2015…</a:t>
            </a:r>
            <a:endParaRPr lang="en-US" sz="3600" dirty="0"/>
          </a:p>
        </p:txBody>
      </p:sp>
      <p:graphicFrame>
        <p:nvGraphicFramePr>
          <p:cNvPr id="1032" name="Object 8"/>
          <p:cNvGraphicFramePr>
            <a:graphicFrameLocks noChangeAspect="1"/>
          </p:cNvGraphicFramePr>
          <p:nvPr/>
        </p:nvGraphicFramePr>
        <p:xfrm>
          <a:off x="260752" y="1447800"/>
          <a:ext cx="8622499" cy="3962400"/>
        </p:xfrm>
        <a:graphic>
          <a:graphicData uri="http://schemas.openxmlformats.org/presentationml/2006/ole">
            <p:oleObj spid="_x0000_s1032" name="Document" r:id="rId4" imgW="6239181" imgH="2866695" progId="Word.Document.12">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Starting now to achieve the following in 2015…</a:t>
            </a:r>
            <a:endParaRPr lang="en-US" sz="3200" dirty="0"/>
          </a:p>
        </p:txBody>
      </p:sp>
      <p:graphicFrame>
        <p:nvGraphicFramePr>
          <p:cNvPr id="2052" name="Object 4"/>
          <p:cNvGraphicFramePr>
            <a:graphicFrameLocks noChangeAspect="1"/>
          </p:cNvGraphicFramePr>
          <p:nvPr/>
        </p:nvGraphicFramePr>
        <p:xfrm>
          <a:off x="179323" y="1752600"/>
          <a:ext cx="8594369" cy="3429000"/>
        </p:xfrm>
        <a:graphic>
          <a:graphicData uri="http://schemas.openxmlformats.org/presentationml/2006/ole">
            <p:oleObj spid="_x0000_s2052" name="Document" r:id="rId4" imgW="6239181" imgH="2489867" progId="Word.Document.12">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Starting now to achieve the following in 2015…</a:t>
            </a:r>
            <a:endParaRPr lang="en-US" dirty="0"/>
          </a:p>
        </p:txBody>
      </p:sp>
      <p:graphicFrame>
        <p:nvGraphicFramePr>
          <p:cNvPr id="18435" name="Object 3"/>
          <p:cNvGraphicFramePr>
            <a:graphicFrameLocks noChangeAspect="1"/>
          </p:cNvGraphicFramePr>
          <p:nvPr/>
        </p:nvGraphicFramePr>
        <p:xfrm>
          <a:off x="270016" y="1439863"/>
          <a:ext cx="8035783" cy="5124090"/>
        </p:xfrm>
        <a:graphic>
          <a:graphicData uri="http://schemas.openxmlformats.org/presentationml/2006/ole">
            <p:oleObj spid="_x0000_s18435" name="Document" r:id="rId4" imgW="6239181" imgH="3977741" progId="Word.Document.12">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Starting now to achieve the following in 2015…</a:t>
            </a:r>
            <a:endParaRPr lang="en-US" dirty="0"/>
          </a:p>
        </p:txBody>
      </p:sp>
      <p:graphicFrame>
        <p:nvGraphicFramePr>
          <p:cNvPr id="19460" name="Object 4"/>
          <p:cNvGraphicFramePr>
            <a:graphicFrameLocks noChangeAspect="1"/>
          </p:cNvGraphicFramePr>
          <p:nvPr/>
        </p:nvGraphicFramePr>
        <p:xfrm>
          <a:off x="341963" y="1219200"/>
          <a:ext cx="8607947" cy="4343400"/>
        </p:xfrm>
        <a:graphic>
          <a:graphicData uri="http://schemas.openxmlformats.org/presentationml/2006/ole">
            <p:oleObj spid="_x0000_s19460" name="Document" r:id="rId4" imgW="6239181" imgH="3148145" progId="Word.Document.12">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3200" dirty="0" smtClean="0"/>
              <a:t>Starting now to achieve the following in 2015…</a:t>
            </a:r>
            <a:endParaRPr lang="en-US" dirty="0"/>
          </a:p>
        </p:txBody>
      </p:sp>
      <p:graphicFrame>
        <p:nvGraphicFramePr>
          <p:cNvPr id="20483" name="Object 3"/>
          <p:cNvGraphicFramePr>
            <a:graphicFrameLocks noChangeAspect="1"/>
          </p:cNvGraphicFramePr>
          <p:nvPr/>
        </p:nvGraphicFramePr>
        <p:xfrm>
          <a:off x="1447800" y="990600"/>
          <a:ext cx="6238875" cy="5626100"/>
        </p:xfrm>
        <a:graphic>
          <a:graphicData uri="http://schemas.openxmlformats.org/presentationml/2006/ole">
            <p:oleObj spid="_x0000_s20483" name="Document" r:id="rId4" imgW="6239181" imgH="5625416" progId="Word.Document.12">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l"/>
            <a:r>
              <a:rPr lang="es-ES" sz="2000" b="1" dirty="0" smtClean="0"/>
              <a:t>Project </a:t>
            </a:r>
            <a:r>
              <a:rPr lang="es-ES" sz="2000" b="1" dirty="0" err="1" smtClean="0"/>
              <a:t>Goal</a:t>
            </a:r>
            <a:r>
              <a:rPr lang="es-ES" sz="2000" b="1" dirty="0" smtClean="0"/>
              <a:t>: </a:t>
            </a:r>
            <a:r>
              <a:rPr lang="en-US" sz="2000" dirty="0" smtClean="0"/>
              <a:t>advance towards a sustainably used and resilient HCLME that can maintain biological integrity and diversity and ecosystem services for current and future generations despite changing climatic and social pressures</a:t>
            </a:r>
            <a:endParaRPr lang="en-US" sz="2000" dirty="0"/>
          </a:p>
        </p:txBody>
      </p:sp>
      <p:sp>
        <p:nvSpPr>
          <p:cNvPr id="3" name="Content Placeholder 2"/>
          <p:cNvSpPr>
            <a:spLocks noGrp="1"/>
          </p:cNvSpPr>
          <p:nvPr>
            <p:ph sz="half" idx="1"/>
          </p:nvPr>
        </p:nvSpPr>
        <p:spPr>
          <a:xfrm>
            <a:off x="0" y="1295400"/>
            <a:ext cx="4343400" cy="5562600"/>
          </a:xfrm>
        </p:spPr>
        <p:txBody>
          <a:bodyPr>
            <a:normAutofit/>
          </a:bodyPr>
          <a:lstStyle/>
          <a:p>
            <a:pPr lvl="0"/>
            <a:r>
              <a:rPr lang="en-US" sz="2000" b="1" dirty="0" smtClean="0"/>
              <a:t>Objective</a:t>
            </a:r>
            <a:r>
              <a:rPr lang="en-US" sz="2000" dirty="0" smtClean="0"/>
              <a:t>: Ecosystem-based management in the HCLME is advanced. Four main results:</a:t>
            </a:r>
          </a:p>
          <a:p>
            <a:r>
              <a:rPr lang="es-ES" sz="1700" b="1" u="sng" dirty="0" err="1" smtClean="0"/>
              <a:t>Result</a:t>
            </a:r>
            <a:r>
              <a:rPr lang="es-ES" sz="1700" b="1" u="sng" dirty="0" smtClean="0"/>
              <a:t> 1</a:t>
            </a:r>
            <a:r>
              <a:rPr lang="en-US" sz="1700" dirty="0" smtClean="0"/>
              <a:t> Planning and policy instruments for ecosystem-based management (EBM) of the HCLME are agreed and in place at regional and national levels</a:t>
            </a:r>
            <a:endParaRPr lang="es-ES" sz="1700" dirty="0" smtClean="0"/>
          </a:p>
          <a:p>
            <a:r>
              <a:rPr lang="es-ES" sz="1700" b="1" u="sng" dirty="0" err="1" smtClean="0"/>
              <a:t>Result</a:t>
            </a:r>
            <a:r>
              <a:rPr lang="es-ES" sz="1700" b="1" u="sng" dirty="0" smtClean="0"/>
              <a:t> 2</a:t>
            </a:r>
            <a:r>
              <a:rPr lang="es-ES" sz="1700" dirty="0"/>
              <a:t> </a:t>
            </a:r>
            <a:r>
              <a:rPr lang="en-US" sz="1700" dirty="0" smtClean="0"/>
              <a:t>Institutional capacities strengthened for SAP implementation and for up-scaling pilot interventions to the system level</a:t>
            </a:r>
            <a:endParaRPr lang="es-ES" sz="1700" dirty="0" smtClean="0"/>
          </a:p>
          <a:p>
            <a:r>
              <a:rPr lang="es-ES" sz="1700" b="1" u="sng" dirty="0" err="1" smtClean="0"/>
              <a:t>Result</a:t>
            </a:r>
            <a:r>
              <a:rPr lang="es-ES" sz="1700" b="1" u="sng" dirty="0" smtClean="0"/>
              <a:t>  3</a:t>
            </a:r>
            <a:r>
              <a:rPr lang="es-ES" sz="1700" dirty="0" smtClean="0"/>
              <a:t> </a:t>
            </a:r>
            <a:r>
              <a:rPr lang="en-US" sz="1700" dirty="0" smtClean="0"/>
              <a:t>Implementation of priority MPA &amp; fisheries management tools provides knowledge of options for enhanced protection of HCLME and SAP implementation</a:t>
            </a:r>
            <a:endParaRPr lang="es-ES" sz="1700" dirty="0" smtClean="0"/>
          </a:p>
          <a:p>
            <a:r>
              <a:rPr lang="es-ES" sz="1700" b="1" u="sng" dirty="0" err="1" smtClean="0"/>
              <a:t>Result</a:t>
            </a:r>
            <a:r>
              <a:rPr lang="es-ES" sz="1700" b="1" u="sng" dirty="0" smtClean="0"/>
              <a:t> 4</a:t>
            </a:r>
            <a:r>
              <a:rPr lang="es-ES" sz="1700" dirty="0"/>
              <a:t> </a:t>
            </a:r>
            <a:r>
              <a:rPr lang="en-US" sz="1700" dirty="0" smtClean="0"/>
              <a:t>Implementation of  pilot MPAs that underpin ecosystem conservation and resilience</a:t>
            </a:r>
            <a:endParaRPr lang="en-US" sz="1700" dirty="0"/>
          </a:p>
          <a:p>
            <a:endParaRPr lang="en-US" sz="1600" dirty="0"/>
          </a:p>
          <a:p>
            <a:endParaRPr lang="en-US" sz="1600" dirty="0"/>
          </a:p>
          <a:p>
            <a:endParaRPr lang="en-US" sz="1600" dirty="0"/>
          </a:p>
          <a:p>
            <a:endParaRPr lang="en-US" dirty="0"/>
          </a:p>
        </p:txBody>
      </p:sp>
      <p:pic>
        <p:nvPicPr>
          <p:cNvPr id="5" name="Content Placeholder 4" descr="seamount.jpg"/>
          <p:cNvPicPr>
            <a:picLocks noGrp="1" noChangeAspect="1"/>
          </p:cNvPicPr>
          <p:nvPr>
            <p:ph sz="half" idx="2"/>
          </p:nvPr>
        </p:nvPicPr>
        <p:blipFill>
          <a:blip r:embed="rId3" cstate="print"/>
          <a:stretch>
            <a:fillRect/>
          </a:stretch>
        </p:blipFill>
        <p:spPr>
          <a:xfrm>
            <a:off x="4800600" y="1524000"/>
            <a:ext cx="3659407" cy="1851660"/>
          </a:xfrm>
        </p:spPr>
      </p:pic>
      <p:sp>
        <p:nvSpPr>
          <p:cNvPr id="6" name="Rectangle 5"/>
          <p:cNvSpPr/>
          <p:nvPr/>
        </p:nvSpPr>
        <p:spPr>
          <a:xfrm>
            <a:off x="4648200" y="3429000"/>
            <a:ext cx="4191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err="1" smtClean="0">
                <a:solidFill>
                  <a:schemeClr val="tx1"/>
                </a:solidFill>
              </a:rPr>
              <a:t>Seamounts</a:t>
            </a:r>
            <a:r>
              <a:rPr lang="es-ES" b="1" dirty="0" smtClean="0">
                <a:solidFill>
                  <a:schemeClr val="tx1"/>
                </a:solidFill>
              </a:rPr>
              <a:t> in Chile </a:t>
            </a:r>
            <a:r>
              <a:rPr lang="en-US" sz="800" b="1" dirty="0">
                <a:solidFill>
                  <a:schemeClr val="tx1"/>
                </a:solidFill>
                <a:hlinkClick r:id="rId4"/>
              </a:rPr>
              <a:t>http://rtseablog.blogspot.com/2010/05/understanding-seamounts-more-study-of.html</a:t>
            </a:r>
          </a:p>
        </p:txBody>
      </p:sp>
      <p:pic>
        <p:nvPicPr>
          <p:cNvPr id="2050" name="Picture 2"/>
          <p:cNvPicPr>
            <a:picLocks noChangeAspect="1" noChangeArrowheads="1"/>
          </p:cNvPicPr>
          <p:nvPr/>
        </p:nvPicPr>
        <p:blipFill>
          <a:blip r:embed="rId5" cstate="print"/>
          <a:srcRect/>
          <a:stretch>
            <a:fillRect/>
          </a:stretch>
        </p:blipFill>
        <p:spPr bwMode="auto">
          <a:xfrm>
            <a:off x="4953000" y="4038600"/>
            <a:ext cx="3657600" cy="1938555"/>
          </a:xfrm>
          <a:prstGeom prst="rect">
            <a:avLst/>
          </a:prstGeom>
          <a:noFill/>
          <a:ln w="9525">
            <a:noFill/>
            <a:miter lim="800000"/>
            <a:headEnd/>
            <a:tailEnd/>
          </a:ln>
          <a:effectLst/>
        </p:spPr>
      </p:pic>
      <p:sp>
        <p:nvSpPr>
          <p:cNvPr id="8" name="Rectangle 7"/>
          <p:cNvSpPr/>
          <p:nvPr/>
        </p:nvSpPr>
        <p:spPr>
          <a:xfrm>
            <a:off x="4800600" y="6019800"/>
            <a:ext cx="3962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err="1" smtClean="0">
                <a:solidFill>
                  <a:schemeClr val="tx1"/>
                </a:solidFill>
              </a:rPr>
              <a:t>Islands</a:t>
            </a:r>
            <a:r>
              <a:rPr lang="es-ES" b="1" dirty="0" smtClean="0">
                <a:solidFill>
                  <a:schemeClr val="tx1"/>
                </a:solidFill>
              </a:rPr>
              <a:t>, Isles and Guano Capes in Perú</a:t>
            </a:r>
            <a:endParaRPr lang="es-ES" b="1" dirty="0">
              <a:solidFill>
                <a:schemeClr val="tx1"/>
              </a:solidFill>
            </a:endParaRPr>
          </a:p>
          <a:p>
            <a:pPr algn="ctr"/>
            <a:r>
              <a:rPr lang="en-US" sz="800" b="1" dirty="0" smtClean="0">
                <a:solidFill>
                  <a:schemeClr val="tx1"/>
                </a:solidFill>
                <a:hlinkClick r:id="rId6"/>
              </a:rPr>
              <a:t>http://rnsiipg.blogspot.com/</a:t>
            </a:r>
            <a:r>
              <a:rPr lang="en-US" sz="800" b="1" dirty="0" smtClean="0">
                <a:solidFill>
                  <a:schemeClr val="tx1"/>
                </a:solidFill>
              </a:rPr>
              <a:t> </a:t>
            </a:r>
            <a:endParaRPr lang="en-US" sz="1400" b="1" dirty="0">
              <a:solidFill>
                <a:schemeClr val="tx1"/>
              </a:solidFill>
            </a:endParaRPr>
          </a:p>
        </p:txBody>
      </p:sp>
      <p:sp>
        <p:nvSpPr>
          <p:cNvPr id="9" name="Rectangle 8"/>
          <p:cNvSpPr/>
          <p:nvPr/>
        </p:nvSpPr>
        <p:spPr>
          <a:xfrm>
            <a:off x="5029200" y="1219200"/>
            <a:ext cx="3429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Pilot Projects</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2800" b="1" dirty="0" err="1" smtClean="0"/>
              <a:t>Islands</a:t>
            </a:r>
            <a:r>
              <a:rPr lang="es-ES" sz="2800" b="1" dirty="0" smtClean="0"/>
              <a:t>, Isles and Guano Capes </a:t>
            </a:r>
            <a:br>
              <a:rPr lang="es-ES" sz="2800" b="1" dirty="0" smtClean="0"/>
            </a:br>
            <a:r>
              <a:rPr lang="es-ES" sz="2800" b="1" dirty="0" err="1" smtClean="0"/>
              <a:t>representative</a:t>
            </a:r>
            <a:r>
              <a:rPr lang="es-ES" sz="2800" b="1" dirty="0" smtClean="0"/>
              <a:t> </a:t>
            </a:r>
            <a:r>
              <a:rPr lang="es-ES" sz="2800" b="1" dirty="0" err="1" smtClean="0"/>
              <a:t>pilot</a:t>
            </a:r>
            <a:r>
              <a:rPr lang="es-ES" sz="2800" b="1" dirty="0" smtClean="0"/>
              <a:t> </a:t>
            </a:r>
            <a:r>
              <a:rPr lang="es-ES" sz="2800" b="1" dirty="0" err="1" smtClean="0"/>
              <a:t>sites</a:t>
            </a:r>
            <a:r>
              <a:rPr lang="es-ES" sz="2800" b="1" dirty="0" smtClean="0">
                <a:solidFill>
                  <a:prstClr val="black"/>
                </a:solidFill>
              </a:rPr>
              <a:t>: Isla Lobos de Tierra, Perú</a:t>
            </a:r>
            <a:endParaRPr lang="en-US" sz="2800" b="1" dirty="0" smtClean="0">
              <a:solidFill>
                <a:prstClr val="black"/>
              </a:solidFill>
            </a:endParaRPr>
          </a:p>
        </p:txBody>
      </p:sp>
      <p:pic>
        <p:nvPicPr>
          <p:cNvPr id="31746" name="Picture 2"/>
          <p:cNvPicPr>
            <a:picLocks noChangeAspect="1" noChangeArrowheads="1"/>
          </p:cNvPicPr>
          <p:nvPr/>
        </p:nvPicPr>
        <p:blipFill>
          <a:blip r:embed="rId3" cstate="print"/>
          <a:srcRect/>
          <a:stretch>
            <a:fillRect/>
          </a:stretch>
        </p:blipFill>
        <p:spPr bwMode="auto">
          <a:xfrm>
            <a:off x="2286000" y="1676400"/>
            <a:ext cx="4519613" cy="4384328"/>
          </a:xfrm>
          <a:prstGeom prst="rect">
            <a:avLst/>
          </a:prstGeom>
          <a:noFill/>
          <a:ln w="9525">
            <a:noFill/>
            <a:miter lim="800000"/>
            <a:headEnd/>
            <a:tailEnd/>
          </a:ln>
          <a:effectLst/>
        </p:spPr>
      </p:pic>
      <p:sp>
        <p:nvSpPr>
          <p:cNvPr id="6" name="Oval 5"/>
          <p:cNvSpPr/>
          <p:nvPr/>
        </p:nvSpPr>
        <p:spPr>
          <a:xfrm>
            <a:off x="3581400" y="5410200"/>
            <a:ext cx="8382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2800" b="1" dirty="0" err="1" smtClean="0"/>
              <a:t>Islands</a:t>
            </a:r>
            <a:r>
              <a:rPr lang="es-ES" sz="2800" b="1" dirty="0" smtClean="0"/>
              <a:t>, Isles and Guano Capes </a:t>
            </a:r>
            <a:br>
              <a:rPr lang="es-ES" sz="2800" b="1" dirty="0" smtClean="0"/>
            </a:br>
            <a:r>
              <a:rPr lang="es-ES" sz="2800" b="1" dirty="0" err="1" smtClean="0"/>
              <a:t>representative</a:t>
            </a:r>
            <a:r>
              <a:rPr lang="es-ES" sz="2800" b="1" dirty="0" smtClean="0"/>
              <a:t> </a:t>
            </a:r>
            <a:r>
              <a:rPr lang="es-ES" sz="2800" b="1" dirty="0" err="1" smtClean="0"/>
              <a:t>pilot</a:t>
            </a:r>
            <a:r>
              <a:rPr lang="es-ES" sz="2800" b="1" dirty="0" smtClean="0"/>
              <a:t> </a:t>
            </a:r>
            <a:r>
              <a:rPr lang="es-ES" sz="2800" b="1" dirty="0" err="1" smtClean="0"/>
              <a:t>sites</a:t>
            </a:r>
            <a:r>
              <a:rPr lang="es-ES" sz="2800" b="1" dirty="0" smtClean="0"/>
              <a:t>: Las Islas Ballestas, </a:t>
            </a:r>
            <a:r>
              <a:rPr lang="es-ES" sz="2800" b="1" dirty="0" smtClean="0">
                <a:solidFill>
                  <a:prstClr val="black"/>
                </a:solidFill>
              </a:rPr>
              <a:t>Perú</a:t>
            </a:r>
            <a:r>
              <a:rPr lang="es-ES" sz="2800" dirty="0" smtClean="0"/>
              <a:t> </a:t>
            </a:r>
            <a:endParaRPr lang="en-US" sz="2800" b="1" dirty="0" smtClean="0"/>
          </a:p>
        </p:txBody>
      </p:sp>
      <p:pic>
        <p:nvPicPr>
          <p:cNvPr id="24578" name="Picture 2"/>
          <p:cNvPicPr>
            <a:picLocks noChangeAspect="1" noChangeArrowheads="1"/>
          </p:cNvPicPr>
          <p:nvPr/>
        </p:nvPicPr>
        <p:blipFill>
          <a:blip r:embed="rId3" cstate="print"/>
          <a:srcRect/>
          <a:stretch>
            <a:fillRect/>
          </a:stretch>
        </p:blipFill>
        <p:spPr bwMode="auto">
          <a:xfrm>
            <a:off x="381000" y="1295400"/>
            <a:ext cx="4611553" cy="4505325"/>
          </a:xfrm>
          <a:prstGeom prst="rect">
            <a:avLst/>
          </a:prstGeom>
          <a:noFill/>
          <a:ln w="9525">
            <a:noFill/>
            <a:miter lim="800000"/>
            <a:headEnd/>
            <a:tailEnd/>
          </a:ln>
        </p:spPr>
      </p:pic>
      <p:sp>
        <p:nvSpPr>
          <p:cNvPr id="4" name="Rectangle 3"/>
          <p:cNvSpPr/>
          <p:nvPr/>
        </p:nvSpPr>
        <p:spPr>
          <a:xfrm>
            <a:off x="6019800" y="1295400"/>
            <a:ext cx="2743200" cy="510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en-US" sz="1600" b="1" dirty="0" err="1" smtClean="0">
                <a:solidFill>
                  <a:schemeClr val="bg1"/>
                </a:solidFill>
                <a:latin typeface="Calibri" pitchFamily="34" charset="0"/>
                <a:ea typeface="Calibri" pitchFamily="34" charset="0"/>
                <a:cs typeface="Times New Roman" pitchFamily="18" charset="0"/>
              </a:rPr>
              <a:t>Fuente</a:t>
            </a:r>
            <a:r>
              <a:rPr lang="en-US" sz="1600" b="1" dirty="0" smtClean="0">
                <a:solidFill>
                  <a:schemeClr val="bg1"/>
                </a:solidFill>
                <a:latin typeface="Calibri" pitchFamily="34" charset="0"/>
                <a:ea typeface="Calibri" pitchFamily="34" charset="0"/>
                <a:cs typeface="Times New Roman" pitchFamily="18" charset="0"/>
              </a:rPr>
              <a:t> </a:t>
            </a:r>
            <a:r>
              <a:rPr lang="en-US" sz="1600" b="1" dirty="0" err="1" smtClean="0">
                <a:solidFill>
                  <a:schemeClr val="bg1"/>
                </a:solidFill>
                <a:latin typeface="Calibri" pitchFamily="34" charset="0"/>
                <a:ea typeface="Calibri" pitchFamily="34" charset="0"/>
                <a:cs typeface="Times New Roman" pitchFamily="18" charset="0"/>
              </a:rPr>
              <a:t>mapa</a:t>
            </a:r>
            <a:r>
              <a:rPr lang="en-US" sz="1600" b="1" dirty="0" smtClean="0">
                <a:solidFill>
                  <a:schemeClr val="bg1"/>
                </a:solidFill>
                <a:latin typeface="Calibri" pitchFamily="34" charset="0"/>
                <a:ea typeface="Calibri" pitchFamily="34" charset="0"/>
                <a:cs typeface="Times New Roman" pitchFamily="18" charset="0"/>
              </a:rPr>
              <a:t>: </a:t>
            </a:r>
          </a:p>
          <a:p>
            <a:pPr lvl="0" fontAlgn="base">
              <a:spcBef>
                <a:spcPct val="0"/>
              </a:spcBef>
              <a:spcAft>
                <a:spcPct val="0"/>
              </a:spcAft>
            </a:pPr>
            <a:r>
              <a:rPr lang="en-US" sz="1600" b="1" dirty="0" smtClean="0">
                <a:solidFill>
                  <a:schemeClr val="bg1"/>
                </a:solidFill>
                <a:latin typeface="Calibri" pitchFamily="34" charset="0"/>
                <a:ea typeface="Calibri" pitchFamily="34" charset="0"/>
                <a:cs typeface="Times New Roman" pitchFamily="18" charset="0"/>
              </a:rPr>
              <a:t>Changes in diet and maternal attendance of South</a:t>
            </a:r>
            <a:endParaRPr lang="en-US" sz="1600" b="1" dirty="0" smtClean="0">
              <a:solidFill>
                <a:schemeClr val="bg1"/>
              </a:solidFill>
              <a:latin typeface="Arial" pitchFamily="34" charset="0"/>
            </a:endParaRPr>
          </a:p>
          <a:p>
            <a:pPr lvl="0" eaLnBrk="0" fontAlgn="base" hangingPunct="0">
              <a:spcBef>
                <a:spcPct val="0"/>
              </a:spcBef>
              <a:spcAft>
                <a:spcPct val="0"/>
              </a:spcAft>
            </a:pPr>
            <a:r>
              <a:rPr lang="en-US" sz="1600" b="1" dirty="0" smtClean="0">
                <a:solidFill>
                  <a:schemeClr val="bg1"/>
                </a:solidFill>
                <a:latin typeface="Calibri" pitchFamily="34" charset="0"/>
                <a:ea typeface="Calibri" pitchFamily="34" charset="0"/>
                <a:cs typeface="Times New Roman" pitchFamily="18" charset="0"/>
              </a:rPr>
              <a:t>American sea lions indicate changes in the marine</a:t>
            </a:r>
            <a:endParaRPr lang="en-US" sz="1600" b="1" dirty="0" smtClean="0">
              <a:solidFill>
                <a:schemeClr val="bg1"/>
              </a:solidFill>
              <a:latin typeface="Arial" pitchFamily="34" charset="0"/>
            </a:endParaRPr>
          </a:p>
          <a:p>
            <a:pPr lvl="0" eaLnBrk="0" fontAlgn="base" hangingPunct="0">
              <a:spcBef>
                <a:spcPct val="0"/>
              </a:spcBef>
              <a:spcAft>
                <a:spcPct val="0"/>
              </a:spcAft>
            </a:pPr>
            <a:r>
              <a:rPr lang="en-US" sz="1600" b="1" dirty="0" smtClean="0">
                <a:solidFill>
                  <a:schemeClr val="bg1"/>
                </a:solidFill>
                <a:latin typeface="Calibri" pitchFamily="34" charset="0"/>
                <a:ea typeface="Calibri" pitchFamily="34" charset="0"/>
                <a:cs typeface="Times New Roman" pitchFamily="18" charset="0"/>
              </a:rPr>
              <a:t>environment and prey abundance</a:t>
            </a:r>
            <a:endParaRPr lang="en-US" sz="1600" b="1" dirty="0" smtClean="0">
              <a:solidFill>
                <a:schemeClr val="bg1"/>
              </a:solidFill>
              <a:latin typeface="Arial" pitchFamily="34" charset="0"/>
            </a:endParaRPr>
          </a:p>
          <a:p>
            <a:pPr lvl="0" eaLnBrk="0" fontAlgn="base" hangingPunct="0">
              <a:spcBef>
                <a:spcPct val="0"/>
              </a:spcBef>
              <a:spcAft>
                <a:spcPct val="0"/>
              </a:spcAft>
            </a:pPr>
            <a:r>
              <a:rPr lang="en-US" sz="1600" b="1" dirty="0" err="1" smtClean="0">
                <a:solidFill>
                  <a:schemeClr val="bg1"/>
                </a:solidFill>
                <a:latin typeface="Calibri" pitchFamily="34" charset="0"/>
                <a:ea typeface="Calibri" pitchFamily="34" charset="0"/>
                <a:cs typeface="Times New Roman" pitchFamily="18" charset="0"/>
              </a:rPr>
              <a:t>Karim</a:t>
            </a:r>
            <a:r>
              <a:rPr lang="en-US" sz="1600" b="1" dirty="0" smtClean="0">
                <a:solidFill>
                  <a:schemeClr val="bg1"/>
                </a:solidFill>
                <a:latin typeface="Calibri" pitchFamily="34" charset="0"/>
                <a:ea typeface="Calibri" pitchFamily="34" charset="0"/>
                <a:cs typeface="Times New Roman" pitchFamily="18" charset="0"/>
              </a:rPr>
              <a:t> H. Soto 1, 2,*, Andrew W. </a:t>
            </a:r>
            <a:r>
              <a:rPr lang="en-US" sz="1600" b="1" dirty="0" err="1" smtClean="0">
                <a:solidFill>
                  <a:schemeClr val="bg1"/>
                </a:solidFill>
                <a:latin typeface="Calibri" pitchFamily="34" charset="0"/>
                <a:ea typeface="Calibri" pitchFamily="34" charset="0"/>
                <a:cs typeface="Times New Roman" pitchFamily="18" charset="0"/>
              </a:rPr>
              <a:t>Trites</a:t>
            </a:r>
            <a:r>
              <a:rPr lang="en-US" sz="1600" b="1" dirty="0" smtClean="0">
                <a:solidFill>
                  <a:schemeClr val="bg1"/>
                </a:solidFill>
                <a:latin typeface="Calibri" pitchFamily="34" charset="0"/>
                <a:ea typeface="Calibri" pitchFamily="34" charset="0"/>
                <a:cs typeface="Times New Roman" pitchFamily="18" charset="0"/>
              </a:rPr>
              <a:t> 1, M. Arias-Schreiber 2</a:t>
            </a:r>
            <a:endParaRPr lang="en-US" sz="1600" b="1" dirty="0" smtClean="0">
              <a:solidFill>
                <a:schemeClr val="bg1"/>
              </a:solidFill>
              <a:latin typeface="Arial" pitchFamily="34" charset="0"/>
            </a:endParaRPr>
          </a:p>
          <a:p>
            <a:pPr lvl="0" eaLnBrk="0" fontAlgn="base" hangingPunct="0">
              <a:spcBef>
                <a:spcPct val="0"/>
              </a:spcBef>
              <a:spcAft>
                <a:spcPct val="0"/>
              </a:spcAft>
            </a:pPr>
            <a:r>
              <a:rPr lang="en-US" sz="1600" b="1" dirty="0" smtClean="0">
                <a:solidFill>
                  <a:schemeClr val="bg1"/>
                </a:solidFill>
                <a:latin typeface="Calibri" pitchFamily="34" charset="0"/>
                <a:ea typeface="Calibri" pitchFamily="34" charset="0"/>
                <a:cs typeface="Times New Roman" pitchFamily="18" charset="0"/>
              </a:rPr>
              <a:t>1 Marine Mammal Research Unit, University of British Columbia, Room 247, AERL, 2202 Main Mall, Vancouver,</a:t>
            </a:r>
            <a:endParaRPr lang="en-US" sz="1600" b="1" dirty="0" smtClean="0">
              <a:solidFill>
                <a:schemeClr val="bg1"/>
              </a:solidFill>
              <a:latin typeface="Arial" pitchFamily="34" charset="0"/>
            </a:endParaRPr>
          </a:p>
          <a:p>
            <a:pPr lvl="0" eaLnBrk="0" fontAlgn="base" hangingPunct="0">
              <a:spcBef>
                <a:spcPct val="0"/>
              </a:spcBef>
              <a:spcAft>
                <a:spcPct val="0"/>
              </a:spcAft>
            </a:pPr>
            <a:r>
              <a:rPr lang="en-US" sz="1600" b="1" dirty="0" smtClean="0">
                <a:solidFill>
                  <a:schemeClr val="bg1"/>
                </a:solidFill>
                <a:latin typeface="Calibri" pitchFamily="34" charset="0"/>
                <a:ea typeface="Calibri" pitchFamily="34" charset="0"/>
                <a:cs typeface="Times New Roman" pitchFamily="18" charset="0"/>
              </a:rPr>
              <a:t>British Columbia V6T 1Z4, Canada</a:t>
            </a:r>
            <a:endParaRPr lang="en-US" sz="1600" b="1" dirty="0" smtClean="0">
              <a:solidFill>
                <a:schemeClr val="bg1"/>
              </a:solidFill>
              <a:latin typeface="Arial" pitchFamily="34" charset="0"/>
            </a:endParaRPr>
          </a:p>
          <a:p>
            <a:pPr lvl="0" eaLnBrk="0" fontAlgn="base" hangingPunct="0">
              <a:spcBef>
                <a:spcPct val="0"/>
              </a:spcBef>
              <a:spcAft>
                <a:spcPct val="0"/>
              </a:spcAft>
            </a:pPr>
            <a:r>
              <a:rPr lang="en-US" sz="1600" b="1" dirty="0" smtClean="0">
                <a:solidFill>
                  <a:schemeClr val="bg1"/>
                </a:solidFill>
                <a:latin typeface="Calibri" pitchFamily="34" charset="0"/>
                <a:ea typeface="Calibri" pitchFamily="34" charset="0"/>
                <a:cs typeface="Times New Roman" pitchFamily="18" charset="0"/>
              </a:rPr>
              <a:t>2 </a:t>
            </a:r>
            <a:r>
              <a:rPr lang="en-US" sz="1600" b="1" dirty="0" err="1" smtClean="0">
                <a:solidFill>
                  <a:schemeClr val="bg1"/>
                </a:solidFill>
                <a:latin typeface="Calibri" pitchFamily="34" charset="0"/>
                <a:ea typeface="Calibri" pitchFamily="34" charset="0"/>
                <a:cs typeface="Times New Roman" pitchFamily="18" charset="0"/>
              </a:rPr>
              <a:t>Instituto</a:t>
            </a:r>
            <a:r>
              <a:rPr lang="en-US" sz="1600" b="1" dirty="0" smtClean="0">
                <a:solidFill>
                  <a:schemeClr val="bg1"/>
                </a:solidFill>
                <a:latin typeface="Calibri" pitchFamily="34" charset="0"/>
                <a:ea typeface="Calibri" pitchFamily="34" charset="0"/>
                <a:cs typeface="Times New Roman" pitchFamily="18" charset="0"/>
              </a:rPr>
              <a:t> del Mar del Peru (IMARPE), </a:t>
            </a:r>
            <a:r>
              <a:rPr lang="en-US" sz="1600" b="1" dirty="0" err="1" smtClean="0">
                <a:solidFill>
                  <a:schemeClr val="bg1"/>
                </a:solidFill>
                <a:latin typeface="Calibri" pitchFamily="34" charset="0"/>
                <a:ea typeface="Calibri" pitchFamily="34" charset="0"/>
                <a:cs typeface="Times New Roman" pitchFamily="18" charset="0"/>
              </a:rPr>
              <a:t>Esquina</a:t>
            </a:r>
            <a:r>
              <a:rPr lang="en-US" sz="1600" b="1" dirty="0" smtClean="0">
                <a:solidFill>
                  <a:schemeClr val="bg1"/>
                </a:solidFill>
                <a:latin typeface="Calibri" pitchFamily="34" charset="0"/>
                <a:ea typeface="Calibri" pitchFamily="34" charset="0"/>
                <a:cs typeface="Times New Roman" pitchFamily="18" charset="0"/>
              </a:rPr>
              <a:t> </a:t>
            </a:r>
            <a:r>
              <a:rPr lang="en-US" sz="1600" b="1" dirty="0" err="1" smtClean="0">
                <a:solidFill>
                  <a:schemeClr val="bg1"/>
                </a:solidFill>
                <a:latin typeface="Calibri" pitchFamily="34" charset="0"/>
                <a:ea typeface="Calibri" pitchFamily="34" charset="0"/>
                <a:cs typeface="Times New Roman" pitchFamily="18" charset="0"/>
              </a:rPr>
              <a:t>Gamarra</a:t>
            </a:r>
            <a:r>
              <a:rPr lang="en-US" sz="1600" b="1" dirty="0" smtClean="0">
                <a:solidFill>
                  <a:schemeClr val="bg1"/>
                </a:solidFill>
                <a:latin typeface="Calibri" pitchFamily="34" charset="0"/>
                <a:ea typeface="Calibri" pitchFamily="34" charset="0"/>
                <a:cs typeface="Times New Roman" pitchFamily="18" charset="0"/>
              </a:rPr>
              <a:t> y General Valle S/N </a:t>
            </a:r>
            <a:r>
              <a:rPr lang="en-US" sz="1600" b="1" dirty="0" err="1" smtClean="0">
                <a:solidFill>
                  <a:schemeClr val="bg1"/>
                </a:solidFill>
                <a:latin typeface="Calibri" pitchFamily="34" charset="0"/>
                <a:ea typeface="Calibri" pitchFamily="34" charset="0"/>
                <a:cs typeface="Times New Roman" pitchFamily="18" charset="0"/>
              </a:rPr>
              <a:t>Chucuito</a:t>
            </a:r>
            <a:r>
              <a:rPr lang="en-US" sz="1600" b="1" dirty="0" smtClean="0">
                <a:solidFill>
                  <a:schemeClr val="bg1"/>
                </a:solidFill>
                <a:latin typeface="Calibri" pitchFamily="34" charset="0"/>
                <a:ea typeface="Calibri" pitchFamily="34" charset="0"/>
                <a:cs typeface="Times New Roman" pitchFamily="18" charset="0"/>
              </a:rPr>
              <a:t>-Callao, Peru</a:t>
            </a:r>
            <a:endParaRPr lang="en-US" sz="1600" b="1" dirty="0" smtClean="0">
              <a:solidFill>
                <a:schemeClr val="bg1"/>
              </a:solidFill>
              <a:latin typeface="Arial" pitchFamily="34" charset="0"/>
            </a:endParaRPr>
          </a:p>
          <a:p>
            <a:pPr algn="ctr"/>
            <a:endParaRPr lang="en-US" sz="1600" b="1" dirty="0">
              <a:solidFill>
                <a:schemeClr val="bg1"/>
              </a:solidFill>
            </a:endParaRPr>
          </a:p>
        </p:txBody>
      </p:sp>
      <p:sp>
        <p:nvSpPr>
          <p:cNvPr id="7" name="Rectangle 6"/>
          <p:cNvSpPr/>
          <p:nvPr/>
        </p:nvSpPr>
        <p:spPr>
          <a:xfrm>
            <a:off x="381000" y="6019800"/>
            <a:ext cx="480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bg1"/>
                </a:solidFill>
                <a:latin typeface="Candida-Roman"/>
              </a:rPr>
              <a:t>Distribution e </a:t>
            </a:r>
            <a:r>
              <a:rPr lang="en-US" sz="1400" b="1" dirty="0" err="1" smtClean="0">
                <a:solidFill>
                  <a:schemeClr val="bg1"/>
                </a:solidFill>
                <a:latin typeface="Candida-Roman"/>
              </a:rPr>
              <a:t>abundancia</a:t>
            </a:r>
            <a:r>
              <a:rPr lang="en-US" sz="1400" b="1" dirty="0" smtClean="0">
                <a:solidFill>
                  <a:schemeClr val="bg1"/>
                </a:solidFill>
                <a:latin typeface="Candida-Roman"/>
              </a:rPr>
              <a:t> de </a:t>
            </a:r>
            <a:r>
              <a:rPr lang="en-US" sz="1400" b="1" dirty="0" err="1" smtClean="0">
                <a:solidFill>
                  <a:schemeClr val="bg1"/>
                </a:solidFill>
                <a:latin typeface="Candida-Roman"/>
              </a:rPr>
              <a:t>anchoveta</a:t>
            </a:r>
            <a:r>
              <a:rPr lang="en-US" sz="1400" b="1" dirty="0" smtClean="0">
                <a:solidFill>
                  <a:schemeClr val="bg1"/>
                </a:solidFill>
                <a:latin typeface="Candida-Roman"/>
              </a:rPr>
              <a:t> </a:t>
            </a:r>
            <a:r>
              <a:rPr lang="en-US" sz="1400" b="1" dirty="0" err="1" smtClean="0">
                <a:solidFill>
                  <a:schemeClr val="bg1"/>
                </a:solidFill>
                <a:latin typeface="Candida-Roman"/>
              </a:rPr>
              <a:t>alrededor</a:t>
            </a:r>
            <a:r>
              <a:rPr lang="en-US" sz="1400" b="1" dirty="0" smtClean="0">
                <a:solidFill>
                  <a:schemeClr val="bg1"/>
                </a:solidFill>
                <a:latin typeface="Candida-Roman"/>
              </a:rPr>
              <a:t> de </a:t>
            </a:r>
            <a:r>
              <a:rPr lang="en-US" sz="1400" b="1" dirty="0" err="1" smtClean="0">
                <a:solidFill>
                  <a:schemeClr val="bg1"/>
                </a:solidFill>
                <a:latin typeface="Candida-Roman"/>
              </a:rPr>
              <a:t>las</a:t>
            </a:r>
            <a:r>
              <a:rPr lang="en-US" sz="1400" b="1" dirty="0" smtClean="0">
                <a:solidFill>
                  <a:schemeClr val="bg1"/>
                </a:solidFill>
                <a:latin typeface="Candida-Roman"/>
              </a:rPr>
              <a:t> Islas </a:t>
            </a:r>
            <a:r>
              <a:rPr lang="en-US" sz="1400" b="1" dirty="0" err="1" smtClean="0">
                <a:solidFill>
                  <a:schemeClr val="bg1"/>
                </a:solidFill>
                <a:latin typeface="Candida-Roman"/>
              </a:rPr>
              <a:t>Ballestas</a:t>
            </a:r>
            <a:r>
              <a:rPr lang="en-US" sz="1400" b="1" dirty="0" smtClean="0">
                <a:solidFill>
                  <a:schemeClr val="bg1"/>
                </a:solidFill>
                <a:latin typeface="Candida-Roman"/>
              </a:rPr>
              <a:t>, </a:t>
            </a:r>
            <a:r>
              <a:rPr lang="en-US" sz="1400" b="1" dirty="0" err="1" smtClean="0">
                <a:solidFill>
                  <a:schemeClr val="bg1"/>
                </a:solidFill>
                <a:latin typeface="Candida-Roman"/>
              </a:rPr>
              <a:t>durante</a:t>
            </a:r>
            <a:r>
              <a:rPr lang="en-US" sz="1400" b="1" dirty="0" smtClean="0">
                <a:solidFill>
                  <a:schemeClr val="bg1"/>
                </a:solidFill>
                <a:latin typeface="Candida-Roman"/>
              </a:rPr>
              <a:t> La Niña 2000</a:t>
            </a:r>
            <a:endParaRPr lang="en-US" sz="1400" b="1" dirty="0">
              <a:solidFill>
                <a:schemeClr val="bg1"/>
              </a:solidFill>
            </a:endParaRPr>
          </a:p>
        </p:txBody>
      </p:sp>
      <p:sp>
        <p:nvSpPr>
          <p:cNvPr id="6" name="Oval 5"/>
          <p:cNvSpPr/>
          <p:nvPr/>
        </p:nvSpPr>
        <p:spPr>
          <a:xfrm>
            <a:off x="2514600" y="3276600"/>
            <a:ext cx="3048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14400" y="4191000"/>
            <a:ext cx="1752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Islas </a:t>
            </a:r>
            <a:r>
              <a:rPr lang="en-US" b="1" dirty="0" err="1" smtClean="0">
                <a:solidFill>
                  <a:schemeClr val="tx1"/>
                </a:solidFill>
              </a:rPr>
              <a:t>Ballestas</a:t>
            </a:r>
            <a:endParaRPr lang="en-US" b="1" dirty="0">
              <a:solidFill>
                <a:schemeClr val="tx1"/>
              </a:solidFill>
            </a:endParaRPr>
          </a:p>
        </p:txBody>
      </p:sp>
      <p:cxnSp>
        <p:nvCxnSpPr>
          <p:cNvPr id="12" name="Straight Arrow Connector 11"/>
          <p:cNvCxnSpPr>
            <a:stCxn id="8" idx="0"/>
          </p:cNvCxnSpPr>
          <p:nvPr/>
        </p:nvCxnSpPr>
        <p:spPr>
          <a:xfrm rot="5400000" flipH="1" flipV="1">
            <a:off x="1847850" y="3524250"/>
            <a:ext cx="609600" cy="7239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2800" b="1" dirty="0" err="1" smtClean="0"/>
              <a:t>Islands</a:t>
            </a:r>
            <a:r>
              <a:rPr lang="es-ES" sz="2800" b="1" dirty="0" smtClean="0"/>
              <a:t>, Isles and Guano Capes </a:t>
            </a:r>
            <a:br>
              <a:rPr lang="es-ES" sz="2800" b="1" dirty="0" smtClean="0"/>
            </a:br>
            <a:r>
              <a:rPr lang="es-ES" sz="2800" b="1" dirty="0" err="1" smtClean="0"/>
              <a:t>representative</a:t>
            </a:r>
            <a:r>
              <a:rPr lang="es-ES" sz="2800" b="1" dirty="0" smtClean="0"/>
              <a:t> </a:t>
            </a:r>
            <a:r>
              <a:rPr lang="es-ES" sz="2800" b="1" dirty="0" err="1" smtClean="0"/>
              <a:t>pilot</a:t>
            </a:r>
            <a:r>
              <a:rPr lang="es-ES" sz="2800" b="1" dirty="0" smtClean="0"/>
              <a:t> </a:t>
            </a:r>
            <a:r>
              <a:rPr lang="es-ES" sz="2800" b="1" dirty="0" err="1" smtClean="0"/>
              <a:t>sites</a:t>
            </a:r>
            <a:r>
              <a:rPr lang="es-ES" sz="2800" b="1" dirty="0" smtClean="0"/>
              <a:t>: Punta San Juan, Ica, Perú</a:t>
            </a:r>
            <a:endParaRPr lang="en-US" sz="2800" dirty="0"/>
          </a:p>
        </p:txBody>
      </p:sp>
      <p:pic>
        <p:nvPicPr>
          <p:cNvPr id="32770" name="Picture 2"/>
          <p:cNvPicPr>
            <a:picLocks noChangeAspect="1" noChangeArrowheads="1"/>
          </p:cNvPicPr>
          <p:nvPr/>
        </p:nvPicPr>
        <p:blipFill>
          <a:blip r:embed="rId3" cstate="print"/>
          <a:srcRect/>
          <a:stretch>
            <a:fillRect/>
          </a:stretch>
        </p:blipFill>
        <p:spPr bwMode="auto">
          <a:xfrm>
            <a:off x="1905000" y="1447800"/>
            <a:ext cx="5463708" cy="4913313"/>
          </a:xfrm>
          <a:prstGeom prst="rect">
            <a:avLst/>
          </a:prstGeom>
          <a:noFill/>
          <a:ln w="9525">
            <a:noFill/>
            <a:miter lim="800000"/>
            <a:headEnd/>
            <a:tailEnd/>
          </a:ln>
          <a:effectLst/>
        </p:spPr>
      </p:pic>
      <p:sp>
        <p:nvSpPr>
          <p:cNvPr id="5" name="Oval 4"/>
          <p:cNvSpPr/>
          <p:nvPr/>
        </p:nvSpPr>
        <p:spPr>
          <a:xfrm>
            <a:off x="5410200" y="5181600"/>
            <a:ext cx="6858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706562"/>
          </a:xfrm>
        </p:spPr>
        <p:txBody>
          <a:bodyPr>
            <a:normAutofit fontScale="90000"/>
          </a:bodyPr>
          <a:lstStyle/>
          <a:p>
            <a:r>
              <a:rPr lang="es-ES" b="1" dirty="0" err="1" smtClean="0"/>
              <a:t>Seamounts</a:t>
            </a:r>
            <a:r>
              <a:rPr lang="es-ES" b="1" dirty="0" smtClean="0"/>
              <a:t> in Chile</a:t>
            </a:r>
            <a:br>
              <a:rPr lang="es-ES" b="1" dirty="0" smtClean="0"/>
            </a:br>
            <a:r>
              <a:rPr lang="en-US" dirty="0" smtClean="0"/>
              <a:t> </a:t>
            </a:r>
            <a:r>
              <a:rPr lang="en-US" b="1" dirty="0" smtClean="0"/>
              <a:t>Islas</a:t>
            </a:r>
            <a:r>
              <a:rPr lang="en-US" dirty="0" smtClean="0"/>
              <a:t> </a:t>
            </a:r>
            <a:r>
              <a:rPr lang="en-US" b="1" dirty="0" smtClean="0"/>
              <a:t>Juan </a:t>
            </a:r>
            <a:r>
              <a:rPr lang="en-US" b="1" dirty="0" err="1" smtClean="0"/>
              <a:t>Fernández</a:t>
            </a:r>
            <a:r>
              <a:rPr lang="es-ES" b="1" dirty="0" smtClean="0"/>
              <a:t>: </a:t>
            </a:r>
            <a:r>
              <a:rPr lang="es-ES" b="1" dirty="0" err="1" smtClean="0"/>
              <a:t>two</a:t>
            </a:r>
            <a:r>
              <a:rPr lang="es-ES" b="1" dirty="0" smtClean="0"/>
              <a:t> </a:t>
            </a:r>
            <a:r>
              <a:rPr lang="es-ES" b="1" dirty="0" err="1" smtClean="0"/>
              <a:t>pilot</a:t>
            </a:r>
            <a:r>
              <a:rPr lang="es-ES" b="1" dirty="0" smtClean="0"/>
              <a:t> </a:t>
            </a:r>
            <a:r>
              <a:rPr lang="es-ES" b="1" dirty="0" err="1" smtClean="0"/>
              <a:t>sites</a:t>
            </a:r>
            <a:r>
              <a:rPr lang="es-ES" b="1" dirty="0" smtClean="0"/>
              <a:t> sitios pilotos</a:t>
            </a:r>
            <a:endParaRPr lang="en-US" dirty="0"/>
          </a:p>
        </p:txBody>
      </p:sp>
      <p:pic>
        <p:nvPicPr>
          <p:cNvPr id="21506" name="Picture 2"/>
          <p:cNvPicPr>
            <a:picLocks noChangeAspect="1" noChangeArrowheads="1"/>
          </p:cNvPicPr>
          <p:nvPr/>
        </p:nvPicPr>
        <p:blipFill>
          <a:blip r:embed="rId3" cstate="print"/>
          <a:srcRect/>
          <a:stretch>
            <a:fillRect/>
          </a:stretch>
        </p:blipFill>
        <p:spPr bwMode="auto">
          <a:xfrm>
            <a:off x="685800" y="1600201"/>
            <a:ext cx="6781800" cy="2451754"/>
          </a:xfrm>
          <a:prstGeom prst="rect">
            <a:avLst/>
          </a:prstGeom>
          <a:noFill/>
          <a:ln w="9525">
            <a:noFill/>
            <a:miter lim="800000"/>
            <a:headEnd/>
            <a:tailEnd/>
          </a:ln>
        </p:spPr>
      </p:pic>
      <p:pic>
        <p:nvPicPr>
          <p:cNvPr id="34818" name="Picture 2" descr="File:Rob-cru.png">
            <a:hlinkClick r:id="rId4"/>
          </p:cNvPr>
          <p:cNvPicPr>
            <a:picLocks noChangeAspect="1" noChangeArrowheads="1"/>
          </p:cNvPicPr>
          <p:nvPr/>
        </p:nvPicPr>
        <p:blipFill>
          <a:blip r:embed="rId5" cstate="print"/>
          <a:srcRect/>
          <a:stretch>
            <a:fillRect/>
          </a:stretch>
        </p:blipFill>
        <p:spPr bwMode="auto">
          <a:xfrm>
            <a:off x="990600" y="3962400"/>
            <a:ext cx="3460322" cy="2686051"/>
          </a:xfrm>
          <a:prstGeom prst="rect">
            <a:avLst/>
          </a:prstGeom>
          <a:noFill/>
        </p:spPr>
      </p:pic>
      <p:sp>
        <p:nvSpPr>
          <p:cNvPr id="5" name="Rectangle 4"/>
          <p:cNvSpPr/>
          <p:nvPr/>
        </p:nvSpPr>
        <p:spPr>
          <a:xfrm>
            <a:off x="4648200" y="5410200"/>
            <a:ext cx="40386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Map source:</a:t>
            </a:r>
          </a:p>
          <a:p>
            <a:pPr algn="ctr"/>
            <a:r>
              <a:rPr lang="en-US" sz="1400" b="1" dirty="0" smtClean="0">
                <a:hlinkClick r:id="rId6"/>
              </a:rPr>
              <a:t>http://en.wikipedia.org/wiki/File:Rob-cru.png</a:t>
            </a:r>
            <a:r>
              <a:rPr lang="en-US" sz="1400" b="1" dirty="0" smtClean="0"/>
              <a:t> </a:t>
            </a:r>
            <a:endParaRPr lang="en-US" sz="14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b="1" dirty="0" err="1" smtClean="0"/>
              <a:t>Seamounts</a:t>
            </a:r>
            <a:r>
              <a:rPr lang="es-ES" b="1" dirty="0" smtClean="0"/>
              <a:t> in Chile </a:t>
            </a:r>
            <a:br>
              <a:rPr lang="es-ES" b="1" dirty="0" smtClean="0"/>
            </a:br>
            <a:r>
              <a:rPr lang="en-US" b="1" dirty="0" err="1" smtClean="0"/>
              <a:t>Bajo</a:t>
            </a:r>
            <a:r>
              <a:rPr lang="en-US" b="1" dirty="0" smtClean="0"/>
              <a:t> O’Higgins: pilot site</a:t>
            </a:r>
            <a:endParaRPr lang="en-US" dirty="0"/>
          </a:p>
        </p:txBody>
      </p:sp>
      <p:pic>
        <p:nvPicPr>
          <p:cNvPr id="22530" name="Picture 2"/>
          <p:cNvPicPr>
            <a:picLocks noChangeAspect="1" noChangeArrowheads="1"/>
          </p:cNvPicPr>
          <p:nvPr/>
        </p:nvPicPr>
        <p:blipFill>
          <a:blip r:embed="rId3" cstate="print"/>
          <a:srcRect/>
          <a:stretch>
            <a:fillRect/>
          </a:stretch>
        </p:blipFill>
        <p:spPr bwMode="auto">
          <a:xfrm>
            <a:off x="2743200" y="1522094"/>
            <a:ext cx="4495800" cy="51139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745" name="Object 1"/>
          <p:cNvGraphicFramePr>
            <a:graphicFrameLocks noChangeAspect="1"/>
          </p:cNvGraphicFramePr>
          <p:nvPr/>
        </p:nvGraphicFramePr>
        <p:xfrm>
          <a:off x="762000" y="0"/>
          <a:ext cx="7162800" cy="5427785"/>
        </p:xfrm>
        <a:graphic>
          <a:graphicData uri="http://schemas.openxmlformats.org/presentationml/2006/ole">
            <p:oleObj spid="_x0000_s31745" name="Slide" r:id="rId3" imgW="4584072" imgH="3438093" progId="PowerPoint.Slide.8">
              <p:embed/>
            </p:oleObj>
          </a:graphicData>
        </a:graphic>
      </p:graphicFrame>
      <p:sp>
        <p:nvSpPr>
          <p:cNvPr id="8" name="Rectangle 7"/>
          <p:cNvSpPr/>
          <p:nvPr/>
        </p:nvSpPr>
        <p:spPr>
          <a:xfrm>
            <a:off x="762000" y="5029200"/>
            <a:ext cx="78486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EDA</a:t>
            </a:r>
            <a:r>
              <a:rPr lang="en-US" sz="1600" dirty="0" smtClean="0">
                <a:solidFill>
                  <a:schemeClr val="tx1"/>
                </a:solidFill>
              </a:rPr>
              <a:t> = Ecosystem Diagnostic Analysis   </a:t>
            </a:r>
            <a:r>
              <a:rPr lang="en-US" sz="1600" b="1" dirty="0" smtClean="0">
                <a:solidFill>
                  <a:schemeClr val="tx1"/>
                </a:solidFill>
              </a:rPr>
              <a:t>MPA</a:t>
            </a:r>
            <a:r>
              <a:rPr lang="en-US" sz="1600" dirty="0" smtClean="0">
                <a:solidFill>
                  <a:schemeClr val="tx1"/>
                </a:solidFill>
              </a:rPr>
              <a:t> = Marine Protected Area</a:t>
            </a:r>
            <a:br>
              <a:rPr lang="en-US" sz="1600" dirty="0" smtClean="0">
                <a:solidFill>
                  <a:schemeClr val="tx1"/>
                </a:solidFill>
              </a:rPr>
            </a:br>
            <a:r>
              <a:rPr lang="en-US" sz="1600" b="1" dirty="0" smtClean="0">
                <a:solidFill>
                  <a:schemeClr val="tx1"/>
                </a:solidFill>
              </a:rPr>
              <a:t>TBA</a:t>
            </a:r>
            <a:r>
              <a:rPr lang="en-US" sz="1600" dirty="0" smtClean="0">
                <a:solidFill>
                  <a:schemeClr val="tx1"/>
                </a:solidFill>
              </a:rPr>
              <a:t> = Trans-boundary Analysis</a:t>
            </a:r>
            <a:br>
              <a:rPr lang="en-US" sz="1600" dirty="0" smtClean="0">
                <a:solidFill>
                  <a:schemeClr val="tx1"/>
                </a:solidFill>
              </a:rPr>
            </a:br>
            <a:r>
              <a:rPr lang="en-US" sz="1600" b="1" dirty="0" smtClean="0">
                <a:solidFill>
                  <a:schemeClr val="tx1"/>
                </a:solidFill>
              </a:rPr>
              <a:t>NAP</a:t>
            </a:r>
            <a:r>
              <a:rPr lang="en-US" sz="1600" dirty="0" smtClean="0">
                <a:solidFill>
                  <a:schemeClr val="tx1"/>
                </a:solidFill>
              </a:rPr>
              <a:t> = National Action Plan</a:t>
            </a:r>
            <a:br>
              <a:rPr lang="en-US" sz="1600" dirty="0" smtClean="0">
                <a:solidFill>
                  <a:schemeClr val="tx1"/>
                </a:solidFill>
              </a:rPr>
            </a:br>
            <a:r>
              <a:rPr lang="en-US" sz="1600" b="1" dirty="0" smtClean="0">
                <a:solidFill>
                  <a:schemeClr val="tx1"/>
                </a:solidFill>
              </a:rPr>
              <a:t>SAP </a:t>
            </a:r>
            <a:r>
              <a:rPr lang="en-US" sz="1600" dirty="0" smtClean="0">
                <a:solidFill>
                  <a:schemeClr val="tx1"/>
                </a:solidFill>
              </a:rPr>
              <a:t>= Strategic Action plan</a:t>
            </a:r>
          </a:p>
          <a:p>
            <a:r>
              <a:rPr lang="en-US" sz="1600" b="1" dirty="0" smtClean="0">
                <a:solidFill>
                  <a:schemeClr val="tx1"/>
                </a:solidFill>
              </a:rPr>
              <a:t>EBM</a:t>
            </a:r>
            <a:r>
              <a:rPr lang="en-US" sz="1600" dirty="0" smtClean="0">
                <a:solidFill>
                  <a:schemeClr val="tx1"/>
                </a:solidFill>
              </a:rPr>
              <a:t>= Ecosystem Based Management         </a:t>
            </a:r>
          </a:p>
          <a:p>
            <a:r>
              <a:rPr lang="en-US" sz="1600" b="1" dirty="0" smtClean="0">
                <a:solidFill>
                  <a:schemeClr val="tx1"/>
                </a:solidFill>
              </a:rPr>
              <a:t>RNSIIPG </a:t>
            </a:r>
            <a:r>
              <a:rPr lang="en-US" sz="1600" dirty="0" smtClean="0">
                <a:solidFill>
                  <a:schemeClr val="tx1"/>
                </a:solidFill>
              </a:rPr>
              <a:t>=  </a:t>
            </a:r>
            <a:r>
              <a:rPr lang="en-US" sz="1600" dirty="0" err="1" smtClean="0">
                <a:solidFill>
                  <a:schemeClr val="tx1"/>
                </a:solidFill>
              </a:rPr>
              <a:t>Reserva</a:t>
            </a:r>
            <a:r>
              <a:rPr lang="en-US" sz="1600" dirty="0" smtClean="0">
                <a:solidFill>
                  <a:schemeClr val="tx1"/>
                </a:solidFill>
              </a:rPr>
              <a:t> </a:t>
            </a:r>
            <a:r>
              <a:rPr lang="en-US" sz="1600" dirty="0" err="1" smtClean="0">
                <a:solidFill>
                  <a:schemeClr val="tx1"/>
                </a:solidFill>
              </a:rPr>
              <a:t>Nacional</a:t>
            </a:r>
            <a:r>
              <a:rPr lang="en-US" sz="1600" dirty="0" smtClean="0">
                <a:solidFill>
                  <a:schemeClr val="tx1"/>
                </a:solidFill>
              </a:rPr>
              <a:t> del </a:t>
            </a:r>
            <a:r>
              <a:rPr lang="en-US" sz="1600" dirty="0" err="1" smtClean="0">
                <a:solidFill>
                  <a:schemeClr val="tx1"/>
                </a:solidFill>
              </a:rPr>
              <a:t>Sistema</a:t>
            </a:r>
            <a:r>
              <a:rPr lang="en-US" sz="1600" dirty="0" smtClean="0">
                <a:solidFill>
                  <a:schemeClr val="tx1"/>
                </a:solidFill>
              </a:rPr>
              <a:t> de Islas, </a:t>
            </a:r>
            <a:r>
              <a:rPr lang="en-US" sz="1600" dirty="0" err="1" smtClean="0">
                <a:solidFill>
                  <a:schemeClr val="tx1"/>
                </a:solidFill>
              </a:rPr>
              <a:t>Islotes</a:t>
            </a:r>
            <a:r>
              <a:rPr lang="en-US" sz="1600" dirty="0" smtClean="0">
                <a:solidFill>
                  <a:schemeClr val="tx1"/>
                </a:solidFill>
              </a:rPr>
              <a:t> y </a:t>
            </a:r>
            <a:r>
              <a:rPr lang="en-US" sz="1600" dirty="0" err="1" smtClean="0">
                <a:solidFill>
                  <a:schemeClr val="tx1"/>
                </a:solidFill>
              </a:rPr>
              <a:t>Puntas</a:t>
            </a:r>
            <a:r>
              <a:rPr lang="en-US" sz="1600" dirty="0" smtClean="0">
                <a:solidFill>
                  <a:schemeClr val="tx1"/>
                </a:solidFill>
              </a:rPr>
              <a:t> </a:t>
            </a:r>
            <a:r>
              <a:rPr lang="en-US" sz="1600" dirty="0" err="1" smtClean="0">
                <a:solidFill>
                  <a:schemeClr val="tx1"/>
                </a:solidFill>
              </a:rPr>
              <a:t>Guaneras</a:t>
            </a:r>
            <a:r>
              <a:rPr lang="en-US" sz="1600" dirty="0" smtClean="0">
                <a:solidFill>
                  <a:schemeClr val="tx1"/>
                </a:solidFill>
              </a:rPr>
              <a:t>  </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74638"/>
            <a:ext cx="8686800" cy="1143000"/>
          </a:xfrm>
        </p:spPr>
        <p:txBody>
          <a:bodyPr>
            <a:normAutofit fontScale="90000"/>
          </a:bodyPr>
          <a:lstStyle/>
          <a:p>
            <a:r>
              <a:rPr lang="en-US" dirty="0" smtClean="0"/>
              <a:t>What is Ecosystem Based Management?</a:t>
            </a:r>
            <a:endParaRPr lang="en-US" dirty="0"/>
          </a:p>
        </p:txBody>
      </p:sp>
      <p:sp>
        <p:nvSpPr>
          <p:cNvPr id="6" name="Rectangle 5"/>
          <p:cNvSpPr/>
          <p:nvPr/>
        </p:nvSpPr>
        <p:spPr>
          <a:xfrm>
            <a:off x="152400" y="1295400"/>
            <a:ext cx="8763000" cy="5324535"/>
          </a:xfrm>
          <a:prstGeom prst="rect">
            <a:avLst/>
          </a:prstGeom>
        </p:spPr>
        <p:txBody>
          <a:bodyPr wrap="square">
            <a:spAutoFit/>
          </a:bodyPr>
          <a:lstStyle/>
          <a:p>
            <a:pPr>
              <a:buFont typeface="Arial" pitchFamily="34" charset="0"/>
              <a:buChar char="•"/>
            </a:pPr>
            <a:r>
              <a:rPr lang="en-US" sz="2800" dirty="0" smtClean="0"/>
              <a:t> Ecosystem-based management (EBM) is a term used to describe a balanced way of managing resources while taking the surrounding ecosystem into account. </a:t>
            </a:r>
          </a:p>
          <a:p>
            <a:pPr>
              <a:buFont typeface="Arial" pitchFamily="34" charset="0"/>
              <a:buChar char="•"/>
            </a:pPr>
            <a:r>
              <a:rPr lang="en-US" sz="2800" dirty="0" smtClean="0"/>
              <a:t> There is no one definition of EBM, but this definition is widely quoted:</a:t>
            </a:r>
          </a:p>
          <a:p>
            <a:pPr>
              <a:buFont typeface="Arial" pitchFamily="34" charset="0"/>
              <a:buChar char="•"/>
            </a:pPr>
            <a:r>
              <a:rPr lang="en-US" sz="2800" b="1" dirty="0" smtClean="0">
                <a:solidFill>
                  <a:srgbClr val="00B050"/>
                </a:solidFill>
              </a:rPr>
              <a:t> </a:t>
            </a:r>
            <a:r>
              <a:rPr lang="en-US" sz="3200" b="1" dirty="0" smtClean="0">
                <a:solidFill>
                  <a:srgbClr val="00B050"/>
                </a:solidFill>
              </a:rPr>
              <a:t>"…ecosystem management is integrating scientific knowledge of ecological relationships within a complex sociopolitical and values framework toward the general goal of protecting native ecosystem integrity over the long term." </a:t>
            </a:r>
            <a:r>
              <a:rPr lang="en-US" sz="2000" dirty="0" err="1" smtClean="0">
                <a:solidFill>
                  <a:srgbClr val="FF0000"/>
                </a:solidFill>
              </a:rPr>
              <a:t>Grumbine</a:t>
            </a:r>
            <a:r>
              <a:rPr lang="en-US" sz="2000" dirty="0" smtClean="0">
                <a:solidFill>
                  <a:srgbClr val="FF0000"/>
                </a:solidFill>
              </a:rPr>
              <a:t>, R. E. “What is Ecosystem Management?” Conservation Biology 8 (1994): pp. 27-38</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Autofit/>
          </a:bodyPr>
          <a:lstStyle/>
          <a:p>
            <a:r>
              <a:rPr lang="es-ES" sz="3600" dirty="0" err="1" smtClean="0"/>
              <a:t>Ecosystem</a:t>
            </a:r>
            <a:r>
              <a:rPr lang="es-ES" sz="3600" dirty="0" smtClean="0"/>
              <a:t> </a:t>
            </a:r>
            <a:r>
              <a:rPr lang="es-ES" sz="3600" dirty="0" err="1" smtClean="0"/>
              <a:t>Based</a:t>
            </a:r>
            <a:r>
              <a:rPr lang="es-ES" sz="3600" dirty="0" smtClean="0"/>
              <a:t> Management and </a:t>
            </a:r>
            <a:r>
              <a:rPr lang="es-ES" sz="3600" dirty="0" err="1" smtClean="0"/>
              <a:t>the</a:t>
            </a:r>
            <a:r>
              <a:rPr lang="es-ES" sz="3600" dirty="0" smtClean="0"/>
              <a:t> Humboldt </a:t>
            </a:r>
            <a:r>
              <a:rPr lang="es-ES" sz="3600" dirty="0" err="1" smtClean="0"/>
              <a:t>Current</a:t>
            </a:r>
            <a:r>
              <a:rPr lang="es-ES" sz="3600" dirty="0" smtClean="0"/>
              <a:t> </a:t>
            </a:r>
            <a:r>
              <a:rPr lang="es-ES" sz="3600" dirty="0" err="1" smtClean="0"/>
              <a:t>Large</a:t>
            </a:r>
            <a:r>
              <a:rPr lang="es-ES" sz="3600" dirty="0" smtClean="0"/>
              <a:t> Marine </a:t>
            </a:r>
            <a:r>
              <a:rPr lang="es-ES" sz="3600" dirty="0" err="1" smtClean="0"/>
              <a:t>Ecosystem</a:t>
            </a:r>
            <a:r>
              <a:rPr lang="es-ES" sz="3600" dirty="0" smtClean="0"/>
              <a:t>: Chile - </a:t>
            </a:r>
            <a:r>
              <a:rPr lang="es-ES" sz="3600" dirty="0" err="1" smtClean="0"/>
              <a:t>Peru</a:t>
            </a:r>
            <a:endParaRPr lang="en-US" sz="3600" dirty="0"/>
          </a:p>
        </p:txBody>
      </p:sp>
      <p:sp>
        <p:nvSpPr>
          <p:cNvPr id="3" name="Content Placeholder 2"/>
          <p:cNvSpPr>
            <a:spLocks noGrp="1"/>
          </p:cNvSpPr>
          <p:nvPr>
            <p:ph idx="1"/>
          </p:nvPr>
        </p:nvSpPr>
        <p:spPr>
          <a:xfrm>
            <a:off x="457200" y="1600200"/>
            <a:ext cx="8229600" cy="5257800"/>
          </a:xfrm>
        </p:spPr>
        <p:txBody>
          <a:bodyPr>
            <a:normAutofit lnSpcReduction="10000"/>
          </a:bodyPr>
          <a:lstStyle/>
          <a:p>
            <a:pPr>
              <a:buNone/>
            </a:pPr>
            <a:r>
              <a:rPr lang="en-US" sz="2600" dirty="0" smtClean="0"/>
              <a:t>There are 4 primary categories of ecosystem (nature) services</a:t>
            </a:r>
            <a:r>
              <a:rPr lang="en-US" sz="2400" dirty="0" smtClean="0"/>
              <a:t>:</a:t>
            </a:r>
          </a:p>
          <a:p>
            <a:pPr marL="457200" lvl="0" indent="-457200">
              <a:buFont typeface="+mj-lt"/>
              <a:buAutoNum type="arabicPeriod"/>
            </a:pPr>
            <a:r>
              <a:rPr lang="en-US" sz="2200" b="1" i="1" dirty="0" smtClean="0"/>
              <a:t>Provisioning services</a:t>
            </a:r>
            <a:r>
              <a:rPr lang="en-US" sz="2200" i="1" dirty="0" smtClean="0"/>
              <a:t> </a:t>
            </a:r>
            <a:r>
              <a:rPr lang="en-US" sz="2200" dirty="0" smtClean="0"/>
              <a:t>are the products obtained from ecosystems, such as food, genetic resources, fiber, and energy. </a:t>
            </a:r>
          </a:p>
          <a:p>
            <a:pPr marL="457200" lvl="0" indent="-457200">
              <a:buFont typeface="+mj-lt"/>
              <a:buAutoNum type="arabicPeriod"/>
            </a:pPr>
            <a:r>
              <a:rPr lang="en-US" sz="2200" b="1" i="1" dirty="0" smtClean="0"/>
              <a:t>Regulating services</a:t>
            </a:r>
            <a:r>
              <a:rPr lang="en-US" sz="2200" dirty="0" smtClean="0"/>
              <a:t> are the benefits obtained from the regulation of ecosystem processes, such as regulation of climate, water, and some human diseases. </a:t>
            </a:r>
          </a:p>
          <a:p>
            <a:pPr marL="457200" lvl="0" indent="-457200">
              <a:buFont typeface="+mj-lt"/>
              <a:buAutoNum type="arabicPeriod"/>
            </a:pPr>
            <a:r>
              <a:rPr lang="en-US" sz="2200" b="1" i="1" dirty="0" smtClean="0"/>
              <a:t>Cultural services</a:t>
            </a:r>
            <a:r>
              <a:rPr lang="en-US" sz="2200" dirty="0" smtClean="0"/>
              <a:t> are the non-material benefits people obtain from ecosystems through spiritual enrichment, cognitive development, reflection, recreation, and aesthetic experience. </a:t>
            </a:r>
          </a:p>
          <a:p>
            <a:pPr marL="457200" lvl="0" indent="-457200">
              <a:buFont typeface="+mj-lt"/>
              <a:buAutoNum type="arabicPeriod"/>
            </a:pPr>
            <a:r>
              <a:rPr lang="en-US" sz="2200" b="1" i="1" dirty="0" smtClean="0"/>
              <a:t>Supporting services </a:t>
            </a:r>
            <a:r>
              <a:rPr lang="en-US" sz="2200" dirty="0" smtClean="0"/>
              <a:t>are ecosystem services that are necessary for the production of all other ecosystem services. Examples include biomass production, production of atmospheric oxygen, nutrient cycling, water cycling, and provisioning of habitat. </a:t>
            </a:r>
            <a:r>
              <a:rPr lang="en-US" sz="2600" dirty="0" smtClean="0">
                <a:hlinkClick r:id="rId3"/>
              </a:rPr>
              <a:t>http://www.ebmtools.org/</a:t>
            </a:r>
            <a:r>
              <a:rPr lang="en-US" sz="2600" dirty="0" smtClean="0"/>
              <a:t> </a:t>
            </a:r>
            <a:endParaRPr lang="en-US" sz="2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990600"/>
          </a:xfrm>
        </p:spPr>
        <p:txBody>
          <a:bodyPr>
            <a:normAutofit fontScale="90000"/>
          </a:bodyPr>
          <a:lstStyle/>
          <a:p>
            <a:r>
              <a:rPr lang="en-US" sz="5400" dirty="0" smtClean="0"/>
              <a:t>The EBM Strategic Action Plan – Roadmap = way to reach the goal</a:t>
            </a:r>
            <a:endParaRPr lang="en-US" sz="5400" dirty="0"/>
          </a:p>
        </p:txBody>
      </p:sp>
      <p:sp>
        <p:nvSpPr>
          <p:cNvPr id="4" name="Rectangle 3"/>
          <p:cNvSpPr/>
          <p:nvPr/>
        </p:nvSpPr>
        <p:spPr>
          <a:xfrm>
            <a:off x="0" y="1447800"/>
            <a:ext cx="8991600" cy="6197594"/>
          </a:xfrm>
          <a:prstGeom prst="rect">
            <a:avLst/>
          </a:prstGeom>
        </p:spPr>
        <p:txBody>
          <a:bodyPr wrap="square">
            <a:spAutoFit/>
          </a:bodyPr>
          <a:lstStyle/>
          <a:p>
            <a:r>
              <a:rPr lang="en-US" sz="3600" dirty="0" smtClean="0"/>
              <a:t> Assess and evaluate all areas or interaction:</a:t>
            </a:r>
          </a:p>
          <a:p>
            <a:r>
              <a:rPr lang="en-US" sz="3600" dirty="0" smtClean="0"/>
              <a:t>1.      Nature's Services</a:t>
            </a:r>
          </a:p>
          <a:p>
            <a:r>
              <a:rPr lang="en-US" sz="3600" dirty="0" smtClean="0"/>
              <a:t>2.	Scientific Evidence</a:t>
            </a:r>
          </a:p>
          <a:p>
            <a:r>
              <a:rPr lang="en-US" sz="3600" dirty="0" smtClean="0"/>
              <a:t>3.	Geographic Scales</a:t>
            </a:r>
          </a:p>
          <a:p>
            <a:r>
              <a:rPr lang="en-US" sz="3600" dirty="0" smtClean="0"/>
              <a:t>4.	Ecological Linkages</a:t>
            </a:r>
          </a:p>
          <a:p>
            <a:r>
              <a:rPr lang="en-US" sz="3600" dirty="0" smtClean="0"/>
              <a:t>5.	Cumulative Impacts</a:t>
            </a:r>
          </a:p>
          <a:p>
            <a:r>
              <a:rPr lang="en-US" sz="3600" dirty="0" smtClean="0"/>
              <a:t>6.	Tradeoffs Among Human Activities</a:t>
            </a:r>
          </a:p>
          <a:p>
            <a:r>
              <a:rPr lang="en-US" sz="3600" dirty="0" smtClean="0"/>
              <a:t>7.	Adaptive Management</a:t>
            </a:r>
          </a:p>
          <a:p>
            <a:r>
              <a:rPr lang="en-US" sz="3600" dirty="0" smtClean="0"/>
              <a:t>8.	Network of People and Information</a:t>
            </a:r>
          </a:p>
          <a:p>
            <a:pPr marL="342900" indent="-342900">
              <a:lnSpc>
                <a:spcPct val="115000"/>
              </a:lnSpc>
              <a:spcAft>
                <a:spcPts val="1000"/>
              </a:spcAft>
            </a:pPr>
            <a:endParaRPr lang="en-US" sz="2800" dirty="0" smtClean="0">
              <a:solidFill>
                <a:srgbClr val="FF0000"/>
              </a:solidFill>
            </a:endParaRPr>
          </a:p>
          <a:p>
            <a:pPr marL="342900" marR="0" lvl="0" indent="-342900">
              <a:lnSpc>
                <a:spcPct val="115000"/>
              </a:lnSpc>
              <a:spcBef>
                <a:spcPts val="0"/>
              </a:spcBef>
              <a:spcAft>
                <a:spcPts val="1000"/>
              </a:spcAft>
              <a:buFont typeface="+mj-lt"/>
              <a:buAutoNum type="arabicPeriod"/>
            </a:pPr>
            <a:endParaRPr lang="en-US" sz="2800" dirty="0">
              <a:ea typeface="Calibri"/>
              <a:cs typeface="Times New Roma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 Nature’s Services</a:t>
            </a:r>
            <a:endParaRPr lang="en-US" dirty="0"/>
          </a:p>
        </p:txBody>
      </p:sp>
      <p:sp>
        <p:nvSpPr>
          <p:cNvPr id="3" name="Content Placeholder 2"/>
          <p:cNvSpPr>
            <a:spLocks noGrp="1"/>
          </p:cNvSpPr>
          <p:nvPr>
            <p:ph idx="1"/>
          </p:nvPr>
        </p:nvSpPr>
        <p:spPr/>
        <p:txBody>
          <a:bodyPr>
            <a:normAutofit fontScale="85000" lnSpcReduction="20000"/>
          </a:bodyPr>
          <a:lstStyle/>
          <a:p>
            <a:pPr marL="514350" lvl="0" indent="-514350">
              <a:buFont typeface="+mj-lt"/>
              <a:buAutoNum type="alphaLcPeriod"/>
            </a:pPr>
            <a:r>
              <a:rPr lang="en-US" dirty="0" smtClean="0"/>
              <a:t>Which nature's services does the geographic area provide, and where are they produced within the area?</a:t>
            </a:r>
          </a:p>
          <a:p>
            <a:pPr marL="514350" lvl="0" indent="-514350">
              <a:buFont typeface="+mj-lt"/>
              <a:buAutoNum type="alphaLcPeriod"/>
            </a:pPr>
            <a:r>
              <a:rPr lang="en-US" dirty="0" smtClean="0"/>
              <a:t>How important or valuable are the nature's services provided in the geographic area?</a:t>
            </a:r>
          </a:p>
          <a:p>
            <a:pPr marL="514350" lvl="0" indent="-514350">
              <a:buFont typeface="+mj-lt"/>
              <a:buAutoNum type="alphaLcPeriod"/>
            </a:pPr>
            <a:r>
              <a:rPr lang="en-US" dirty="0" smtClean="0"/>
              <a:t>What nature's services do people want and need from the focal area in the future? </a:t>
            </a:r>
          </a:p>
          <a:p>
            <a:pPr marL="514350" lvl="0" indent="-514350">
              <a:buFont typeface="+mj-lt"/>
              <a:buAutoNum type="alphaLcPeriod"/>
            </a:pPr>
            <a:r>
              <a:rPr lang="en-US" dirty="0" smtClean="0"/>
              <a:t>Based on societal values, what quantitative management goal should be set for each type of nature's service in the area? </a:t>
            </a:r>
          </a:p>
          <a:p>
            <a:pPr marL="514350" lvl="0" indent="-514350">
              <a:buFont typeface="+mj-lt"/>
              <a:buAutoNum type="alphaLcPeriod"/>
            </a:pPr>
            <a:r>
              <a:rPr lang="en-US" dirty="0" smtClean="0"/>
              <a:t>How might nature's services change in the future under different management scenarios?</a:t>
            </a: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 Scientific Evidence</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pPr marL="514350" lvl="0" indent="-514350">
              <a:buFont typeface="+mj-lt"/>
              <a:buAutoNum type="alphaLcPeriod"/>
            </a:pPr>
            <a:r>
              <a:rPr lang="en-US" dirty="0" smtClean="0"/>
              <a:t>How do species and ecological processes in the focal area generate nature’s services? </a:t>
            </a:r>
          </a:p>
          <a:p>
            <a:pPr marL="514350" lvl="0" indent="-514350">
              <a:buFont typeface="+mj-lt"/>
              <a:buAutoNum type="alphaLcPeriod"/>
            </a:pPr>
            <a:r>
              <a:rPr lang="en-US" dirty="0" smtClean="0"/>
              <a:t>How do human activities affect ecosystem services in the focal area? </a:t>
            </a:r>
          </a:p>
          <a:p>
            <a:pPr marL="514350" lvl="0" indent="-514350">
              <a:buFont typeface="+mj-lt"/>
              <a:buAutoNum type="alphaLcPeriod"/>
            </a:pPr>
            <a:r>
              <a:rPr lang="en-US" dirty="0" smtClean="0"/>
              <a:t>How much do people value (including market and non-market values) nature’s services from the focal area? </a:t>
            </a:r>
          </a:p>
          <a:p>
            <a:pPr marL="514350" lvl="0" indent="-514350">
              <a:buFont typeface="+mj-lt"/>
              <a:buAutoNum type="alphaLcPeriod"/>
            </a:pPr>
            <a:r>
              <a:rPr lang="en-US" dirty="0" smtClean="0"/>
              <a:t>What are the tradeoffs among human activities in terms of their impact on nature’s services? </a:t>
            </a:r>
          </a:p>
          <a:p>
            <a:pPr marL="514350" lvl="0" indent="-514350">
              <a:buFont typeface="+mj-lt"/>
              <a:buAutoNum type="alphaLcPeriod"/>
            </a:pPr>
            <a:r>
              <a:rPr lang="en-US" dirty="0" smtClean="0"/>
              <a:t>How can scientific monitoring and models be used to measure key changes in nature's services, outcomes of management actions, and progress toward EBM goals? </a:t>
            </a:r>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 Geographic Scales</a:t>
            </a:r>
            <a:endParaRPr lang="en-US" dirty="0"/>
          </a:p>
        </p:txBody>
      </p:sp>
      <p:sp>
        <p:nvSpPr>
          <p:cNvPr id="3" name="Content Placeholder 2"/>
          <p:cNvSpPr>
            <a:spLocks noGrp="1"/>
          </p:cNvSpPr>
          <p:nvPr>
            <p:ph idx="1"/>
          </p:nvPr>
        </p:nvSpPr>
        <p:spPr>
          <a:xfrm>
            <a:off x="457200" y="1371600"/>
            <a:ext cx="8229600" cy="5105400"/>
          </a:xfrm>
        </p:spPr>
        <p:txBody>
          <a:bodyPr>
            <a:normAutofit fontScale="77500" lnSpcReduction="20000"/>
          </a:bodyPr>
          <a:lstStyle/>
          <a:p>
            <a:pPr marL="514350" lvl="0" indent="-514350">
              <a:buFont typeface="+mj-lt"/>
              <a:buAutoNum type="alphaLcPeriod"/>
            </a:pPr>
            <a:r>
              <a:rPr lang="en-US" dirty="0" smtClean="0"/>
              <a:t>What are the natural, political, and administrative subareas that make up the focal area, and what role do subareas play in generating nature's services? Examples of subareas are watersheds, bays, and towns. </a:t>
            </a:r>
          </a:p>
          <a:p>
            <a:pPr marL="514350" lvl="0" indent="-514350">
              <a:buFont typeface="+mj-lt"/>
              <a:buAutoNum type="alphaLcPeriod"/>
            </a:pPr>
            <a:r>
              <a:rPr lang="en-US" dirty="0" smtClean="0"/>
              <a:t>What are the larger natural, political, and administrative regions in which the focal area is embedded, and how does the focal area contribute in terms of nature's services? Examples of larger areas are </a:t>
            </a:r>
            <a:r>
              <a:rPr lang="en-US" dirty="0" err="1" smtClean="0"/>
              <a:t>biogeographic</a:t>
            </a:r>
            <a:r>
              <a:rPr lang="en-US" dirty="0" smtClean="0"/>
              <a:t> regions, ocean basins, and nations. </a:t>
            </a:r>
          </a:p>
          <a:p>
            <a:pPr marL="514350" lvl="0" indent="-514350">
              <a:buFont typeface="+mj-lt"/>
              <a:buAutoNum type="alphaLcPeriod"/>
            </a:pPr>
            <a:r>
              <a:rPr lang="en-US" dirty="0" smtClean="0"/>
              <a:t>What data are available for integrating across geographic scales to understand the focal area’s natural characteristics and human dimensions? </a:t>
            </a:r>
          </a:p>
          <a:p>
            <a:pPr marL="514350" lvl="0" indent="-514350">
              <a:buFont typeface="+mj-lt"/>
              <a:buAutoNum type="alphaLcPeriod"/>
            </a:pPr>
            <a:r>
              <a:rPr lang="en-US" dirty="0" smtClean="0"/>
              <a:t>Which organizations are working on elements of EBM in the subareas or larger regions, and how can they share knowledge, align goals, and take complementary action? </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2014</TotalTime>
  <Words>1759</Words>
  <Application>Microsoft Office PowerPoint</Application>
  <PresentationFormat>On-screen Show (4:3)</PresentationFormat>
  <Paragraphs>133</Paragraphs>
  <Slides>24</Slides>
  <Notes>17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Office Theme</vt:lpstr>
      <vt:lpstr>Slide</vt:lpstr>
      <vt:lpstr>Document</vt:lpstr>
      <vt:lpstr>Towards Ecosystem-Based Management of the Humboldt Current Large Marine Ecosystem (HCLME) </vt:lpstr>
      <vt:lpstr>Project Goal: advance towards a sustainably used and resilient HCLME that can maintain biological integrity and diversity and ecosystem services for current and future generations despite changing climatic and social pressures</vt:lpstr>
      <vt:lpstr>Slide 3</vt:lpstr>
      <vt:lpstr>What is Ecosystem Based Management?</vt:lpstr>
      <vt:lpstr>Ecosystem Based Management and the Humboldt Current Large Marine Ecosystem: Chile - Peru</vt:lpstr>
      <vt:lpstr>The EBM Strategic Action Plan – Roadmap = way to reach the goal</vt:lpstr>
      <vt:lpstr>1 - Nature’s Services</vt:lpstr>
      <vt:lpstr>2 - Scientific Evidence</vt:lpstr>
      <vt:lpstr>3 - Geographic Scales</vt:lpstr>
      <vt:lpstr>4 - Ecological Linkages</vt:lpstr>
      <vt:lpstr>5 - Cumulative Impacts</vt:lpstr>
      <vt:lpstr>6- Tradeoffs Among Human Activities</vt:lpstr>
      <vt:lpstr>7 - Adaptive Management</vt:lpstr>
      <vt:lpstr>8 - Network of People and Information</vt:lpstr>
      <vt:lpstr>Starting now to achieve the following in 2015…</vt:lpstr>
      <vt:lpstr>Starting now to achieve the following in 2015…</vt:lpstr>
      <vt:lpstr>Starting now to achieve the following in 2015…</vt:lpstr>
      <vt:lpstr>Starting now to achieve the following in 2015…</vt:lpstr>
      <vt:lpstr>Starting now to achieve the following in 2015…</vt:lpstr>
      <vt:lpstr>Islands, Isles and Guano Capes  representative pilot sites: Isla Lobos de Tierra, Perú</vt:lpstr>
      <vt:lpstr>Islands, Isles and Guano Capes  representative pilot sites: Las Islas Ballestas, Perú </vt:lpstr>
      <vt:lpstr>Islands, Isles and Guano Capes  representative pilot sites: Punta San Juan, Ica, Perú</vt:lpstr>
      <vt:lpstr>Seamounts in Chile  Islas Juan Fernández: two pilot sites sitios pilotos</vt:lpstr>
      <vt:lpstr>Seamounts in Chile  Bajo O’Higgins: pilot site</vt:lpstr>
    </vt:vector>
  </TitlesOfParts>
  <Company>PNUD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Hacia un manejo con enfoque ecosistémico del Gran Ecosistema Marino de la Corriente Humboldt </dc:title>
  <dc:creator>Michael Joseph Akester</dc:creator>
  <cp:lastModifiedBy>Michael Joseph Akester</cp:lastModifiedBy>
  <cp:revision>143</cp:revision>
  <dcterms:created xsi:type="dcterms:W3CDTF">2011-04-12T12:19:30Z</dcterms:created>
  <dcterms:modified xsi:type="dcterms:W3CDTF">2011-05-02T20:56:18Z</dcterms:modified>
</cp:coreProperties>
</file>