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67" r:id="rId11"/>
    <p:sldId id="265" r:id="rId12"/>
    <p:sldId id="266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3F588-B892-44E2-9F2C-4930A0B65796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5B505-7D24-45CE-93D3-949C10307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Norte de Perú 1) Isla Lobos de Tierra. Centro de Perú 2) Las Islas Ballestas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Reserva Nacional </a:t>
            </a:r>
            <a:r>
              <a:rPr lang="en-US" b="1" dirty="0" smtClean="0"/>
              <a:t>Paracas</a:t>
            </a:r>
            <a:r>
              <a:rPr lang="en-US" b="0" baseline="0" dirty="0" smtClean="0"/>
              <a:t> , </a:t>
            </a:r>
            <a:r>
              <a:rPr lang="en-US" b="1" baseline="0" dirty="0" err="1" smtClean="0"/>
              <a:t>cerca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Pisco</a:t>
            </a:r>
            <a:r>
              <a:rPr lang="en-US" b="1" baseline="0" dirty="0" smtClean="0"/>
              <a:t> y 3)</a:t>
            </a:r>
            <a:r>
              <a:rPr lang="en-US" b="0" baseline="0" dirty="0" smtClean="0"/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Punta San Juan,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Ica - cerca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Nazca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505-7D24-45CE-93D3-949C103072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3BF9-4E81-4F5A-AD7A-66817B2BB04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E115-C4DE-4335-88C4-68FD1ABE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hyperlink" Target="http://www.ngdc.noaa.gov/mgg/image/2minrelief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6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7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nsiipg.blogspot.com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rtseablog.blogspot.com/2010/05/understanding-seamounts-more-study-of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5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288488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4876800" cy="33528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Hacia un manejo con enfoque ecosistémico del Gran Ecosistema Marino de la Corriente Humboldt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41910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RESUMEN ELABORADO POR</a:t>
            </a:r>
          </a:p>
          <a:p>
            <a:r>
              <a:rPr lang="en-US" sz="2400" dirty="0" smtClean="0"/>
              <a:t>MICHAEL  J. AKESTER</a:t>
            </a:r>
          </a:p>
          <a:p>
            <a:r>
              <a:rPr lang="en-US" sz="2400" dirty="0" smtClean="0"/>
              <a:t>COORDINADOR REGIONAL DEL PROYECTO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867400" y="175260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35814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Santiago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239000" y="60198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Fuente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b="1" err="1" smtClean="0">
                <a:solidFill>
                  <a:schemeClr val="tx1"/>
                </a:solidFill>
              </a:rPr>
              <a:t>mapa</a:t>
            </a:r>
            <a:r>
              <a:rPr lang="en-US" b="1" smtClean="0">
                <a:solidFill>
                  <a:schemeClr val="tx1"/>
                </a:solidFill>
              </a:rPr>
              <a:t> NOAA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smtClean="0">
                <a:hlinkClick r:id="rId4"/>
              </a:rPr>
              <a:t>http://www.ngdc.noaa.gov/mgg/image/2minrelief.html</a:t>
            </a:r>
            <a:r>
              <a:rPr lang="en-US" sz="1400" smtClean="0"/>
              <a:t> </a:t>
            </a:r>
            <a:endParaRPr lang="en-US" sz="1400"/>
          </a:p>
        </p:txBody>
      </p:sp>
      <p:cxnSp>
        <p:nvCxnSpPr>
          <p:cNvPr id="10" name="Curved Connector 9"/>
          <p:cNvCxnSpPr/>
          <p:nvPr/>
        </p:nvCxnSpPr>
        <p:spPr>
          <a:xfrm>
            <a:off x="5791200" y="5562600"/>
            <a:ext cx="609600" cy="533400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200" y="6324600"/>
            <a:ext cx="9144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91200" y="4724400"/>
            <a:ext cx="6096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2"/>
          </p:cNvCxnSpPr>
          <p:nvPr/>
        </p:nvCxnSpPr>
        <p:spPr>
          <a:xfrm rot="5400000" flipH="1" flipV="1">
            <a:off x="6305550" y="4133850"/>
            <a:ext cx="533400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6400800" y="3352800"/>
            <a:ext cx="609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6248400" y="2438400"/>
            <a:ext cx="4572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791200" y="20574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334000"/>
            <a:ext cx="3733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flipV="1">
            <a:off x="4800600" y="5181600"/>
            <a:ext cx="7620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800600" y="5638800"/>
            <a:ext cx="7620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800600" y="63246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1022166">
            <a:off x="6782786" y="3935854"/>
            <a:ext cx="225378" cy="45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1066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29400" y="20574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05600" y="21336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00800" y="762000"/>
            <a:ext cx="2057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</a:t>
            </a:r>
            <a:r>
              <a:rPr lang="en-GB" b="1" dirty="0" smtClean="0">
                <a:solidFill>
                  <a:schemeClr val="tx1"/>
                </a:solidFill>
              </a:rPr>
              <a:t>= </a:t>
            </a:r>
            <a:r>
              <a:rPr lang="en-GB" b="1" dirty="0" err="1" smtClean="0">
                <a:solidFill>
                  <a:schemeClr val="tx1"/>
                </a:solidFill>
              </a:rPr>
              <a:t>Sitios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pilotos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3200" y="990600"/>
            <a:ext cx="274319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Sitios pilotos representativos del Sistema de Islas, Islotes y Puntas Guaneras : Punta San Juan, Ica, Perú</a:t>
            </a:r>
            <a:endParaRPr lang="en-US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5463708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410200" y="51816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70656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Montes Submarinos en Chile</a:t>
            </a:r>
            <a:br>
              <a:rPr lang="es-ES" b="1" dirty="0" smtClean="0"/>
            </a:br>
            <a:r>
              <a:rPr lang="en-US" dirty="0" smtClean="0"/>
              <a:t> </a:t>
            </a:r>
            <a:r>
              <a:rPr lang="en-US" b="1" dirty="0" smtClean="0"/>
              <a:t>Islas</a:t>
            </a:r>
            <a:r>
              <a:rPr lang="en-US" dirty="0" smtClean="0"/>
              <a:t> </a:t>
            </a:r>
            <a:r>
              <a:rPr lang="en-US" b="1" dirty="0" smtClean="0"/>
              <a:t>Juan </a:t>
            </a:r>
            <a:r>
              <a:rPr lang="en-US" b="1" dirty="0" err="1" smtClean="0"/>
              <a:t>Fernández</a:t>
            </a:r>
            <a:r>
              <a:rPr lang="es-ES" b="1" dirty="0" smtClean="0"/>
              <a:t>: dos sitios pilotos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24063"/>
            <a:ext cx="7772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Montes Submarinos en Chile </a:t>
            </a:r>
            <a:br>
              <a:rPr lang="es-ES" b="1" dirty="0" smtClean="0"/>
            </a:br>
            <a:r>
              <a:rPr lang="en-US" b="1" dirty="0" err="1" smtClean="0"/>
              <a:t>Bajo</a:t>
            </a:r>
            <a:r>
              <a:rPr lang="en-US" b="1" dirty="0" smtClean="0"/>
              <a:t> O’Higgins: un </a:t>
            </a:r>
            <a:r>
              <a:rPr lang="en-US" b="1" dirty="0" err="1" smtClean="0"/>
              <a:t>sitio</a:t>
            </a:r>
            <a:r>
              <a:rPr lang="en-US" b="1" dirty="0" smtClean="0"/>
              <a:t> </a:t>
            </a:r>
            <a:r>
              <a:rPr lang="en-US" b="1" dirty="0" err="1" smtClean="0"/>
              <a:t>piloto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2094"/>
            <a:ext cx="4495800" cy="511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04801" y="228600"/>
          <a:ext cx="8753666" cy="6629400"/>
        </p:xfrm>
        <a:graphic>
          <a:graphicData uri="http://schemas.openxmlformats.org/presentationml/2006/ole">
            <p:oleObj spid="_x0000_s47106" name="Document" r:id="rId4" imgW="6086467" imgH="465280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2011 </a:t>
            </a:r>
            <a:r>
              <a:rPr lang="en-GB" dirty="0" err="1" smtClean="0"/>
              <a:t>periodo</a:t>
            </a:r>
            <a:r>
              <a:rPr lang="en-GB" dirty="0" smtClean="0"/>
              <a:t> de </a:t>
            </a:r>
            <a:r>
              <a:rPr lang="en-GB" dirty="0" err="1" smtClean="0"/>
              <a:t>incepcion</a:t>
            </a:r>
            <a:r>
              <a:rPr lang="en-GB" dirty="0" smtClean="0"/>
              <a:t> </a:t>
            </a:r>
            <a:r>
              <a:rPr lang="en-GB" dirty="0" err="1" smtClean="0"/>
              <a:t>abril</a:t>
            </a:r>
            <a:r>
              <a:rPr lang="en-GB" dirty="0" smtClean="0"/>
              <a:t> - </a:t>
            </a:r>
            <a:r>
              <a:rPr lang="en-GB" dirty="0" err="1" smtClean="0"/>
              <a:t>agosto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GB" dirty="0" err="1" smtClean="0"/>
              <a:t>Oficina</a:t>
            </a:r>
            <a:r>
              <a:rPr lang="en-GB" dirty="0" smtClean="0"/>
              <a:t> del </a:t>
            </a:r>
            <a:r>
              <a:rPr lang="en-GB" dirty="0" err="1" smtClean="0"/>
              <a:t>proyecto</a:t>
            </a:r>
            <a:r>
              <a:rPr lang="en-GB" dirty="0" smtClean="0"/>
              <a:t> en PNUD Lima:</a:t>
            </a:r>
          </a:p>
          <a:p>
            <a:pPr lvl="1"/>
            <a:r>
              <a:rPr lang="en-GB" sz="2000" dirty="0" err="1" smtClean="0"/>
              <a:t>Contratar</a:t>
            </a:r>
            <a:r>
              <a:rPr lang="en-GB" sz="2000" dirty="0" smtClean="0"/>
              <a:t>: </a:t>
            </a:r>
            <a:r>
              <a:rPr lang="en-GB" sz="2000" dirty="0" err="1" smtClean="0"/>
              <a:t>Coordinador</a:t>
            </a:r>
            <a:r>
              <a:rPr lang="en-GB" sz="2000" dirty="0" smtClean="0"/>
              <a:t> Regional; Senior Project Officer; </a:t>
            </a:r>
            <a:r>
              <a:rPr lang="en-GB" sz="2000" dirty="0" err="1" smtClean="0"/>
              <a:t>Asistente</a:t>
            </a:r>
            <a:r>
              <a:rPr lang="en-GB" sz="2000" dirty="0" smtClean="0"/>
              <a:t> </a:t>
            </a:r>
            <a:r>
              <a:rPr lang="en-GB" sz="2000" dirty="0" err="1" smtClean="0"/>
              <a:t>Administrativa</a:t>
            </a:r>
            <a:r>
              <a:rPr lang="en-GB" sz="2000" dirty="0" smtClean="0"/>
              <a:t> y de </a:t>
            </a:r>
            <a:r>
              <a:rPr lang="en-GB" sz="2000" dirty="0" err="1" smtClean="0"/>
              <a:t>Finanzas</a:t>
            </a:r>
            <a:endParaRPr lang="en-GB" sz="2000" dirty="0" smtClean="0"/>
          </a:p>
          <a:p>
            <a:pPr lvl="1"/>
            <a:r>
              <a:rPr lang="en-GB" sz="2000" dirty="0" err="1" smtClean="0"/>
              <a:t>Equipar</a:t>
            </a:r>
            <a:r>
              <a:rPr lang="en-GB" sz="2000" dirty="0" smtClean="0"/>
              <a:t> </a:t>
            </a:r>
            <a:r>
              <a:rPr lang="en-GB" sz="2000" dirty="0" err="1" smtClean="0"/>
              <a:t>oficina</a:t>
            </a:r>
            <a:endParaRPr lang="en-GB" sz="2000" dirty="0" smtClean="0"/>
          </a:p>
          <a:p>
            <a:pPr lvl="1"/>
            <a:r>
              <a:rPr lang="en-GB" sz="2000" dirty="0" err="1" smtClean="0"/>
              <a:t>Elaborar</a:t>
            </a:r>
            <a:r>
              <a:rPr lang="en-GB" sz="2000" dirty="0" smtClean="0"/>
              <a:t> </a:t>
            </a:r>
            <a:r>
              <a:rPr lang="en-GB" sz="2000" dirty="0" err="1" smtClean="0"/>
              <a:t>sitio</a:t>
            </a:r>
            <a:r>
              <a:rPr lang="en-GB" sz="2000" dirty="0" smtClean="0"/>
              <a:t> web del </a:t>
            </a:r>
            <a:r>
              <a:rPr lang="en-GB" sz="2000" dirty="0" err="1" smtClean="0"/>
              <a:t>proyecto</a:t>
            </a:r>
            <a:endParaRPr lang="en-GB" sz="2000" dirty="0" smtClean="0"/>
          </a:p>
          <a:p>
            <a:r>
              <a:rPr lang="en-GB" dirty="0" err="1" smtClean="0"/>
              <a:t>Actualizar</a:t>
            </a:r>
            <a:r>
              <a:rPr lang="en-GB" dirty="0" smtClean="0"/>
              <a:t> </a:t>
            </a:r>
            <a:r>
              <a:rPr lang="en-GB" dirty="0" err="1" smtClean="0"/>
              <a:t>linea</a:t>
            </a:r>
            <a:r>
              <a:rPr lang="en-GB" dirty="0" smtClean="0"/>
              <a:t> de base: </a:t>
            </a:r>
          </a:p>
          <a:p>
            <a:pPr lvl="1"/>
            <a:r>
              <a:rPr lang="en-GB" sz="2000" dirty="0" err="1" smtClean="0"/>
              <a:t>Documentos</a:t>
            </a:r>
            <a:r>
              <a:rPr lang="en-GB" sz="2000" dirty="0" smtClean="0"/>
              <a:t> </a:t>
            </a:r>
            <a:r>
              <a:rPr lang="en-GB" sz="2000" dirty="0" err="1" smtClean="0"/>
              <a:t>vigentes</a:t>
            </a:r>
            <a:r>
              <a:rPr lang="en-GB" sz="2000" dirty="0" smtClean="0"/>
              <a:t>, </a:t>
            </a:r>
            <a:r>
              <a:rPr lang="en-GB" sz="2000" dirty="0" err="1" smtClean="0"/>
              <a:t>trabajos</a:t>
            </a:r>
            <a:r>
              <a:rPr lang="en-GB" sz="2000" dirty="0" smtClean="0"/>
              <a:t> </a:t>
            </a:r>
            <a:r>
              <a:rPr lang="en-GB" sz="2000" dirty="0" err="1" smtClean="0"/>
              <a:t>actualizados</a:t>
            </a:r>
            <a:endParaRPr lang="en-GB" sz="2000" dirty="0" smtClean="0"/>
          </a:p>
          <a:p>
            <a:pPr lvl="1"/>
            <a:r>
              <a:rPr lang="en-GB" sz="2000" dirty="0" err="1" smtClean="0"/>
              <a:t>Confirmar</a:t>
            </a:r>
            <a:r>
              <a:rPr lang="en-GB" sz="2000" dirty="0" smtClean="0"/>
              <a:t> </a:t>
            </a:r>
            <a:r>
              <a:rPr lang="en-GB" sz="2000" dirty="0" err="1" smtClean="0"/>
              <a:t>trabajos</a:t>
            </a:r>
            <a:r>
              <a:rPr lang="en-GB" sz="2000" dirty="0" smtClean="0"/>
              <a:t> </a:t>
            </a:r>
            <a:r>
              <a:rPr lang="en-GB" sz="2000" dirty="0" err="1" smtClean="0"/>
              <a:t>recientes</a:t>
            </a:r>
            <a:r>
              <a:rPr lang="en-GB" sz="2000" dirty="0" smtClean="0"/>
              <a:t> en </a:t>
            </a:r>
            <a:r>
              <a:rPr lang="en-GB" sz="2000" dirty="0" err="1" smtClean="0"/>
              <a:t>sitios</a:t>
            </a:r>
            <a:r>
              <a:rPr lang="en-GB" sz="2000" dirty="0" smtClean="0"/>
              <a:t> </a:t>
            </a:r>
            <a:r>
              <a:rPr lang="en-GB" sz="2000" dirty="0" err="1" smtClean="0"/>
              <a:t>pilotos</a:t>
            </a:r>
            <a:endParaRPr lang="en-GB" sz="2000" dirty="0" smtClean="0"/>
          </a:p>
          <a:p>
            <a:pPr lvl="1"/>
            <a:r>
              <a:rPr lang="en-GB" sz="2000" dirty="0" err="1" smtClean="0"/>
              <a:t>Prioritizar</a:t>
            </a:r>
            <a:r>
              <a:rPr lang="en-GB" sz="2000" dirty="0" smtClean="0"/>
              <a:t> </a:t>
            </a:r>
            <a:r>
              <a:rPr lang="en-GB" sz="2000" dirty="0" err="1" smtClean="0"/>
              <a:t>trabajos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elaborar</a:t>
            </a:r>
            <a:r>
              <a:rPr lang="en-GB" sz="2000" dirty="0" smtClean="0"/>
              <a:t> plan de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 2011 </a:t>
            </a:r>
            <a:r>
              <a:rPr lang="en-GB" sz="2000" dirty="0" err="1" smtClean="0"/>
              <a:t>detallado</a:t>
            </a:r>
            <a:r>
              <a:rPr lang="en-GB" sz="2000" dirty="0" smtClean="0"/>
              <a:t>  (taller de </a:t>
            </a:r>
            <a:r>
              <a:rPr lang="en-GB" sz="2000" dirty="0" err="1" smtClean="0"/>
              <a:t>arranque</a:t>
            </a:r>
            <a:r>
              <a:rPr lang="en-GB" sz="2000" dirty="0" smtClean="0"/>
              <a:t> – </a:t>
            </a:r>
            <a:r>
              <a:rPr lang="en-GB" sz="2000" dirty="0" err="1" smtClean="0"/>
              <a:t>agosto</a:t>
            </a:r>
            <a:r>
              <a:rPr lang="en-GB" sz="2000" dirty="0" smtClean="0"/>
              <a:t> 2011) </a:t>
            </a:r>
          </a:p>
          <a:p>
            <a:r>
              <a:rPr lang="en-GB" dirty="0" err="1" smtClean="0"/>
              <a:t>Establecer</a:t>
            </a:r>
            <a:r>
              <a:rPr lang="en-GB" dirty="0" smtClean="0"/>
              <a:t> </a:t>
            </a:r>
            <a:r>
              <a:rPr lang="en-GB" dirty="0" err="1" smtClean="0"/>
              <a:t>Comités</a:t>
            </a:r>
            <a:r>
              <a:rPr lang="en-GB" dirty="0" smtClean="0"/>
              <a:t> y </a:t>
            </a:r>
            <a:r>
              <a:rPr lang="en-GB" dirty="0" err="1" smtClean="0"/>
              <a:t>nombrar</a:t>
            </a:r>
            <a:r>
              <a:rPr lang="en-GB" dirty="0" smtClean="0"/>
              <a:t> </a:t>
            </a:r>
            <a:r>
              <a:rPr lang="en-GB" dirty="0" err="1" smtClean="0"/>
              <a:t>puntos</a:t>
            </a:r>
            <a:r>
              <a:rPr lang="en-GB" dirty="0" smtClean="0"/>
              <a:t> </a:t>
            </a:r>
            <a:r>
              <a:rPr lang="en-GB" dirty="0" err="1" smtClean="0"/>
              <a:t>focales</a:t>
            </a:r>
            <a:endParaRPr lang="en-GB" dirty="0" smtClean="0"/>
          </a:p>
          <a:p>
            <a:r>
              <a:rPr lang="en-GB" dirty="0" err="1" smtClean="0"/>
              <a:t>Trabajos</a:t>
            </a:r>
            <a:r>
              <a:rPr lang="en-GB" dirty="0" smtClean="0"/>
              <a:t> en </a:t>
            </a:r>
            <a:r>
              <a:rPr lang="en-GB" dirty="0" err="1" smtClean="0"/>
              <a:t>conjunto</a:t>
            </a:r>
            <a:r>
              <a:rPr lang="en-GB" dirty="0" smtClean="0"/>
              <a:t> con IFOP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0" y="304800"/>
          <a:ext cx="9144000" cy="6594647"/>
        </p:xfrm>
        <a:graphic>
          <a:graphicData uri="http://schemas.openxmlformats.org/presentationml/2006/ole">
            <p:oleObj spid="_x0000_s59396" name="Document" r:id="rId4" imgW="6086467" imgH="45041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/>
              <a:t>Objetivo</a:t>
            </a:r>
            <a:r>
              <a:rPr lang="es-ES" sz="2000"/>
              <a:t> </a:t>
            </a:r>
            <a:r>
              <a:rPr lang="es-ES" sz="2000" b="1"/>
              <a:t>del Proyecto </a:t>
            </a:r>
            <a:r>
              <a:rPr lang="es-ES" sz="2000" b="1" smtClean="0"/>
              <a:t>: </a:t>
            </a:r>
            <a:r>
              <a:rPr lang="es-ES" sz="2000" i="1" smtClean="0"/>
              <a:t>Avanzar </a:t>
            </a:r>
            <a:r>
              <a:rPr lang="es-ES" sz="2000" i="1"/>
              <a:t>hacia el manejo con enfoque de ecosistema para el GEMCH a través de un marco coordinado que fortalezca la gobernanza y el uso sostenible de los recursos marinos</a:t>
            </a:r>
            <a:r>
              <a:rPr lang="es-ES" sz="2000"/>
              <a:t> </a:t>
            </a:r>
            <a:r>
              <a:rPr lang="es-ES" sz="2000" i="1"/>
              <a:t>vivos y los servicios del ecosistema</a:t>
            </a:r>
            <a:r>
              <a:rPr lang="es-ES" sz="2000"/>
              <a:t>.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343400" cy="5562600"/>
          </a:xfrm>
        </p:spPr>
        <p:txBody>
          <a:bodyPr>
            <a:normAutofit lnSpcReduction="10000"/>
          </a:bodyPr>
          <a:lstStyle/>
          <a:p>
            <a:r>
              <a:rPr lang="es-ES" sz="2000" b="1" dirty="0"/>
              <a:t>Cuatro Resultados con sus correspondientes Productos deberán alcanzarse  para lograr este objetivo</a:t>
            </a:r>
            <a:r>
              <a:rPr lang="es-ES" sz="2000" b="1" dirty="0" smtClean="0"/>
              <a:t>.</a:t>
            </a:r>
          </a:p>
          <a:p>
            <a:r>
              <a:rPr lang="es-ES" sz="1600" u="sng" dirty="0"/>
              <a:t>Resultado </a:t>
            </a:r>
            <a:r>
              <a:rPr lang="es-ES" sz="1600" u="sng" dirty="0" smtClean="0"/>
              <a:t>1</a:t>
            </a:r>
            <a:r>
              <a:rPr lang="es-ES" sz="1600" dirty="0"/>
              <a:t>	Instrumentos de planificación y política para el manejo con enfoque ecosistémico (MEE) del GEMCH acordados e implementados a nivel regional y </a:t>
            </a:r>
            <a:r>
              <a:rPr lang="es-ES" sz="1600" dirty="0" smtClean="0"/>
              <a:t>nacional</a:t>
            </a:r>
          </a:p>
          <a:p>
            <a:r>
              <a:rPr lang="es-ES" sz="1600" u="sng" dirty="0"/>
              <a:t>Resultado </a:t>
            </a:r>
            <a:r>
              <a:rPr lang="es-ES" sz="1600" u="sng" dirty="0" smtClean="0"/>
              <a:t>2</a:t>
            </a:r>
            <a:r>
              <a:rPr lang="es-ES" sz="1600" dirty="0"/>
              <a:t>	Fortalecimiento de Capacidades institucionales para implementar el PAE y para escalar los resultados de las intervenciones piloto a nivel </a:t>
            </a:r>
            <a:r>
              <a:rPr lang="es-ES" sz="1600" dirty="0" smtClean="0"/>
              <a:t>sistémico</a:t>
            </a:r>
          </a:p>
          <a:p>
            <a:r>
              <a:rPr lang="es-ES" sz="1600" u="sng" dirty="0"/>
              <a:t>Resultado 3</a:t>
            </a:r>
            <a:r>
              <a:rPr lang="es-ES" sz="1600" dirty="0"/>
              <a:t>	La implementación de herramientas de manejo prioritarias para </a:t>
            </a:r>
            <a:r>
              <a:rPr lang="es-ES" sz="1600" dirty="0" err="1"/>
              <a:t>AMPs</a:t>
            </a:r>
            <a:r>
              <a:rPr lang="es-ES" sz="1600" dirty="0"/>
              <a:t> y pesquerías genera opciones para mayor protección del GEMCH y para la implementación del PAE </a:t>
            </a:r>
            <a:endParaRPr lang="es-ES" sz="1600" dirty="0" smtClean="0"/>
          </a:p>
          <a:p>
            <a:r>
              <a:rPr lang="es-ES" sz="1600" u="sng" dirty="0"/>
              <a:t>Resultado </a:t>
            </a:r>
            <a:r>
              <a:rPr lang="es-ES" sz="1600" u="sng" dirty="0" smtClean="0"/>
              <a:t>4</a:t>
            </a:r>
            <a:r>
              <a:rPr lang="es-ES" sz="1600" dirty="0"/>
              <a:t>	Implementación de </a:t>
            </a:r>
            <a:r>
              <a:rPr lang="es-ES" sz="1600" dirty="0" err="1"/>
              <a:t>AMPs</a:t>
            </a:r>
            <a:r>
              <a:rPr lang="es-ES" sz="1600" dirty="0"/>
              <a:t> piloto que sustentan la conservación y elasticidad </a:t>
            </a:r>
            <a:r>
              <a:rPr lang="es-ES" sz="1600" dirty="0" err="1"/>
              <a:t>ecosistémica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5" name="Content Placeholder 4" descr="seamou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659407" cy="1851660"/>
          </a:xfrm>
        </p:spPr>
      </p:pic>
      <p:sp>
        <p:nvSpPr>
          <p:cNvPr id="6" name="Rectangle 5"/>
          <p:cNvSpPr/>
          <p:nvPr/>
        </p:nvSpPr>
        <p:spPr>
          <a:xfrm>
            <a:off x="4648200" y="3429000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Montes Submarinos,  Chile </a:t>
            </a:r>
            <a:r>
              <a:rPr lang="en-US" sz="800" b="1">
                <a:solidFill>
                  <a:schemeClr val="tx1"/>
                </a:solidFill>
                <a:hlinkClick r:id="rId4"/>
              </a:rPr>
              <a:t>http://rtseablog.blogspot.com/2010/05/understanding-seamounts-more-study-of.html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3657600" cy="19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267200" y="6019800"/>
            <a:ext cx="487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</a:rPr>
              <a:t>Sistema de Islas, Islotes y Puntas Guaneras </a:t>
            </a:r>
            <a:r>
              <a:rPr lang="es-ES" b="1" smtClean="0">
                <a:solidFill>
                  <a:schemeClr val="tx1"/>
                </a:solidFill>
              </a:rPr>
              <a:t>,Perú</a:t>
            </a:r>
            <a:endParaRPr lang="es-ES" b="1">
              <a:solidFill>
                <a:schemeClr val="tx1"/>
              </a:solidFill>
            </a:endParaRPr>
          </a:p>
          <a:p>
            <a:pPr algn="ctr"/>
            <a:r>
              <a:rPr lang="en-US" sz="800" b="1" smtClean="0">
                <a:solidFill>
                  <a:schemeClr val="tx1"/>
                </a:solidFill>
                <a:hlinkClick r:id="rId6"/>
              </a:rPr>
              <a:t>http://rnsiipg.blogspot.com/</a:t>
            </a:r>
            <a:r>
              <a:rPr lang="en-US" sz="800" b="1" smtClean="0">
                <a:solidFill>
                  <a:schemeClr val="tx1"/>
                </a:solidFill>
              </a:rPr>
              <a:t> 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1219200"/>
            <a:ext cx="3429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Proyectos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pilotos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100" b="1" dirty="0" err="1" smtClean="0"/>
              <a:t>Inicio</a:t>
            </a:r>
            <a:r>
              <a:rPr lang="en-US" sz="3100" b="1" dirty="0" smtClean="0"/>
              <a:t> del trabajo 2011 </a:t>
            </a:r>
            <a:r>
              <a:rPr lang="en-US" sz="3100" b="1" dirty="0" err="1" smtClean="0"/>
              <a:t>para</a:t>
            </a:r>
            <a:r>
              <a:rPr lang="en-US" sz="3100" b="1" dirty="0" smtClean="0"/>
              <a:t> al fin del </a:t>
            </a:r>
            <a:r>
              <a:rPr lang="en-US" sz="3100" b="1" dirty="0" err="1" smtClean="0"/>
              <a:t>proyecto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lograr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1770" y="1295400"/>
          <a:ext cx="8632230" cy="4990861"/>
        </p:xfrm>
        <a:graphic>
          <a:graphicData uri="http://schemas.openxmlformats.org/presentationml/2006/ole">
            <p:oleObj spid="_x0000_s1027" name="Document" r:id="rId4" imgW="6093237" imgH="352245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Inicio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trabajo</a:t>
            </a:r>
            <a:r>
              <a:rPr lang="en-US" sz="2800" b="1" dirty="0" smtClean="0"/>
              <a:t> 2011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al fin del </a:t>
            </a:r>
            <a:r>
              <a:rPr lang="en-US" sz="2800" b="1" dirty="0" err="1" smtClean="0"/>
              <a:t>proyecto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lograr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99742" y="1676401"/>
          <a:ext cx="8738713" cy="3429000"/>
        </p:xfrm>
        <a:graphic>
          <a:graphicData uri="http://schemas.openxmlformats.org/presentationml/2006/ole">
            <p:oleObj spid="_x0000_s2051" name="Document" r:id="rId4" imgW="6093237" imgH="23905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Inicio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trabajo</a:t>
            </a:r>
            <a:r>
              <a:rPr lang="en-US" sz="2800" b="1" dirty="0" smtClean="0"/>
              <a:t> 2011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al fin del </a:t>
            </a:r>
            <a:r>
              <a:rPr lang="en-US" sz="2800" b="1" dirty="0" err="1" smtClean="0"/>
              <a:t>proyecto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lograr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79677" y="1600200"/>
          <a:ext cx="8784649" cy="3657600"/>
        </p:xfrm>
        <a:graphic>
          <a:graphicData uri="http://schemas.openxmlformats.org/presentationml/2006/ole">
            <p:oleObj spid="_x0000_s18434" name="Document" r:id="rId4" imgW="6093237" imgH="25366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Inicio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trabajo</a:t>
            </a:r>
            <a:r>
              <a:rPr lang="en-US" sz="2800" b="1" dirty="0" smtClean="0"/>
              <a:t> 2011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al fin del </a:t>
            </a:r>
            <a:r>
              <a:rPr lang="en-US" sz="2800" b="1" dirty="0" err="1" smtClean="0"/>
              <a:t>proyecto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lograr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2686" y="1295400"/>
          <a:ext cx="8837942" cy="4190999"/>
        </p:xfrm>
        <a:graphic>
          <a:graphicData uri="http://schemas.openxmlformats.org/presentationml/2006/ole">
            <p:oleObj spid="_x0000_s19458" name="Document" r:id="rId4" imgW="6093237" imgH="288936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Inicio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trabajo</a:t>
            </a:r>
            <a:r>
              <a:rPr lang="en-US" sz="2800" b="1" dirty="0" smtClean="0"/>
              <a:t> 2011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al fin del </a:t>
            </a:r>
            <a:r>
              <a:rPr lang="en-US" sz="2800" b="1" dirty="0" err="1" smtClean="0"/>
              <a:t>proyecto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lograr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5546" y="1676401"/>
          <a:ext cx="8932907" cy="3505200"/>
        </p:xfrm>
        <a:graphic>
          <a:graphicData uri="http://schemas.openxmlformats.org/presentationml/2006/ole">
            <p:oleObj spid="_x0000_s20482" name="Document" r:id="rId4" imgW="6093237" imgH="23905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Sitios pilotos representativos del Sistema de Islas, Islotes y Puntas Guaneras: Isla Lobos de Tierra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76400"/>
            <a:ext cx="4519613" cy="438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581400" y="54102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Sitios pilotos representativos del Sistema de Islas, Islotes y Puntas Guaneras: Las Islas Ballestas</a:t>
            </a:r>
            <a:r>
              <a:rPr lang="es-ES" sz="2800" dirty="0" smtClean="0"/>
              <a:t> </a:t>
            </a:r>
            <a:endParaRPr lang="en-US" sz="2800" b="1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61155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19800" y="1295400"/>
            <a:ext cx="27432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Fuente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mapa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Changes in diet and maternal attendance of South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American sea lions indicate changes in the marine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environment and prey abundance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Karim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H. Soto 1, 2,*, Andrew W.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Trites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1, M. Arias-Schreiber 2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Marine Mammal Research Unit, University of British Columbia, Room 247, AERL, 2202 Main Mall, Vancouver,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British Columbia V6T 1Z4, Canada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del Mar del Peru (IMARPE),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Esquina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Gamarra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y General Valle S/N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Chucuito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-Callao, Peru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19800"/>
            <a:ext cx="480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Candida-Roman"/>
              </a:rPr>
              <a:t>Distribution e </a:t>
            </a:r>
            <a:r>
              <a:rPr lang="en-US" sz="1400" b="1" dirty="0" err="1" smtClean="0">
                <a:solidFill>
                  <a:schemeClr val="bg1"/>
                </a:solidFill>
                <a:latin typeface="Candida-Roman"/>
              </a:rPr>
              <a:t>abundancia</a:t>
            </a:r>
            <a:r>
              <a:rPr lang="en-US" sz="1400" b="1" dirty="0" smtClean="0">
                <a:solidFill>
                  <a:schemeClr val="bg1"/>
                </a:solidFill>
                <a:latin typeface="Candida-Roman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ndida-Roman"/>
              </a:rPr>
              <a:t>anchoveta</a:t>
            </a:r>
            <a:r>
              <a:rPr lang="en-US" sz="1400" b="1" dirty="0" smtClean="0">
                <a:solidFill>
                  <a:schemeClr val="bg1"/>
                </a:solidFill>
                <a:latin typeface="Candida-Roman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ndida-Roman"/>
              </a:rPr>
              <a:t>alrededor</a:t>
            </a:r>
            <a:r>
              <a:rPr lang="en-US" sz="1400" b="1" dirty="0" smtClean="0">
                <a:solidFill>
                  <a:schemeClr val="bg1"/>
                </a:solidFill>
                <a:latin typeface="Candida-Roman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ndida-Roman"/>
              </a:rPr>
              <a:t>las</a:t>
            </a:r>
            <a:r>
              <a:rPr lang="en-US" sz="1400" b="1" dirty="0" smtClean="0">
                <a:solidFill>
                  <a:schemeClr val="bg1"/>
                </a:solidFill>
                <a:latin typeface="Candida-Roman"/>
              </a:rPr>
              <a:t> Islas </a:t>
            </a:r>
            <a:r>
              <a:rPr lang="en-US" sz="1400" b="1" dirty="0" err="1" smtClean="0">
                <a:solidFill>
                  <a:schemeClr val="bg1"/>
                </a:solidFill>
                <a:latin typeface="Candida-Roman"/>
              </a:rPr>
              <a:t>Ballestas</a:t>
            </a:r>
            <a:r>
              <a:rPr lang="en-US" sz="1400" b="1" dirty="0" smtClean="0">
                <a:solidFill>
                  <a:schemeClr val="bg1"/>
                </a:solidFill>
                <a:latin typeface="Candida-Roman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latin typeface="Candida-Roman"/>
              </a:rPr>
              <a:t>durante</a:t>
            </a:r>
            <a:r>
              <a:rPr lang="en-US" sz="1400" b="1" dirty="0" smtClean="0">
                <a:solidFill>
                  <a:schemeClr val="bg1"/>
                </a:solidFill>
                <a:latin typeface="Candida-Roman"/>
              </a:rPr>
              <a:t> La Niña 2000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465</Words>
  <Application>Microsoft Office PowerPoint</Application>
  <PresentationFormat>On-screen Show (4:3)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Document</vt:lpstr>
      <vt:lpstr>Microsoft Office Word Document</vt:lpstr>
      <vt:lpstr>Hacia un manejo con enfoque ecosistémico del Gran Ecosistema Marino de la Corriente Humboldt </vt:lpstr>
      <vt:lpstr>Objetivo del Proyecto : Avanzar hacia el manejo con enfoque de ecosistema para el GEMCH a través de un marco coordinado que fortalezca la gobernanza y el uso sostenible de los recursos marinos vivos y los servicios del ecosistema.</vt:lpstr>
      <vt:lpstr>Inicio del trabajo 2011 para al fin del proyecto lograr…</vt:lpstr>
      <vt:lpstr>Inicio del trabajo 2011 para al fin del proyecto lograr…</vt:lpstr>
      <vt:lpstr>Inicio del trabajo 2011 para al fin del proyecto lograr…</vt:lpstr>
      <vt:lpstr>Inicio del trabajo 2011 para al fin del proyecto lograr…</vt:lpstr>
      <vt:lpstr>Inicio del trabajo 2011 para al fin del proyecto lograr…</vt:lpstr>
      <vt:lpstr>Sitios pilotos representativos del Sistema de Islas, Islotes y Puntas Guaneras: Isla Lobos de Tierra</vt:lpstr>
      <vt:lpstr>Sitios pilotos representativos del Sistema de Islas, Islotes y Puntas Guaneras: Las Islas Ballestas </vt:lpstr>
      <vt:lpstr>Sitios pilotos representativos del Sistema de Islas, Islotes y Puntas Guaneras : Punta San Juan, Ica, Perú</vt:lpstr>
      <vt:lpstr>Montes Submarinos en Chile  Islas Juan Fernández: dos sitios pilotos</vt:lpstr>
      <vt:lpstr>Montes Submarinos en Chile  Bajo O’Higgins: un sitio piloto</vt:lpstr>
      <vt:lpstr>Slide 13</vt:lpstr>
      <vt:lpstr>2011 periodo de incepcion abril - agosto</vt:lpstr>
      <vt:lpstr>Slide 15</vt:lpstr>
    </vt:vector>
  </TitlesOfParts>
  <Company>PNUD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 manejo con enfoque ecosistémico del Gran Ecosistema Marino de la Corriente Humboldt </dc:title>
  <dc:creator>Michael Joseph Akester</dc:creator>
  <cp:lastModifiedBy>Mike Akester</cp:lastModifiedBy>
  <cp:revision>84</cp:revision>
  <dcterms:created xsi:type="dcterms:W3CDTF">2011-04-12T12:19:30Z</dcterms:created>
  <dcterms:modified xsi:type="dcterms:W3CDTF">2011-05-12T11:09:18Z</dcterms:modified>
</cp:coreProperties>
</file>