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456" r:id="rId2"/>
    <p:sldId id="523" r:id="rId3"/>
    <p:sldId id="514" r:id="rId4"/>
    <p:sldId id="519" r:id="rId5"/>
    <p:sldId id="517" r:id="rId6"/>
    <p:sldId id="520" r:id="rId7"/>
    <p:sldId id="518" r:id="rId8"/>
    <p:sldId id="469" r:id="rId9"/>
    <p:sldId id="538" r:id="rId10"/>
    <p:sldId id="524" r:id="rId11"/>
    <p:sldId id="541" r:id="rId12"/>
    <p:sldId id="539" r:id="rId13"/>
    <p:sldId id="515" r:id="rId14"/>
    <p:sldId id="522" r:id="rId15"/>
    <p:sldId id="525" r:id="rId16"/>
    <p:sldId id="542" r:id="rId17"/>
    <p:sldId id="540" r:id="rId18"/>
    <p:sldId id="513" r:id="rId19"/>
    <p:sldId id="526" r:id="rId20"/>
    <p:sldId id="528" r:id="rId21"/>
    <p:sldId id="527" r:id="rId22"/>
    <p:sldId id="529" r:id="rId23"/>
    <p:sldId id="530" r:id="rId24"/>
    <p:sldId id="531" r:id="rId25"/>
    <p:sldId id="532" r:id="rId26"/>
    <p:sldId id="533" r:id="rId27"/>
    <p:sldId id="534" r:id="rId28"/>
    <p:sldId id="535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B4BFA2-F74C-C241-80B4-2CF6C8FAA18E}">
          <p14:sldIdLst>
            <p14:sldId id="456"/>
            <p14:sldId id="523"/>
            <p14:sldId id="514"/>
            <p14:sldId id="519"/>
            <p14:sldId id="517"/>
            <p14:sldId id="520"/>
            <p14:sldId id="518"/>
            <p14:sldId id="469"/>
            <p14:sldId id="538"/>
            <p14:sldId id="524"/>
            <p14:sldId id="541"/>
            <p14:sldId id="539"/>
            <p14:sldId id="515"/>
            <p14:sldId id="522"/>
            <p14:sldId id="525"/>
            <p14:sldId id="542"/>
            <p14:sldId id="540"/>
            <p14:sldId id="513"/>
            <p14:sldId id="526"/>
            <p14:sldId id="528"/>
            <p14:sldId id="527"/>
            <p14:sldId id="529"/>
            <p14:sldId id="530"/>
            <p14:sldId id="531"/>
            <p14:sldId id="532"/>
            <p14:sldId id="533"/>
            <p14:sldId id="534"/>
            <p14:sldId id="53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Redstone" initials="PA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00"/>
    <a:srgbClr val="669900"/>
    <a:srgbClr val="66FF33"/>
    <a:srgbClr val="33CC66"/>
    <a:srgbClr val="339966"/>
    <a:srgbClr val="339933"/>
    <a:srgbClr val="339900"/>
    <a:srgbClr val="CC66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295" autoAdjust="0"/>
  </p:normalViewPr>
  <p:slideViewPr>
    <p:cSldViewPr snapToGrid="0">
      <p:cViewPr>
        <p:scale>
          <a:sx n="100" d="100"/>
          <a:sy n="10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518A3-2E5D-5749-8073-848203B676E8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4FB971-0AF1-1643-875C-CE647B169823}">
      <dgm:prSet/>
      <dgm:spPr>
        <a:ln>
          <a:solidFill>
            <a:srgbClr val="003399"/>
          </a:solidFill>
        </a:ln>
      </dgm:spPr>
      <dgm:t>
        <a:bodyPr/>
        <a:lstStyle/>
        <a:p>
          <a:pPr rtl="0"/>
          <a:r>
            <a:rPr lang="en-US" dirty="0" smtClean="0">
              <a:latin typeface="Calibri"/>
              <a:cs typeface="Calibri"/>
            </a:rPr>
            <a:t>El principal </a:t>
          </a:r>
          <a:r>
            <a:rPr lang="en-US" dirty="0" err="1" smtClean="0">
              <a:latin typeface="Calibri"/>
              <a:cs typeface="Calibri"/>
            </a:rPr>
            <a:t>rol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técnico</a:t>
          </a:r>
          <a:r>
            <a:rPr lang="en-US" dirty="0" smtClean="0">
              <a:latin typeface="Calibri"/>
              <a:cs typeface="Calibri"/>
            </a:rPr>
            <a:t> del ADT </a:t>
          </a:r>
          <a:r>
            <a:rPr lang="en-US" dirty="0" err="1" smtClean="0">
              <a:latin typeface="Calibri"/>
              <a:cs typeface="Calibri"/>
            </a:rPr>
            <a:t>es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identificar</a:t>
          </a:r>
          <a:r>
            <a:rPr lang="en-US" dirty="0" smtClean="0">
              <a:latin typeface="Calibri"/>
              <a:cs typeface="Calibri"/>
            </a:rPr>
            <a:t>, </a:t>
          </a:r>
          <a:r>
            <a:rPr lang="en-US" dirty="0" err="1" smtClean="0">
              <a:latin typeface="Calibri"/>
              <a:cs typeface="Calibri"/>
            </a:rPr>
            <a:t>cuantificar</a:t>
          </a:r>
          <a:r>
            <a:rPr lang="en-US" dirty="0" smtClean="0">
              <a:latin typeface="Calibri"/>
              <a:cs typeface="Calibri"/>
            </a:rPr>
            <a:t> y </a:t>
          </a:r>
          <a:r>
            <a:rPr lang="en-US" dirty="0" err="1" smtClean="0">
              <a:latin typeface="Calibri"/>
              <a:cs typeface="Calibri"/>
            </a:rPr>
            <a:t>establecer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prioridades</a:t>
          </a:r>
          <a:r>
            <a:rPr lang="en-US" dirty="0" smtClean="0">
              <a:latin typeface="Calibri"/>
              <a:cs typeface="Calibri"/>
            </a:rPr>
            <a:t> a los </a:t>
          </a:r>
          <a:r>
            <a:rPr lang="en-US" dirty="0" err="1" smtClean="0">
              <a:latin typeface="Calibri"/>
              <a:cs typeface="Calibri"/>
            </a:rPr>
            <a:t>problemas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ambientales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que</a:t>
          </a:r>
          <a:r>
            <a:rPr lang="en-US" dirty="0" smtClean="0">
              <a:latin typeface="Calibri"/>
              <a:cs typeface="Calibri"/>
            </a:rPr>
            <a:t> son </a:t>
          </a:r>
          <a:r>
            <a:rPr lang="en-US" dirty="0" err="1" smtClean="0">
              <a:latin typeface="Calibri"/>
              <a:cs typeface="Calibri"/>
            </a:rPr>
            <a:t>transzonales</a:t>
          </a:r>
          <a:r>
            <a:rPr lang="en-US" dirty="0" smtClean="0">
              <a:latin typeface="Calibri"/>
              <a:cs typeface="Calibri"/>
            </a:rPr>
            <a:t> en </a:t>
          </a:r>
          <a:r>
            <a:rPr lang="en-US" dirty="0" err="1" smtClean="0">
              <a:latin typeface="Calibri"/>
              <a:cs typeface="Calibri"/>
            </a:rPr>
            <a:t>naturaleza</a:t>
          </a:r>
          <a:endParaRPr lang="en-US" dirty="0">
            <a:latin typeface="Calibri"/>
            <a:cs typeface="Calibri"/>
          </a:endParaRPr>
        </a:p>
      </dgm:t>
    </dgm:pt>
    <dgm:pt modelId="{12048C5C-AB57-4040-BDC3-D8FA01BB83BE}" type="parTrans" cxnId="{205189B1-1A34-114F-9874-C72163575748}">
      <dgm:prSet/>
      <dgm:spPr/>
      <dgm:t>
        <a:bodyPr/>
        <a:lstStyle/>
        <a:p>
          <a:endParaRPr lang="en-US"/>
        </a:p>
      </dgm:t>
    </dgm:pt>
    <dgm:pt modelId="{0B67461C-206C-DC4B-A098-F81734602B18}" type="sibTrans" cxnId="{205189B1-1A34-114F-9874-C72163575748}">
      <dgm:prSet/>
      <dgm:spPr/>
      <dgm:t>
        <a:bodyPr/>
        <a:lstStyle/>
        <a:p>
          <a:endParaRPr lang="en-US"/>
        </a:p>
      </dgm:t>
    </dgm:pt>
    <dgm:pt modelId="{BAD2DFD4-E20A-174C-9E54-2CF2EEFBFACB}" type="pres">
      <dgm:prSet presAssocID="{CA0518A3-2E5D-5749-8073-848203B676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E8374-E5B8-DC47-A95A-4AB1FD6998BF}" type="pres">
      <dgm:prSet presAssocID="{DF4FB971-0AF1-1643-875C-CE647B169823}" presName="composite" presStyleCnt="0"/>
      <dgm:spPr/>
    </dgm:pt>
    <dgm:pt modelId="{B3886A87-0BE6-8641-AC84-654564903201}" type="pres">
      <dgm:prSet presAssocID="{DF4FB971-0AF1-1643-875C-CE647B169823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894F2-DE30-8B48-9728-790B56B5C397}" type="pres">
      <dgm:prSet presAssocID="{DF4FB971-0AF1-1643-875C-CE647B169823}" presName="rect2" presStyleLbl="fgImgPlace1" presStyleIdx="0" presStyleCnt="1"/>
      <dgm:spPr/>
    </dgm:pt>
  </dgm:ptLst>
  <dgm:cxnLst>
    <dgm:cxn modelId="{205189B1-1A34-114F-9874-C72163575748}" srcId="{CA0518A3-2E5D-5749-8073-848203B676E8}" destId="{DF4FB971-0AF1-1643-875C-CE647B169823}" srcOrd="0" destOrd="0" parTransId="{12048C5C-AB57-4040-BDC3-D8FA01BB83BE}" sibTransId="{0B67461C-206C-DC4B-A098-F81734602B18}"/>
    <dgm:cxn modelId="{CF14C110-C201-F84C-A571-00DBD4494A8B}" type="presOf" srcId="{CA0518A3-2E5D-5749-8073-848203B676E8}" destId="{BAD2DFD4-E20A-174C-9E54-2CF2EEFBFACB}" srcOrd="0" destOrd="0" presId="urn:microsoft.com/office/officeart/2008/layout/PictureStrips"/>
    <dgm:cxn modelId="{BFEBE757-6CC3-054F-8C22-914475925B24}" type="presOf" srcId="{DF4FB971-0AF1-1643-875C-CE647B169823}" destId="{B3886A87-0BE6-8641-AC84-654564903201}" srcOrd="0" destOrd="0" presId="urn:microsoft.com/office/officeart/2008/layout/PictureStrips"/>
    <dgm:cxn modelId="{5A946173-8624-A942-8897-A33C09E52525}" type="presParOf" srcId="{BAD2DFD4-E20A-174C-9E54-2CF2EEFBFACB}" destId="{29CE8374-E5B8-DC47-A95A-4AB1FD6998BF}" srcOrd="0" destOrd="0" presId="urn:microsoft.com/office/officeart/2008/layout/PictureStrips"/>
    <dgm:cxn modelId="{D26F9DFF-F0F1-6847-864F-3B95229A9B22}" type="presParOf" srcId="{29CE8374-E5B8-DC47-A95A-4AB1FD6998BF}" destId="{B3886A87-0BE6-8641-AC84-654564903201}" srcOrd="0" destOrd="0" presId="urn:microsoft.com/office/officeart/2008/layout/PictureStrips"/>
    <dgm:cxn modelId="{86532595-1018-5D40-A1C9-A637D264A6EE}" type="presParOf" srcId="{29CE8374-E5B8-DC47-A95A-4AB1FD6998BF}" destId="{36F894F2-DE30-8B48-9728-790B56B5C39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2F301C-B90D-A949-AD1B-3993104C1A5E}" type="doc">
      <dgm:prSet loTypeId="urn:microsoft.com/office/officeart/2008/layout/LinedList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FED728A-04BF-0C49-AB52-BB65A7A1851B}">
      <dgm:prSet custT="1"/>
      <dgm:spPr/>
      <dgm:t>
        <a:bodyPr/>
        <a:lstStyle/>
        <a:p>
          <a:pPr rtl="0"/>
          <a:r>
            <a:rPr lang="es-PE" sz="2400" dirty="0" smtClean="0">
              <a:latin typeface="Calibri"/>
              <a:cs typeface="Calibri"/>
            </a:rPr>
            <a:t>Tenga siempre en cuenta la jerarquía de los datos y la información disponible</a:t>
          </a:r>
          <a:endParaRPr lang="en-US" sz="2400" dirty="0">
            <a:latin typeface="Calibri"/>
            <a:cs typeface="Calibri"/>
          </a:endParaRPr>
        </a:p>
      </dgm:t>
    </dgm:pt>
    <dgm:pt modelId="{79FE0816-D61A-274D-8914-5282AE85163D}" type="parTrans" cxnId="{6FF36AB3-0D56-4346-AEE7-85A5B40CCD8E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B4B5554F-BB50-824E-AAE8-40E02B68A48A}" type="sibTrans" cxnId="{6FF36AB3-0D56-4346-AEE7-85A5B40CCD8E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1D43A754-6235-1E4E-B394-543208CCB3BE}">
      <dgm:prSet custT="1"/>
      <dgm:spPr/>
      <dgm:t>
        <a:bodyPr/>
        <a:lstStyle/>
        <a:p>
          <a:pPr rtl="0"/>
          <a:r>
            <a:rPr lang="es-PE" sz="2200" dirty="0" smtClean="0">
              <a:latin typeface="Calibri"/>
              <a:cs typeface="Calibri"/>
            </a:rPr>
            <a:t>Sea creativo y piense lateralmente - Si la respuesta es siempre no, especialmente a los datos en bruto, pida datos analizados o informes</a:t>
          </a:r>
          <a:endParaRPr lang="en-US" sz="2200" dirty="0">
            <a:latin typeface="Calibri"/>
            <a:cs typeface="Calibri"/>
          </a:endParaRPr>
        </a:p>
      </dgm:t>
    </dgm:pt>
    <dgm:pt modelId="{7470DD3D-AE7B-134F-AFB9-A2AC7A175F27}" type="parTrans" cxnId="{33C8C0D6-20A3-F847-9060-6CDA17831A07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B7119717-D650-6E42-8A4C-C82BBF259DFE}" type="sibTrans" cxnId="{33C8C0D6-20A3-F847-9060-6CDA17831A07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8AA5B483-F80C-E64A-B4DA-309CDF872AF6}">
      <dgm:prSet custT="1"/>
      <dgm:spPr/>
      <dgm:t>
        <a:bodyPr/>
        <a:lstStyle/>
        <a:p>
          <a:pPr rtl="0"/>
          <a:r>
            <a:rPr lang="es-PE" sz="2400" dirty="0" smtClean="0">
              <a:latin typeface="Calibri"/>
              <a:cs typeface="Calibri"/>
            </a:rPr>
            <a:t>Desarrolle una red de contactos</a:t>
          </a:r>
          <a:endParaRPr lang="en-US" sz="2400" dirty="0">
            <a:latin typeface="Calibri"/>
            <a:cs typeface="Calibri"/>
          </a:endParaRPr>
        </a:p>
      </dgm:t>
    </dgm:pt>
    <dgm:pt modelId="{7A165148-DA78-1C40-A8E4-131BE24A8674}" type="parTrans" cxnId="{4BE10A8B-D2BD-D041-A9C9-303DEAAEB760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DDFB72A8-9514-3F45-A744-3B0BCD331903}" type="sibTrans" cxnId="{4BE10A8B-D2BD-D041-A9C9-303DEAAEB760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CB737772-A095-0C4B-8F1F-1B6C28FEE6EB}">
      <dgm:prSet custT="1"/>
      <dgm:spPr/>
      <dgm:t>
        <a:bodyPr/>
        <a:lstStyle/>
        <a:p>
          <a:pPr rtl="0"/>
          <a:r>
            <a:rPr lang="es-PE" sz="2400" dirty="0" smtClean="0">
              <a:latin typeface="Calibri"/>
              <a:cs typeface="Calibri"/>
            </a:rPr>
            <a:t>No se sienta frustrado por la falta de datos - Muchas regiones son pobres en datos para pensar de forma creativa</a:t>
          </a:r>
          <a:endParaRPr lang="en-US" sz="2400" dirty="0">
            <a:latin typeface="Calibri"/>
            <a:cs typeface="Calibri"/>
          </a:endParaRPr>
        </a:p>
      </dgm:t>
    </dgm:pt>
    <dgm:pt modelId="{F0C12AA7-0B73-944D-A3CF-688B3A823ADF}" type="parTrans" cxnId="{B19797CD-33AA-3B4C-90EF-73A1F6E4AFFE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B84A580D-9298-6C44-8B70-55081E491B3F}" type="sibTrans" cxnId="{B19797CD-33AA-3B4C-90EF-73A1F6E4AFFE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08A67E7A-75D4-B64A-A788-94383B609753}">
      <dgm:prSet custT="1"/>
      <dgm:spPr/>
      <dgm:t>
        <a:bodyPr/>
        <a:lstStyle/>
        <a:p>
          <a:pPr rtl="0"/>
          <a:r>
            <a:rPr lang="es-PE" sz="2400" dirty="0" smtClean="0">
              <a:latin typeface="Calibri"/>
              <a:cs typeface="Calibri"/>
            </a:rPr>
            <a:t>Administre sus suposiciones con respecto a los datos - percibido vs apoyado objetivamente</a:t>
          </a:r>
          <a:endParaRPr lang="en-US" sz="2400" dirty="0">
            <a:latin typeface="Calibri"/>
            <a:cs typeface="Calibri"/>
          </a:endParaRPr>
        </a:p>
      </dgm:t>
    </dgm:pt>
    <dgm:pt modelId="{A2C41A2B-0020-0E4D-A0ED-44A09C7F51C9}" type="parTrans" cxnId="{155A5CC4-EA66-E641-81F0-E32F5E401CEE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A91EA912-8621-554A-AA44-9A76AD63F786}" type="sibTrans" cxnId="{155A5CC4-EA66-E641-81F0-E32F5E401CEE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3E5D7A14-3161-4A4B-9B1D-7471657F493A}" type="pres">
      <dgm:prSet presAssocID="{E52F301C-B90D-A949-AD1B-3993104C1A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9FFFA4-B142-394D-8805-40C9E0F43A7F}" type="pres">
      <dgm:prSet presAssocID="{2FED728A-04BF-0C49-AB52-BB65A7A1851B}" presName="thickLine" presStyleLbl="alignNode1" presStyleIdx="0" presStyleCnt="5"/>
      <dgm:spPr/>
    </dgm:pt>
    <dgm:pt modelId="{4B5152A4-28DC-FA4B-9EB5-140633896964}" type="pres">
      <dgm:prSet presAssocID="{2FED728A-04BF-0C49-AB52-BB65A7A1851B}" presName="horz1" presStyleCnt="0"/>
      <dgm:spPr/>
    </dgm:pt>
    <dgm:pt modelId="{FAFAFCA6-432B-3742-BECD-0E41190B285D}" type="pres">
      <dgm:prSet presAssocID="{2FED728A-04BF-0C49-AB52-BB65A7A1851B}" presName="tx1" presStyleLbl="revTx" presStyleIdx="0" presStyleCnt="5"/>
      <dgm:spPr/>
      <dgm:t>
        <a:bodyPr/>
        <a:lstStyle/>
        <a:p>
          <a:endParaRPr lang="en-US"/>
        </a:p>
      </dgm:t>
    </dgm:pt>
    <dgm:pt modelId="{5FC2C81A-9FBC-0C48-A145-063BF09E44EA}" type="pres">
      <dgm:prSet presAssocID="{2FED728A-04BF-0C49-AB52-BB65A7A1851B}" presName="vert1" presStyleCnt="0"/>
      <dgm:spPr/>
    </dgm:pt>
    <dgm:pt modelId="{4D05FABF-4685-4043-A9C5-16B58C895320}" type="pres">
      <dgm:prSet presAssocID="{1D43A754-6235-1E4E-B394-543208CCB3BE}" presName="thickLine" presStyleLbl="alignNode1" presStyleIdx="1" presStyleCnt="5"/>
      <dgm:spPr/>
    </dgm:pt>
    <dgm:pt modelId="{4C38707A-D16B-FE4C-8C2B-3D308046E954}" type="pres">
      <dgm:prSet presAssocID="{1D43A754-6235-1E4E-B394-543208CCB3BE}" presName="horz1" presStyleCnt="0"/>
      <dgm:spPr/>
    </dgm:pt>
    <dgm:pt modelId="{B01EEACF-1506-9648-A927-C50E02E6D69D}" type="pres">
      <dgm:prSet presAssocID="{1D43A754-6235-1E4E-B394-543208CCB3BE}" presName="tx1" presStyleLbl="revTx" presStyleIdx="1" presStyleCnt="5"/>
      <dgm:spPr/>
      <dgm:t>
        <a:bodyPr/>
        <a:lstStyle/>
        <a:p>
          <a:endParaRPr lang="en-US"/>
        </a:p>
      </dgm:t>
    </dgm:pt>
    <dgm:pt modelId="{BDBB51FE-740F-0841-ADBF-39E3D24690B1}" type="pres">
      <dgm:prSet presAssocID="{1D43A754-6235-1E4E-B394-543208CCB3BE}" presName="vert1" presStyleCnt="0"/>
      <dgm:spPr/>
    </dgm:pt>
    <dgm:pt modelId="{9437F8AF-507E-E94B-9217-2EBDE3525F1D}" type="pres">
      <dgm:prSet presAssocID="{8AA5B483-F80C-E64A-B4DA-309CDF872AF6}" presName="thickLine" presStyleLbl="alignNode1" presStyleIdx="2" presStyleCnt="5"/>
      <dgm:spPr/>
    </dgm:pt>
    <dgm:pt modelId="{CB704779-26A6-5043-8EBA-7BE29B8BAF5B}" type="pres">
      <dgm:prSet presAssocID="{8AA5B483-F80C-E64A-B4DA-309CDF872AF6}" presName="horz1" presStyleCnt="0"/>
      <dgm:spPr/>
    </dgm:pt>
    <dgm:pt modelId="{E2E2453B-BF1A-A348-B460-3601F7C82B83}" type="pres">
      <dgm:prSet presAssocID="{8AA5B483-F80C-E64A-B4DA-309CDF872AF6}" presName="tx1" presStyleLbl="revTx" presStyleIdx="2" presStyleCnt="5"/>
      <dgm:spPr/>
      <dgm:t>
        <a:bodyPr/>
        <a:lstStyle/>
        <a:p>
          <a:endParaRPr lang="en-US"/>
        </a:p>
      </dgm:t>
    </dgm:pt>
    <dgm:pt modelId="{E30DD37F-B885-3D40-878F-34239EC07B83}" type="pres">
      <dgm:prSet presAssocID="{8AA5B483-F80C-E64A-B4DA-309CDF872AF6}" presName="vert1" presStyleCnt="0"/>
      <dgm:spPr/>
    </dgm:pt>
    <dgm:pt modelId="{25554850-A49C-3F44-BCE4-D3014B94D1F8}" type="pres">
      <dgm:prSet presAssocID="{CB737772-A095-0C4B-8F1F-1B6C28FEE6EB}" presName="thickLine" presStyleLbl="alignNode1" presStyleIdx="3" presStyleCnt="5"/>
      <dgm:spPr/>
    </dgm:pt>
    <dgm:pt modelId="{1F61C5BF-9355-C94C-98A9-1A2245DCF840}" type="pres">
      <dgm:prSet presAssocID="{CB737772-A095-0C4B-8F1F-1B6C28FEE6EB}" presName="horz1" presStyleCnt="0"/>
      <dgm:spPr/>
    </dgm:pt>
    <dgm:pt modelId="{498BE2FB-3358-0549-9241-0C73900D370F}" type="pres">
      <dgm:prSet presAssocID="{CB737772-A095-0C4B-8F1F-1B6C28FEE6EB}" presName="tx1" presStyleLbl="revTx" presStyleIdx="3" presStyleCnt="5"/>
      <dgm:spPr/>
      <dgm:t>
        <a:bodyPr/>
        <a:lstStyle/>
        <a:p>
          <a:endParaRPr lang="en-US"/>
        </a:p>
      </dgm:t>
    </dgm:pt>
    <dgm:pt modelId="{75BD9AF6-02B6-D64A-A7F9-0B0A428399F6}" type="pres">
      <dgm:prSet presAssocID="{CB737772-A095-0C4B-8F1F-1B6C28FEE6EB}" presName="vert1" presStyleCnt="0"/>
      <dgm:spPr/>
    </dgm:pt>
    <dgm:pt modelId="{E0CB2446-72B1-AF48-8FDD-FB12DEA40991}" type="pres">
      <dgm:prSet presAssocID="{08A67E7A-75D4-B64A-A788-94383B609753}" presName="thickLine" presStyleLbl="alignNode1" presStyleIdx="4" presStyleCnt="5"/>
      <dgm:spPr/>
    </dgm:pt>
    <dgm:pt modelId="{4F27C181-921C-864D-BA3E-B20C509F5791}" type="pres">
      <dgm:prSet presAssocID="{08A67E7A-75D4-B64A-A788-94383B609753}" presName="horz1" presStyleCnt="0"/>
      <dgm:spPr/>
    </dgm:pt>
    <dgm:pt modelId="{942961E1-6A73-BA47-A467-EEB1DB376262}" type="pres">
      <dgm:prSet presAssocID="{08A67E7A-75D4-B64A-A788-94383B609753}" presName="tx1" presStyleLbl="revTx" presStyleIdx="4" presStyleCnt="5"/>
      <dgm:spPr/>
      <dgm:t>
        <a:bodyPr/>
        <a:lstStyle/>
        <a:p>
          <a:endParaRPr lang="en-US"/>
        </a:p>
      </dgm:t>
    </dgm:pt>
    <dgm:pt modelId="{CBFFE541-1D66-404E-ADFE-8E623BF00E04}" type="pres">
      <dgm:prSet presAssocID="{08A67E7A-75D4-B64A-A788-94383B609753}" presName="vert1" presStyleCnt="0"/>
      <dgm:spPr/>
    </dgm:pt>
  </dgm:ptLst>
  <dgm:cxnLst>
    <dgm:cxn modelId="{D343C185-9F65-9B4D-9655-CFAA805341A0}" type="presOf" srcId="{08A67E7A-75D4-B64A-A788-94383B609753}" destId="{942961E1-6A73-BA47-A467-EEB1DB376262}" srcOrd="0" destOrd="0" presId="urn:microsoft.com/office/officeart/2008/layout/LinedList"/>
    <dgm:cxn modelId="{33C8C0D6-20A3-F847-9060-6CDA17831A07}" srcId="{E52F301C-B90D-A949-AD1B-3993104C1A5E}" destId="{1D43A754-6235-1E4E-B394-543208CCB3BE}" srcOrd="1" destOrd="0" parTransId="{7470DD3D-AE7B-134F-AFB9-A2AC7A175F27}" sibTransId="{B7119717-D650-6E42-8A4C-C82BBF259DFE}"/>
    <dgm:cxn modelId="{6FF36AB3-0D56-4346-AEE7-85A5B40CCD8E}" srcId="{E52F301C-B90D-A949-AD1B-3993104C1A5E}" destId="{2FED728A-04BF-0C49-AB52-BB65A7A1851B}" srcOrd="0" destOrd="0" parTransId="{79FE0816-D61A-274D-8914-5282AE85163D}" sibTransId="{B4B5554F-BB50-824E-AAE8-40E02B68A48A}"/>
    <dgm:cxn modelId="{97FB11FA-A4DD-6A46-A20E-E96F0C6253EC}" type="presOf" srcId="{1D43A754-6235-1E4E-B394-543208CCB3BE}" destId="{B01EEACF-1506-9648-A927-C50E02E6D69D}" srcOrd="0" destOrd="0" presId="urn:microsoft.com/office/officeart/2008/layout/LinedList"/>
    <dgm:cxn modelId="{C16CF9F6-4BC4-5F41-BCA9-F1A42FC50EAC}" type="presOf" srcId="{CB737772-A095-0C4B-8F1F-1B6C28FEE6EB}" destId="{498BE2FB-3358-0549-9241-0C73900D370F}" srcOrd="0" destOrd="0" presId="urn:microsoft.com/office/officeart/2008/layout/LinedList"/>
    <dgm:cxn modelId="{D9E18884-3063-4A41-ADAE-D29A86AA15D8}" type="presOf" srcId="{2FED728A-04BF-0C49-AB52-BB65A7A1851B}" destId="{FAFAFCA6-432B-3742-BECD-0E41190B285D}" srcOrd="0" destOrd="0" presId="urn:microsoft.com/office/officeart/2008/layout/LinedList"/>
    <dgm:cxn modelId="{3C2672E8-A4BE-FC4C-9CE1-2AD6D8A37F9A}" type="presOf" srcId="{8AA5B483-F80C-E64A-B4DA-309CDF872AF6}" destId="{E2E2453B-BF1A-A348-B460-3601F7C82B83}" srcOrd="0" destOrd="0" presId="urn:microsoft.com/office/officeart/2008/layout/LinedList"/>
    <dgm:cxn modelId="{4AAEE2A2-E53C-F64E-A389-1A54855D88F9}" type="presOf" srcId="{E52F301C-B90D-A949-AD1B-3993104C1A5E}" destId="{3E5D7A14-3161-4A4B-9B1D-7471657F493A}" srcOrd="0" destOrd="0" presId="urn:microsoft.com/office/officeart/2008/layout/LinedList"/>
    <dgm:cxn modelId="{4BE10A8B-D2BD-D041-A9C9-303DEAAEB760}" srcId="{E52F301C-B90D-A949-AD1B-3993104C1A5E}" destId="{8AA5B483-F80C-E64A-B4DA-309CDF872AF6}" srcOrd="2" destOrd="0" parTransId="{7A165148-DA78-1C40-A8E4-131BE24A8674}" sibTransId="{DDFB72A8-9514-3F45-A744-3B0BCD331903}"/>
    <dgm:cxn modelId="{155A5CC4-EA66-E641-81F0-E32F5E401CEE}" srcId="{E52F301C-B90D-A949-AD1B-3993104C1A5E}" destId="{08A67E7A-75D4-B64A-A788-94383B609753}" srcOrd="4" destOrd="0" parTransId="{A2C41A2B-0020-0E4D-A0ED-44A09C7F51C9}" sibTransId="{A91EA912-8621-554A-AA44-9A76AD63F786}"/>
    <dgm:cxn modelId="{B19797CD-33AA-3B4C-90EF-73A1F6E4AFFE}" srcId="{E52F301C-B90D-A949-AD1B-3993104C1A5E}" destId="{CB737772-A095-0C4B-8F1F-1B6C28FEE6EB}" srcOrd="3" destOrd="0" parTransId="{F0C12AA7-0B73-944D-A3CF-688B3A823ADF}" sibTransId="{B84A580D-9298-6C44-8B70-55081E491B3F}"/>
    <dgm:cxn modelId="{A607FC15-8596-174D-A82E-C9EA7EF3DC8E}" type="presParOf" srcId="{3E5D7A14-3161-4A4B-9B1D-7471657F493A}" destId="{E69FFFA4-B142-394D-8805-40C9E0F43A7F}" srcOrd="0" destOrd="0" presId="urn:microsoft.com/office/officeart/2008/layout/LinedList"/>
    <dgm:cxn modelId="{90D26B26-9EA2-DA4F-8243-B604A658CE32}" type="presParOf" srcId="{3E5D7A14-3161-4A4B-9B1D-7471657F493A}" destId="{4B5152A4-28DC-FA4B-9EB5-140633896964}" srcOrd="1" destOrd="0" presId="urn:microsoft.com/office/officeart/2008/layout/LinedList"/>
    <dgm:cxn modelId="{A04BBAD9-9940-9342-9AB0-E3FAF74C7700}" type="presParOf" srcId="{4B5152A4-28DC-FA4B-9EB5-140633896964}" destId="{FAFAFCA6-432B-3742-BECD-0E41190B285D}" srcOrd="0" destOrd="0" presId="urn:microsoft.com/office/officeart/2008/layout/LinedList"/>
    <dgm:cxn modelId="{3FA66CB9-CC3B-6E4F-A9AD-462FD0EC146D}" type="presParOf" srcId="{4B5152A4-28DC-FA4B-9EB5-140633896964}" destId="{5FC2C81A-9FBC-0C48-A145-063BF09E44EA}" srcOrd="1" destOrd="0" presId="urn:microsoft.com/office/officeart/2008/layout/LinedList"/>
    <dgm:cxn modelId="{0B95F2DB-C057-EF43-A4A9-10D2AB554AD7}" type="presParOf" srcId="{3E5D7A14-3161-4A4B-9B1D-7471657F493A}" destId="{4D05FABF-4685-4043-A9C5-16B58C895320}" srcOrd="2" destOrd="0" presId="urn:microsoft.com/office/officeart/2008/layout/LinedList"/>
    <dgm:cxn modelId="{080E2909-F17F-264D-8AA2-AF3E59CCAC47}" type="presParOf" srcId="{3E5D7A14-3161-4A4B-9B1D-7471657F493A}" destId="{4C38707A-D16B-FE4C-8C2B-3D308046E954}" srcOrd="3" destOrd="0" presId="urn:microsoft.com/office/officeart/2008/layout/LinedList"/>
    <dgm:cxn modelId="{574CB02D-E3FA-DF49-ADBB-426CEA44A6AD}" type="presParOf" srcId="{4C38707A-D16B-FE4C-8C2B-3D308046E954}" destId="{B01EEACF-1506-9648-A927-C50E02E6D69D}" srcOrd="0" destOrd="0" presId="urn:microsoft.com/office/officeart/2008/layout/LinedList"/>
    <dgm:cxn modelId="{B654C044-CA4C-1442-8191-6EBB0B2D9668}" type="presParOf" srcId="{4C38707A-D16B-FE4C-8C2B-3D308046E954}" destId="{BDBB51FE-740F-0841-ADBF-39E3D24690B1}" srcOrd="1" destOrd="0" presId="urn:microsoft.com/office/officeart/2008/layout/LinedList"/>
    <dgm:cxn modelId="{B942E4FF-CC75-FF40-B021-47DF1DDAB1FE}" type="presParOf" srcId="{3E5D7A14-3161-4A4B-9B1D-7471657F493A}" destId="{9437F8AF-507E-E94B-9217-2EBDE3525F1D}" srcOrd="4" destOrd="0" presId="urn:microsoft.com/office/officeart/2008/layout/LinedList"/>
    <dgm:cxn modelId="{97D9354D-ACAE-AC45-90B6-03969FCB1883}" type="presParOf" srcId="{3E5D7A14-3161-4A4B-9B1D-7471657F493A}" destId="{CB704779-26A6-5043-8EBA-7BE29B8BAF5B}" srcOrd="5" destOrd="0" presId="urn:microsoft.com/office/officeart/2008/layout/LinedList"/>
    <dgm:cxn modelId="{1583AE6E-C4C8-C649-90FD-66F640705EE1}" type="presParOf" srcId="{CB704779-26A6-5043-8EBA-7BE29B8BAF5B}" destId="{E2E2453B-BF1A-A348-B460-3601F7C82B83}" srcOrd="0" destOrd="0" presId="urn:microsoft.com/office/officeart/2008/layout/LinedList"/>
    <dgm:cxn modelId="{120E5CE8-C92C-D54A-8F8D-8D92B1FF3CC6}" type="presParOf" srcId="{CB704779-26A6-5043-8EBA-7BE29B8BAF5B}" destId="{E30DD37F-B885-3D40-878F-34239EC07B83}" srcOrd="1" destOrd="0" presId="urn:microsoft.com/office/officeart/2008/layout/LinedList"/>
    <dgm:cxn modelId="{0D4D5543-F346-8B49-9A88-46DAF1D0F933}" type="presParOf" srcId="{3E5D7A14-3161-4A4B-9B1D-7471657F493A}" destId="{25554850-A49C-3F44-BCE4-D3014B94D1F8}" srcOrd="6" destOrd="0" presId="urn:microsoft.com/office/officeart/2008/layout/LinedList"/>
    <dgm:cxn modelId="{29934E93-B575-844E-A3E3-2807CBFA3CF7}" type="presParOf" srcId="{3E5D7A14-3161-4A4B-9B1D-7471657F493A}" destId="{1F61C5BF-9355-C94C-98A9-1A2245DCF840}" srcOrd="7" destOrd="0" presId="urn:microsoft.com/office/officeart/2008/layout/LinedList"/>
    <dgm:cxn modelId="{78328A4D-3343-BF40-9359-733B426D2063}" type="presParOf" srcId="{1F61C5BF-9355-C94C-98A9-1A2245DCF840}" destId="{498BE2FB-3358-0549-9241-0C73900D370F}" srcOrd="0" destOrd="0" presId="urn:microsoft.com/office/officeart/2008/layout/LinedList"/>
    <dgm:cxn modelId="{CE1C6971-2850-374E-B4CE-8532B136EDC3}" type="presParOf" srcId="{1F61C5BF-9355-C94C-98A9-1A2245DCF840}" destId="{75BD9AF6-02B6-D64A-A7F9-0B0A428399F6}" srcOrd="1" destOrd="0" presId="urn:microsoft.com/office/officeart/2008/layout/LinedList"/>
    <dgm:cxn modelId="{5AAD456F-C8D6-CE47-A2AB-77862F9F5B2C}" type="presParOf" srcId="{3E5D7A14-3161-4A4B-9B1D-7471657F493A}" destId="{E0CB2446-72B1-AF48-8FDD-FB12DEA40991}" srcOrd="8" destOrd="0" presId="urn:microsoft.com/office/officeart/2008/layout/LinedList"/>
    <dgm:cxn modelId="{6F053DEF-5D4C-CE4F-B01A-5641D1BE3FBF}" type="presParOf" srcId="{3E5D7A14-3161-4A4B-9B1D-7471657F493A}" destId="{4F27C181-921C-864D-BA3E-B20C509F5791}" srcOrd="9" destOrd="0" presId="urn:microsoft.com/office/officeart/2008/layout/LinedList"/>
    <dgm:cxn modelId="{561F4751-8B0D-CE4F-B3E2-068FB6106067}" type="presParOf" srcId="{4F27C181-921C-864D-BA3E-B20C509F5791}" destId="{942961E1-6A73-BA47-A467-EEB1DB376262}" srcOrd="0" destOrd="0" presId="urn:microsoft.com/office/officeart/2008/layout/LinedList"/>
    <dgm:cxn modelId="{9B6DBCDF-405A-6A4A-A95B-9515893D6E5B}" type="presParOf" srcId="{4F27C181-921C-864D-BA3E-B20C509F5791}" destId="{CBFFE541-1D66-404E-ADFE-8E623BF00E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86A87-0BE6-8641-AC84-654564903201}">
      <dsp:nvSpPr>
        <dsp:cNvPr id="0" name=""/>
        <dsp:cNvSpPr/>
      </dsp:nvSpPr>
      <dsp:spPr>
        <a:xfrm>
          <a:off x="302259" y="1102730"/>
          <a:ext cx="7254240" cy="22669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3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481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Calibri"/>
              <a:cs typeface="Calibri"/>
            </a:rPr>
            <a:t>El principal </a:t>
          </a:r>
          <a:r>
            <a:rPr lang="en-US" sz="2900" kern="1200" dirty="0" err="1" smtClean="0">
              <a:latin typeface="Calibri"/>
              <a:cs typeface="Calibri"/>
            </a:rPr>
            <a:t>rol</a:t>
          </a:r>
          <a:r>
            <a:rPr lang="en-US" sz="2900" kern="1200" dirty="0" smtClean="0">
              <a:latin typeface="Calibri"/>
              <a:cs typeface="Calibri"/>
            </a:rPr>
            <a:t> </a:t>
          </a:r>
          <a:r>
            <a:rPr lang="en-US" sz="2900" kern="1200" dirty="0" err="1" smtClean="0">
              <a:latin typeface="Calibri"/>
              <a:cs typeface="Calibri"/>
            </a:rPr>
            <a:t>técnico</a:t>
          </a:r>
          <a:r>
            <a:rPr lang="en-US" sz="2900" kern="1200" dirty="0" smtClean="0">
              <a:latin typeface="Calibri"/>
              <a:cs typeface="Calibri"/>
            </a:rPr>
            <a:t> del ADT </a:t>
          </a:r>
          <a:r>
            <a:rPr lang="en-US" sz="2900" kern="1200" dirty="0" err="1" smtClean="0">
              <a:latin typeface="Calibri"/>
              <a:cs typeface="Calibri"/>
            </a:rPr>
            <a:t>es</a:t>
          </a:r>
          <a:r>
            <a:rPr lang="en-US" sz="2900" kern="1200" dirty="0" smtClean="0">
              <a:latin typeface="Calibri"/>
              <a:cs typeface="Calibri"/>
            </a:rPr>
            <a:t> </a:t>
          </a:r>
          <a:r>
            <a:rPr lang="en-US" sz="2900" kern="1200" dirty="0" err="1" smtClean="0">
              <a:latin typeface="Calibri"/>
              <a:cs typeface="Calibri"/>
            </a:rPr>
            <a:t>identificar</a:t>
          </a:r>
          <a:r>
            <a:rPr lang="en-US" sz="2900" kern="1200" dirty="0" smtClean="0">
              <a:latin typeface="Calibri"/>
              <a:cs typeface="Calibri"/>
            </a:rPr>
            <a:t>, </a:t>
          </a:r>
          <a:r>
            <a:rPr lang="en-US" sz="2900" kern="1200" dirty="0" err="1" smtClean="0">
              <a:latin typeface="Calibri"/>
              <a:cs typeface="Calibri"/>
            </a:rPr>
            <a:t>cuantificar</a:t>
          </a:r>
          <a:r>
            <a:rPr lang="en-US" sz="2900" kern="1200" dirty="0" smtClean="0">
              <a:latin typeface="Calibri"/>
              <a:cs typeface="Calibri"/>
            </a:rPr>
            <a:t> y </a:t>
          </a:r>
          <a:r>
            <a:rPr lang="en-US" sz="2900" kern="1200" dirty="0" err="1" smtClean="0">
              <a:latin typeface="Calibri"/>
              <a:cs typeface="Calibri"/>
            </a:rPr>
            <a:t>establecer</a:t>
          </a:r>
          <a:r>
            <a:rPr lang="en-US" sz="2900" kern="1200" dirty="0" smtClean="0">
              <a:latin typeface="Calibri"/>
              <a:cs typeface="Calibri"/>
            </a:rPr>
            <a:t> </a:t>
          </a:r>
          <a:r>
            <a:rPr lang="en-US" sz="2900" kern="1200" dirty="0" err="1" smtClean="0">
              <a:latin typeface="Calibri"/>
              <a:cs typeface="Calibri"/>
            </a:rPr>
            <a:t>prioridades</a:t>
          </a:r>
          <a:r>
            <a:rPr lang="en-US" sz="2900" kern="1200" dirty="0" smtClean="0">
              <a:latin typeface="Calibri"/>
              <a:cs typeface="Calibri"/>
            </a:rPr>
            <a:t> a los </a:t>
          </a:r>
          <a:r>
            <a:rPr lang="en-US" sz="2900" kern="1200" dirty="0" err="1" smtClean="0">
              <a:latin typeface="Calibri"/>
              <a:cs typeface="Calibri"/>
            </a:rPr>
            <a:t>problemas</a:t>
          </a:r>
          <a:r>
            <a:rPr lang="en-US" sz="2900" kern="1200" dirty="0" smtClean="0">
              <a:latin typeface="Calibri"/>
              <a:cs typeface="Calibri"/>
            </a:rPr>
            <a:t> </a:t>
          </a:r>
          <a:r>
            <a:rPr lang="en-US" sz="2900" kern="1200" dirty="0" err="1" smtClean="0">
              <a:latin typeface="Calibri"/>
              <a:cs typeface="Calibri"/>
            </a:rPr>
            <a:t>ambientales</a:t>
          </a:r>
          <a:r>
            <a:rPr lang="en-US" sz="2900" kern="1200" dirty="0" smtClean="0">
              <a:latin typeface="Calibri"/>
              <a:cs typeface="Calibri"/>
            </a:rPr>
            <a:t> </a:t>
          </a:r>
          <a:r>
            <a:rPr lang="en-US" sz="2900" kern="1200" dirty="0" err="1" smtClean="0">
              <a:latin typeface="Calibri"/>
              <a:cs typeface="Calibri"/>
            </a:rPr>
            <a:t>que</a:t>
          </a:r>
          <a:r>
            <a:rPr lang="en-US" sz="2900" kern="1200" dirty="0" smtClean="0">
              <a:latin typeface="Calibri"/>
              <a:cs typeface="Calibri"/>
            </a:rPr>
            <a:t> son </a:t>
          </a:r>
          <a:r>
            <a:rPr lang="en-US" sz="2900" kern="1200" dirty="0" err="1" smtClean="0">
              <a:latin typeface="Calibri"/>
              <a:cs typeface="Calibri"/>
            </a:rPr>
            <a:t>transzonales</a:t>
          </a:r>
          <a:r>
            <a:rPr lang="en-US" sz="2900" kern="1200" dirty="0" smtClean="0">
              <a:latin typeface="Calibri"/>
              <a:cs typeface="Calibri"/>
            </a:rPr>
            <a:t> en </a:t>
          </a:r>
          <a:r>
            <a:rPr lang="en-US" sz="2900" kern="1200" dirty="0" err="1" smtClean="0">
              <a:latin typeface="Calibri"/>
              <a:cs typeface="Calibri"/>
            </a:rPr>
            <a:t>naturaleza</a:t>
          </a:r>
          <a:endParaRPr lang="en-US" sz="2900" kern="1200" dirty="0">
            <a:latin typeface="Calibri"/>
            <a:cs typeface="Calibri"/>
          </a:endParaRPr>
        </a:p>
      </dsp:txBody>
      <dsp:txXfrm>
        <a:off x="302259" y="1102730"/>
        <a:ext cx="7254240" cy="2266950"/>
      </dsp:txXfrm>
    </dsp:sp>
    <dsp:sp modelId="{36F894F2-DE30-8B48-9728-790B56B5C397}">
      <dsp:nvSpPr>
        <dsp:cNvPr id="0" name=""/>
        <dsp:cNvSpPr/>
      </dsp:nvSpPr>
      <dsp:spPr>
        <a:xfrm>
          <a:off x="0" y="775282"/>
          <a:ext cx="1586865" cy="23802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FFFA4-B142-394D-8805-40C9E0F43A7F}">
      <dsp:nvSpPr>
        <dsp:cNvPr id="0" name=""/>
        <dsp:cNvSpPr/>
      </dsp:nvSpPr>
      <dsp:spPr>
        <a:xfrm>
          <a:off x="0" y="505"/>
          <a:ext cx="816292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FAFCA6-432B-3742-BECD-0E41190B285D}">
      <dsp:nvSpPr>
        <dsp:cNvPr id="0" name=""/>
        <dsp:cNvSpPr/>
      </dsp:nvSpPr>
      <dsp:spPr>
        <a:xfrm>
          <a:off x="0" y="505"/>
          <a:ext cx="8162925" cy="82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latin typeface="Calibri"/>
              <a:cs typeface="Calibri"/>
            </a:rPr>
            <a:t>Tenga siempre en cuenta la jerarquía de los datos y la información disponible</a:t>
          </a:r>
          <a:endParaRPr lang="en-US" sz="2400" kern="1200" dirty="0">
            <a:latin typeface="Calibri"/>
            <a:cs typeface="Calibri"/>
          </a:endParaRPr>
        </a:p>
      </dsp:txBody>
      <dsp:txXfrm>
        <a:off x="0" y="505"/>
        <a:ext cx="8162925" cy="828790"/>
      </dsp:txXfrm>
    </dsp:sp>
    <dsp:sp modelId="{4D05FABF-4685-4043-A9C5-16B58C895320}">
      <dsp:nvSpPr>
        <dsp:cNvPr id="0" name=""/>
        <dsp:cNvSpPr/>
      </dsp:nvSpPr>
      <dsp:spPr>
        <a:xfrm>
          <a:off x="0" y="829296"/>
          <a:ext cx="816292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EEACF-1506-9648-A927-C50E02E6D69D}">
      <dsp:nvSpPr>
        <dsp:cNvPr id="0" name=""/>
        <dsp:cNvSpPr/>
      </dsp:nvSpPr>
      <dsp:spPr>
        <a:xfrm>
          <a:off x="0" y="829296"/>
          <a:ext cx="8162925" cy="82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>
              <a:latin typeface="Calibri"/>
              <a:cs typeface="Calibri"/>
            </a:rPr>
            <a:t>Sea creativo y piense lateralmente - Si la respuesta es siempre no, especialmente a los datos en bruto, pida datos analizados o informes</a:t>
          </a:r>
          <a:endParaRPr lang="en-US" sz="2200" kern="1200" dirty="0">
            <a:latin typeface="Calibri"/>
            <a:cs typeface="Calibri"/>
          </a:endParaRPr>
        </a:p>
      </dsp:txBody>
      <dsp:txXfrm>
        <a:off x="0" y="829296"/>
        <a:ext cx="8162925" cy="828790"/>
      </dsp:txXfrm>
    </dsp:sp>
    <dsp:sp modelId="{9437F8AF-507E-E94B-9217-2EBDE3525F1D}">
      <dsp:nvSpPr>
        <dsp:cNvPr id="0" name=""/>
        <dsp:cNvSpPr/>
      </dsp:nvSpPr>
      <dsp:spPr>
        <a:xfrm>
          <a:off x="0" y="1658086"/>
          <a:ext cx="816292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E2453B-BF1A-A348-B460-3601F7C82B83}">
      <dsp:nvSpPr>
        <dsp:cNvPr id="0" name=""/>
        <dsp:cNvSpPr/>
      </dsp:nvSpPr>
      <dsp:spPr>
        <a:xfrm>
          <a:off x="0" y="1658086"/>
          <a:ext cx="8162925" cy="82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latin typeface="Calibri"/>
              <a:cs typeface="Calibri"/>
            </a:rPr>
            <a:t>Desarrolle una red de contactos</a:t>
          </a:r>
          <a:endParaRPr lang="en-US" sz="2400" kern="1200" dirty="0">
            <a:latin typeface="Calibri"/>
            <a:cs typeface="Calibri"/>
          </a:endParaRPr>
        </a:p>
      </dsp:txBody>
      <dsp:txXfrm>
        <a:off x="0" y="1658086"/>
        <a:ext cx="8162925" cy="828790"/>
      </dsp:txXfrm>
    </dsp:sp>
    <dsp:sp modelId="{25554850-A49C-3F44-BCE4-D3014B94D1F8}">
      <dsp:nvSpPr>
        <dsp:cNvPr id="0" name=""/>
        <dsp:cNvSpPr/>
      </dsp:nvSpPr>
      <dsp:spPr>
        <a:xfrm>
          <a:off x="0" y="2486876"/>
          <a:ext cx="816292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BE2FB-3358-0549-9241-0C73900D370F}">
      <dsp:nvSpPr>
        <dsp:cNvPr id="0" name=""/>
        <dsp:cNvSpPr/>
      </dsp:nvSpPr>
      <dsp:spPr>
        <a:xfrm>
          <a:off x="0" y="2486876"/>
          <a:ext cx="8162925" cy="82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latin typeface="Calibri"/>
              <a:cs typeface="Calibri"/>
            </a:rPr>
            <a:t>No se sienta frustrado por la falta de datos - Muchas regiones son pobres en datos para pensar de forma creativa</a:t>
          </a:r>
          <a:endParaRPr lang="en-US" sz="2400" kern="1200" dirty="0">
            <a:latin typeface="Calibri"/>
            <a:cs typeface="Calibri"/>
          </a:endParaRPr>
        </a:p>
      </dsp:txBody>
      <dsp:txXfrm>
        <a:off x="0" y="2486876"/>
        <a:ext cx="8162925" cy="828790"/>
      </dsp:txXfrm>
    </dsp:sp>
    <dsp:sp modelId="{E0CB2446-72B1-AF48-8FDD-FB12DEA40991}">
      <dsp:nvSpPr>
        <dsp:cNvPr id="0" name=""/>
        <dsp:cNvSpPr/>
      </dsp:nvSpPr>
      <dsp:spPr>
        <a:xfrm>
          <a:off x="0" y="3315666"/>
          <a:ext cx="816292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2961E1-6A73-BA47-A467-EEB1DB376262}">
      <dsp:nvSpPr>
        <dsp:cNvPr id="0" name=""/>
        <dsp:cNvSpPr/>
      </dsp:nvSpPr>
      <dsp:spPr>
        <a:xfrm>
          <a:off x="0" y="3315666"/>
          <a:ext cx="8162925" cy="82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latin typeface="Calibri"/>
              <a:cs typeface="Calibri"/>
            </a:rPr>
            <a:t>Administre sus suposiciones con respecto a los datos - percibido vs apoyado objetivamente</a:t>
          </a:r>
          <a:endParaRPr lang="en-US" sz="2400" kern="1200" dirty="0">
            <a:latin typeface="Calibri"/>
            <a:cs typeface="Calibri"/>
          </a:endParaRPr>
        </a:p>
      </dsp:txBody>
      <dsp:txXfrm>
        <a:off x="0" y="3315666"/>
        <a:ext cx="8162925" cy="828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FC1-58D9-5040-8EC7-A16E0318A14D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5C52-6EBD-954E-AD32-B3884FE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FF642-FE2B-5B46-AAB1-E2C5739D1372}" type="datetime1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40341-FEA8-7047-996E-223BBE8F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50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344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8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rtinbloxham\dropbox\martin\IWLearn\TDA:SAP%20Training%20Course\Macintosh%20HD:Users:martinbloxham:Dropbox:Martin:IWLearn:TDA\SAP%20manual:TDA-SAP%20Manual%206.7.docx!OLE_LINK2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2108200"/>
          </a:xfrm>
        </p:spPr>
        <p:txBody>
          <a:bodyPr/>
          <a:lstStyle/>
          <a:p>
            <a:r>
              <a:rPr lang="en-US" sz="4400" dirty="0" smtClean="0"/>
              <a:t>IW:LEARN</a:t>
            </a:r>
            <a:br>
              <a:rPr lang="en-US" sz="4400" dirty="0" smtClean="0"/>
            </a:br>
            <a:r>
              <a:rPr lang="en-US" sz="4400" dirty="0" smtClean="0"/>
              <a:t>ADT/PAE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/>
              <a:t>Curso</a:t>
            </a:r>
            <a:r>
              <a:rPr lang="en-US" sz="4400" dirty="0" smtClean="0"/>
              <a:t> </a:t>
            </a:r>
            <a:r>
              <a:rPr lang="en-US" sz="4400" dirty="0" smtClean="0"/>
              <a:t>de </a:t>
            </a:r>
            <a:r>
              <a:rPr lang="en-US" sz="4400" dirty="0" err="1" smtClean="0"/>
              <a:t>Entrenamiento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Modulo </a:t>
            </a:r>
            <a:r>
              <a:rPr lang="en-US" dirty="0"/>
              <a:t>2: </a:t>
            </a:r>
            <a:r>
              <a:rPr lang="en-US" dirty="0" err="1" smtClean="0"/>
              <a:t>Desarrollando</a:t>
            </a:r>
            <a:r>
              <a:rPr lang="en-US" dirty="0" smtClean="0"/>
              <a:t> el ADT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4845326"/>
            <a:ext cx="1714500" cy="201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1857" y="2844800"/>
            <a:ext cx="4038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2: </a:t>
            </a:r>
            <a:r>
              <a:rPr lang="en-US" dirty="0" err="1" smtClean="0"/>
              <a:t>Definiendo</a:t>
            </a:r>
            <a:r>
              <a:rPr lang="en-US" dirty="0" smtClean="0"/>
              <a:t> los </a:t>
            </a:r>
            <a:r>
              <a:rPr lang="en-US" dirty="0" err="1" smtClean="0"/>
              <a:t>límites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363" y="2667000"/>
            <a:ext cx="1258770" cy="2007055"/>
            <a:chOff x="4525" y="1104444"/>
            <a:chExt cx="1258770" cy="2490111"/>
          </a:xfrm>
          <a:solidFill>
            <a:schemeClr val="bg2"/>
          </a:solidFill>
        </p:grpSpPr>
        <p:sp>
          <p:nvSpPr>
            <p:cNvPr id="5" name="Rounded Rectangle 4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Definir</a:t>
              </a:r>
              <a:r>
                <a:rPr lang="en-US" sz="16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Calibri"/>
                  <a:cs typeface="Calibri"/>
                </a:rPr>
                <a:t>los </a:t>
              </a:r>
              <a:r>
                <a:rPr lang="en-US" sz="16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límites</a:t>
              </a:r>
              <a:r>
                <a:rPr lang="en-US" sz="1600" dirty="0" smtClean="0">
                  <a:solidFill>
                    <a:schemeClr val="bg1"/>
                  </a:solidFill>
                  <a:latin typeface="Calibri"/>
                  <a:cs typeface="Calibri"/>
                </a:rPr>
                <a:t> del </a:t>
              </a:r>
              <a:r>
                <a:rPr lang="en-US" sz="16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sistema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8070" y="3623635"/>
            <a:ext cx="216000" cy="290164"/>
            <a:chOff x="1254232" y="2169499"/>
            <a:chExt cx="216000" cy="360000"/>
          </a:xfrm>
        </p:grpSpPr>
        <p:sp>
          <p:nvSpPr>
            <p:cNvPr id="8" name="Right Arrow 7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03904" y="26670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Recolección</a:t>
              </a:r>
              <a:r>
                <a:rPr lang="en-US" sz="1600" kern="1200" dirty="0" smtClean="0">
                  <a:latin typeface="Calibri"/>
                  <a:cs typeface="Calibri"/>
                </a:rPr>
                <a:t> y </a:t>
              </a:r>
              <a:r>
                <a:rPr lang="en-US" sz="1600" kern="1200" dirty="0" err="1" smtClean="0">
                  <a:latin typeface="Calibri"/>
                  <a:cs typeface="Calibri"/>
                </a:rPr>
                <a:t>análisis</a:t>
              </a:r>
              <a:r>
                <a:rPr lang="en-US" sz="1600" kern="1200" dirty="0" smtClean="0">
                  <a:latin typeface="Calibri"/>
                  <a:cs typeface="Calibri"/>
                </a:rPr>
                <a:t> de data e </a:t>
              </a:r>
              <a:r>
                <a:rPr lang="en-US" sz="1600" kern="1200" dirty="0" err="1" smtClean="0">
                  <a:latin typeface="Calibri"/>
                  <a:cs typeface="Calibri"/>
                </a:rPr>
                <a:t>información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53611" y="3623635"/>
            <a:ext cx="216000" cy="290164"/>
            <a:chOff x="2729773" y="2169499"/>
            <a:chExt cx="216000" cy="360000"/>
          </a:xfrm>
        </p:grpSpPr>
        <p:sp>
          <p:nvSpPr>
            <p:cNvPr id="14" name="Right Arrow 13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79445" y="2667000"/>
            <a:ext cx="1329902" cy="2007055"/>
            <a:chOff x="2955607" y="1104444"/>
            <a:chExt cx="1293902" cy="2490111"/>
          </a:xfrm>
          <a:solidFill>
            <a:schemeClr val="bg2"/>
          </a:solidFill>
        </p:grpSpPr>
        <p:sp>
          <p:nvSpPr>
            <p:cNvPr id="17" name="Rounded Rectangle 16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Identificación</a:t>
              </a:r>
              <a:r>
                <a:rPr lang="en-US" sz="1600" kern="1200" dirty="0" smtClean="0">
                  <a:latin typeface="Calibri"/>
                  <a:cs typeface="Calibri"/>
                </a:rPr>
                <a:t/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&amp;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err="1" smtClean="0">
                  <a:latin typeface="Calibri"/>
                  <a:cs typeface="Calibri"/>
                </a:rPr>
                <a:t>priorización</a:t>
              </a:r>
              <a:r>
                <a:rPr lang="en-US" sz="1600" kern="1200" dirty="0" smtClean="0">
                  <a:latin typeface="Calibri"/>
                  <a:cs typeface="Calibri"/>
                </a:rPr>
                <a:t/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dirty="0" smtClean="0">
                  <a:latin typeface="Calibri"/>
                  <a:cs typeface="Calibri"/>
                </a:rPr>
                <a:t>de los </a:t>
              </a:r>
              <a:r>
                <a:rPr lang="en-US" sz="1600" dirty="0" err="1" smtClean="0">
                  <a:latin typeface="Calibri"/>
                  <a:cs typeface="Calibri"/>
                </a:rPr>
                <a:t>problemas</a:t>
              </a:r>
              <a:r>
                <a:rPr lang="en-US" sz="1600" dirty="0" smtClean="0"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latin typeface="Calibri"/>
                  <a:cs typeface="Calibri"/>
                </a:rPr>
                <a:t>transzonales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67252" y="3623635"/>
            <a:ext cx="216000" cy="290164"/>
            <a:chOff x="4205314" y="2169499"/>
            <a:chExt cx="216000" cy="360000"/>
          </a:xfrm>
        </p:grpSpPr>
        <p:sp>
          <p:nvSpPr>
            <p:cNvPr id="20" name="Right Arrow 19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18452" y="2666999"/>
            <a:ext cx="1412638" cy="2007055"/>
            <a:chOff x="4370937" y="1104443"/>
            <a:chExt cx="1373362" cy="2490111"/>
          </a:xfrm>
          <a:solidFill>
            <a:schemeClr val="bg2"/>
          </a:solidFill>
        </p:grpSpPr>
        <p:sp>
          <p:nvSpPr>
            <p:cNvPr id="23" name="Rounded Rectangle 22"/>
            <p:cNvSpPr/>
            <p:nvPr/>
          </p:nvSpPr>
          <p:spPr>
            <a:xfrm>
              <a:off x="4370937" y="1104443"/>
              <a:ext cx="1373362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4468014" y="1141312"/>
              <a:ext cx="1276285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Determinación</a:t>
              </a:r>
              <a:r>
                <a:rPr lang="en-US" sz="1600" kern="1200" dirty="0" smtClean="0">
                  <a:latin typeface="Calibri"/>
                  <a:cs typeface="Calibri"/>
                </a:rPr>
                <a:t>  de los </a:t>
              </a:r>
              <a:r>
                <a:rPr lang="en-US" sz="1600" kern="1200" dirty="0" err="1" smtClean="0">
                  <a:latin typeface="Calibri"/>
                  <a:cs typeface="Calibri"/>
                </a:rPr>
                <a:t>impactos</a:t>
              </a:r>
              <a:r>
                <a:rPr lang="en-US" sz="1600" kern="1200" dirty="0" smtClean="0">
                  <a:latin typeface="Calibri"/>
                  <a:cs typeface="Calibri"/>
                </a:rPr>
                <a:t> en </a:t>
              </a:r>
              <a:r>
                <a:rPr lang="en-US" sz="1600" kern="1200" dirty="0" err="1" smtClean="0">
                  <a:latin typeface="Calibri"/>
                  <a:cs typeface="Calibri"/>
                </a:rPr>
                <a:t>cada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problema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prioritario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55492" y="3623635"/>
            <a:ext cx="216000" cy="290164"/>
            <a:chOff x="5680854" y="2169499"/>
            <a:chExt cx="216000" cy="360000"/>
          </a:xfrm>
        </p:grpSpPr>
        <p:sp>
          <p:nvSpPr>
            <p:cNvPr id="26" name="Right Arrow 25"/>
            <p:cNvSpPr/>
            <p:nvPr/>
          </p:nvSpPr>
          <p:spPr>
            <a:xfrm>
              <a:off x="568085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>
              <a:off x="568085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81326" y="2667000"/>
            <a:ext cx="1325306" cy="2007055"/>
            <a:chOff x="5906688" y="1104444"/>
            <a:chExt cx="1325306" cy="2490111"/>
          </a:xfrm>
          <a:solidFill>
            <a:schemeClr val="bg2"/>
          </a:solidFill>
        </p:grpSpPr>
        <p:sp>
          <p:nvSpPr>
            <p:cNvPr id="29" name="Rounded Rectangle 28"/>
            <p:cNvSpPr/>
            <p:nvPr/>
          </p:nvSpPr>
          <p:spPr>
            <a:xfrm>
              <a:off x="5906688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5943555" y="1141312"/>
              <a:ext cx="1288439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Análisis</a:t>
              </a:r>
              <a:r>
                <a:rPr lang="en-US" sz="1600" kern="1200" dirty="0" smtClean="0">
                  <a:latin typeface="Calibri"/>
                  <a:cs typeface="Calibri"/>
                </a:rPr>
                <a:t> de </a:t>
              </a:r>
              <a:r>
                <a:rPr lang="en-US" sz="1600" kern="1200" dirty="0" err="1" smtClean="0">
                  <a:latin typeface="Calibri"/>
                  <a:cs typeface="Calibri"/>
                </a:rPr>
                <a:t>las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causas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inmediatas,subyacentes</a:t>
              </a:r>
              <a:r>
                <a:rPr lang="en-US" sz="1600" kern="1200" dirty="0" smtClean="0">
                  <a:latin typeface="Calibri"/>
                  <a:cs typeface="Calibri"/>
                </a:rPr>
                <a:t> y </a:t>
              </a:r>
              <a:r>
                <a:rPr lang="en-US" sz="1600" kern="1200" dirty="0" err="1" smtClean="0">
                  <a:latin typeface="Calibri"/>
                  <a:cs typeface="Calibri"/>
                </a:rPr>
                <a:t>raíz</a:t>
              </a:r>
              <a:r>
                <a:rPr lang="en-US" sz="1600" kern="1200" dirty="0" smtClean="0">
                  <a:latin typeface="Calibri"/>
                  <a:cs typeface="Calibri"/>
                </a:rPr>
                <a:t>  de </a:t>
              </a:r>
              <a:r>
                <a:rPr lang="en-US" sz="1600" kern="1200" dirty="0" err="1" smtClean="0">
                  <a:latin typeface="Calibri"/>
                  <a:cs typeface="Calibri"/>
                </a:rPr>
                <a:t>cada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problema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31033" y="3623635"/>
            <a:ext cx="216000" cy="290164"/>
            <a:chOff x="7156395" y="2169499"/>
            <a:chExt cx="216000" cy="360000"/>
          </a:xfrm>
        </p:grpSpPr>
        <p:sp>
          <p:nvSpPr>
            <p:cNvPr id="32" name="Right Arrow 31"/>
            <p:cNvSpPr/>
            <p:nvPr/>
          </p:nvSpPr>
          <p:spPr>
            <a:xfrm>
              <a:off x="7156395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2"/>
            <p:cNvSpPr/>
            <p:nvPr/>
          </p:nvSpPr>
          <p:spPr>
            <a:xfrm>
              <a:off x="7156395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56867" y="2667000"/>
            <a:ext cx="1258770" cy="2007055"/>
            <a:chOff x="7382229" y="1104444"/>
            <a:chExt cx="1258770" cy="2490111"/>
          </a:xfrm>
          <a:solidFill>
            <a:schemeClr val="bg2"/>
          </a:solidFill>
        </p:grpSpPr>
        <p:sp>
          <p:nvSpPr>
            <p:cNvPr id="35" name="Rounded Rectangle 34"/>
            <p:cNvSpPr/>
            <p:nvPr/>
          </p:nvSpPr>
          <p:spPr>
            <a:xfrm>
              <a:off x="7382229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6" name="Rounded Rectangle 24"/>
            <p:cNvSpPr/>
            <p:nvPr/>
          </p:nvSpPr>
          <p:spPr>
            <a:xfrm>
              <a:off x="7419097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Desarrollo</a:t>
              </a:r>
              <a:r>
                <a:rPr lang="en-US" sz="1600" kern="1200" dirty="0" smtClean="0">
                  <a:latin typeface="Calibri"/>
                  <a:cs typeface="Calibri"/>
                </a:rPr>
                <a:t> de </a:t>
              </a:r>
              <a:r>
                <a:rPr lang="en-US" sz="1600" kern="1200" dirty="0" err="1" smtClean="0">
                  <a:latin typeface="Calibri"/>
                  <a:cs typeface="Calibri"/>
                </a:rPr>
                <a:t>Reportes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Temáticos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pic>
        <p:nvPicPr>
          <p:cNvPr id="43" name="Picture 4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4508500"/>
            <a:ext cx="1259999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9646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1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40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 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sección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aprenderá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3035300"/>
            <a:ext cx="7556500" cy="1485899"/>
          </a:xfrm>
        </p:spPr>
        <p:txBody>
          <a:bodyPr/>
          <a:lstStyle/>
          <a:p>
            <a:r>
              <a:rPr lang="en-GB" dirty="0" err="1" smtClean="0"/>
              <a:t>Definición</a:t>
            </a:r>
            <a:r>
              <a:rPr lang="en-GB" dirty="0" smtClean="0"/>
              <a:t> de </a:t>
            </a:r>
            <a:r>
              <a:rPr lang="en-GB" dirty="0" err="1" smtClean="0"/>
              <a:t>límites</a:t>
            </a:r>
            <a:r>
              <a:rPr lang="en-GB" dirty="0" smtClean="0"/>
              <a:t> del </a:t>
            </a:r>
            <a:r>
              <a:rPr lang="en-GB" dirty="0" err="1" smtClean="0"/>
              <a:t>sistema</a:t>
            </a:r>
            <a:endParaRPr lang="en-GB" dirty="0" smtClean="0"/>
          </a:p>
          <a:p>
            <a:r>
              <a:rPr lang="en-GB" dirty="0" err="1" smtClean="0"/>
              <a:t>Ejemplos</a:t>
            </a:r>
            <a:r>
              <a:rPr lang="en-GB" dirty="0" smtClean="0"/>
              <a:t> de </a:t>
            </a:r>
            <a:r>
              <a:rPr lang="en-GB" dirty="0" err="1" smtClean="0"/>
              <a:t>límites</a:t>
            </a:r>
            <a:r>
              <a:rPr lang="en-GB" dirty="0" smtClean="0"/>
              <a:t> </a:t>
            </a:r>
            <a:r>
              <a:rPr lang="en-GB" dirty="0" smtClean="0"/>
              <a:t>del </a:t>
            </a:r>
            <a:r>
              <a:rPr lang="en-GB" dirty="0" err="1" smtClean="0"/>
              <a:t>sistema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4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Definiendo</a:t>
            </a:r>
            <a:r>
              <a:rPr lang="en-US" dirty="0" smtClean="0"/>
              <a:t> los </a:t>
            </a:r>
            <a:r>
              <a:rPr lang="en-US" dirty="0" err="1" smtClean="0"/>
              <a:t>Límites</a:t>
            </a:r>
            <a:r>
              <a:rPr lang="en-US" dirty="0" smtClean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Los </a:t>
            </a:r>
            <a:r>
              <a:rPr lang="en-GB" dirty="0" err="1" smtClean="0"/>
              <a:t>límites</a:t>
            </a:r>
            <a:r>
              <a:rPr lang="en-GB" dirty="0" smtClean="0"/>
              <a:t> del </a:t>
            </a: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normalmente</a:t>
            </a:r>
            <a:r>
              <a:rPr lang="en-GB" dirty="0" smtClean="0"/>
              <a:t> se </a:t>
            </a:r>
            <a:r>
              <a:rPr lang="en-GB" dirty="0" err="1" smtClean="0"/>
              <a:t>encuentran</a:t>
            </a:r>
            <a:r>
              <a:rPr lang="en-GB" dirty="0" smtClean="0"/>
              <a:t> </a:t>
            </a:r>
            <a:r>
              <a:rPr lang="en-GB" dirty="0" err="1" smtClean="0"/>
              <a:t>definidos</a:t>
            </a:r>
            <a:r>
              <a:rPr lang="en-GB" dirty="0" smtClean="0"/>
              <a:t> en el </a:t>
            </a:r>
            <a:r>
              <a:rPr lang="en-GB" dirty="0" err="1" smtClean="0"/>
              <a:t>ProDoc</a:t>
            </a:r>
            <a:r>
              <a:rPr lang="en-GB" dirty="0" smtClean="0"/>
              <a:t> original</a:t>
            </a:r>
          </a:p>
          <a:p>
            <a:r>
              <a:rPr lang="es-PE" dirty="0" smtClean="0"/>
              <a:t>Es </a:t>
            </a:r>
            <a:r>
              <a:rPr lang="es-PE" dirty="0"/>
              <a:t>importante asegurarse </a:t>
            </a:r>
            <a:r>
              <a:rPr lang="es-PE" dirty="0" smtClean="0"/>
              <a:t>que </a:t>
            </a:r>
            <a:r>
              <a:rPr lang="es-PE" dirty="0"/>
              <a:t>los límites del sistema </a:t>
            </a:r>
            <a:r>
              <a:rPr lang="es-PE" dirty="0" smtClean="0"/>
              <a:t>están </a:t>
            </a:r>
            <a:r>
              <a:rPr lang="es-PE" dirty="0"/>
              <a:t>bien </a:t>
            </a:r>
            <a:r>
              <a:rPr lang="es-PE" dirty="0" smtClean="0"/>
              <a:t>definidos </a:t>
            </a:r>
            <a:r>
              <a:rPr lang="es-PE" dirty="0"/>
              <a:t>y </a:t>
            </a:r>
            <a:r>
              <a:rPr lang="es-PE" dirty="0" smtClean="0"/>
              <a:t>acordados </a:t>
            </a:r>
            <a:r>
              <a:rPr lang="es-PE" dirty="0"/>
              <a:t>por todas las partes</a:t>
            </a:r>
            <a:endParaRPr lang="en-GB" dirty="0"/>
          </a:p>
          <a:p>
            <a:r>
              <a:rPr lang="es-PE" dirty="0"/>
              <a:t>Cualquier cambio en los límites del sistema tendrá que ser acordado por todos los países participantes y por los organismos de </a:t>
            </a:r>
            <a:r>
              <a:rPr lang="es-PE" dirty="0" smtClean="0"/>
              <a:t>ejecución.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27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99"/>
            <a:ext cx="5041900" cy="3457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28553" y="2934653"/>
            <a:ext cx="4102098" cy="37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3: Data/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Recolección</a:t>
            </a:r>
            <a:r>
              <a:rPr lang="en-US" dirty="0" smtClean="0"/>
              <a:t> y </a:t>
            </a:r>
            <a:r>
              <a:rPr lang="en-US" dirty="0" err="1" smtClean="0"/>
              <a:t>Analísis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363" y="2667000"/>
            <a:ext cx="1258770" cy="2007055"/>
            <a:chOff x="4525" y="1104444"/>
            <a:chExt cx="1258770" cy="2490111"/>
          </a:xfrm>
          <a:solidFill>
            <a:schemeClr val="accent1"/>
          </a:solidFill>
        </p:grpSpPr>
        <p:sp>
          <p:nvSpPr>
            <p:cNvPr id="5" name="Rounded Rectangle 4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Definir</a:t>
              </a:r>
              <a:r>
                <a:rPr lang="en-US" sz="16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Calibri"/>
                  <a:cs typeface="Calibri"/>
                </a:rPr>
                <a:t>los </a:t>
              </a:r>
              <a:r>
                <a:rPr lang="en-US" sz="16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límites</a:t>
              </a:r>
              <a:r>
                <a:rPr lang="en-US" sz="1600" dirty="0" smtClean="0">
                  <a:solidFill>
                    <a:schemeClr val="bg1"/>
                  </a:solidFill>
                  <a:latin typeface="Calibri"/>
                  <a:cs typeface="Calibri"/>
                </a:rPr>
                <a:t> del </a:t>
              </a:r>
              <a:r>
                <a:rPr lang="en-US" sz="16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sistema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8070" y="3623635"/>
            <a:ext cx="216000" cy="290164"/>
            <a:chOff x="1254232" y="2169499"/>
            <a:chExt cx="216000" cy="360000"/>
          </a:xfrm>
        </p:grpSpPr>
        <p:sp>
          <p:nvSpPr>
            <p:cNvPr id="8" name="Right Arrow 7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03904" y="2667000"/>
            <a:ext cx="1258770" cy="2007055"/>
            <a:chOff x="1480066" y="1104444"/>
            <a:chExt cx="1258770" cy="2490111"/>
          </a:xfrm>
          <a:solidFill>
            <a:srgbClr val="FF0000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Recolección</a:t>
              </a:r>
              <a:r>
                <a:rPr lang="en-US" sz="1600" kern="1200" dirty="0" smtClean="0">
                  <a:latin typeface="Calibri"/>
                  <a:cs typeface="Calibri"/>
                </a:rPr>
                <a:t> y </a:t>
              </a:r>
              <a:r>
                <a:rPr lang="en-US" sz="1600" kern="1200" dirty="0" err="1" smtClean="0">
                  <a:latin typeface="Calibri"/>
                  <a:cs typeface="Calibri"/>
                </a:rPr>
                <a:t>análisis</a:t>
              </a:r>
              <a:r>
                <a:rPr lang="en-US" sz="1600" kern="1200" dirty="0" smtClean="0">
                  <a:latin typeface="Calibri"/>
                  <a:cs typeface="Calibri"/>
                </a:rPr>
                <a:t> de </a:t>
              </a:r>
              <a:r>
                <a:rPr lang="en-US" sz="1600" kern="1200" dirty="0" err="1" smtClean="0">
                  <a:latin typeface="Calibri"/>
                  <a:cs typeface="Calibri"/>
                </a:rPr>
                <a:t>datos</a:t>
              </a:r>
              <a:r>
                <a:rPr lang="en-US" sz="1600" kern="1200" dirty="0" smtClean="0">
                  <a:latin typeface="Calibri"/>
                  <a:cs typeface="Calibri"/>
                </a:rPr>
                <a:t> e </a:t>
              </a:r>
              <a:r>
                <a:rPr lang="en-US" sz="1600" kern="1200" dirty="0" err="1" smtClean="0">
                  <a:latin typeface="Calibri"/>
                  <a:cs typeface="Calibri"/>
                </a:rPr>
                <a:t>información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53611" y="3623635"/>
            <a:ext cx="216000" cy="290164"/>
            <a:chOff x="2729773" y="2169499"/>
            <a:chExt cx="216000" cy="360000"/>
          </a:xfrm>
        </p:grpSpPr>
        <p:sp>
          <p:nvSpPr>
            <p:cNvPr id="14" name="Right Arrow 13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79445" y="2667000"/>
            <a:ext cx="1329902" cy="2007055"/>
            <a:chOff x="2955607" y="1104444"/>
            <a:chExt cx="1293902" cy="2490111"/>
          </a:xfrm>
          <a:solidFill>
            <a:schemeClr val="bg2"/>
          </a:solidFill>
        </p:grpSpPr>
        <p:sp>
          <p:nvSpPr>
            <p:cNvPr id="17" name="Rounded Rectangle 16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Identificación</a:t>
              </a:r>
              <a:r>
                <a:rPr lang="en-US" sz="1600" kern="1200" dirty="0" smtClean="0">
                  <a:latin typeface="Calibri"/>
                  <a:cs typeface="Calibri"/>
                </a:rPr>
                <a:t/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&amp;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err="1" smtClean="0">
                  <a:latin typeface="Calibri"/>
                  <a:cs typeface="Calibri"/>
                </a:rPr>
                <a:t>priorización</a:t>
              </a:r>
              <a:r>
                <a:rPr lang="en-US" sz="1600" kern="1200" dirty="0" smtClean="0">
                  <a:latin typeface="Calibri"/>
                  <a:cs typeface="Calibri"/>
                </a:rPr>
                <a:t/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dirty="0" smtClean="0">
                  <a:latin typeface="Calibri"/>
                  <a:cs typeface="Calibri"/>
                </a:rPr>
                <a:t>de los </a:t>
              </a:r>
              <a:r>
                <a:rPr lang="en-US" sz="1600" dirty="0" err="1" smtClean="0">
                  <a:latin typeface="Calibri"/>
                  <a:cs typeface="Calibri"/>
                </a:rPr>
                <a:t>problemas</a:t>
              </a:r>
              <a:r>
                <a:rPr lang="en-US" sz="1600" dirty="0" smtClean="0"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latin typeface="Calibri"/>
                  <a:cs typeface="Calibri"/>
                </a:rPr>
                <a:t>transzonales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67252" y="3623635"/>
            <a:ext cx="216000" cy="290164"/>
            <a:chOff x="4205314" y="2169499"/>
            <a:chExt cx="216000" cy="360000"/>
          </a:xfrm>
        </p:grpSpPr>
        <p:sp>
          <p:nvSpPr>
            <p:cNvPr id="20" name="Right Arrow 19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18452" y="2666999"/>
            <a:ext cx="1412638" cy="2007055"/>
            <a:chOff x="4370937" y="1104443"/>
            <a:chExt cx="1373362" cy="2490111"/>
          </a:xfrm>
          <a:solidFill>
            <a:schemeClr val="bg2"/>
          </a:solidFill>
        </p:grpSpPr>
        <p:sp>
          <p:nvSpPr>
            <p:cNvPr id="23" name="Rounded Rectangle 22"/>
            <p:cNvSpPr/>
            <p:nvPr/>
          </p:nvSpPr>
          <p:spPr>
            <a:xfrm>
              <a:off x="4370937" y="1104443"/>
              <a:ext cx="1373362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4468014" y="1141312"/>
              <a:ext cx="1276285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Determinación</a:t>
              </a:r>
              <a:r>
                <a:rPr lang="en-US" sz="1600" kern="1200" dirty="0" smtClean="0">
                  <a:latin typeface="Calibri"/>
                  <a:cs typeface="Calibri"/>
                </a:rPr>
                <a:t>  de los </a:t>
              </a:r>
              <a:r>
                <a:rPr lang="en-US" sz="1600" kern="1200" dirty="0" err="1" smtClean="0">
                  <a:latin typeface="Calibri"/>
                  <a:cs typeface="Calibri"/>
                </a:rPr>
                <a:t>impactos</a:t>
              </a:r>
              <a:r>
                <a:rPr lang="en-US" sz="1600" kern="1200" dirty="0" smtClean="0">
                  <a:latin typeface="Calibri"/>
                  <a:cs typeface="Calibri"/>
                </a:rPr>
                <a:t> en </a:t>
              </a:r>
              <a:r>
                <a:rPr lang="en-US" sz="1600" kern="1200" dirty="0" err="1" smtClean="0">
                  <a:latin typeface="Calibri"/>
                  <a:cs typeface="Calibri"/>
                </a:rPr>
                <a:t>cada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problema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prioritario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55492" y="3623635"/>
            <a:ext cx="216000" cy="290164"/>
            <a:chOff x="5680854" y="2169499"/>
            <a:chExt cx="216000" cy="360000"/>
          </a:xfrm>
        </p:grpSpPr>
        <p:sp>
          <p:nvSpPr>
            <p:cNvPr id="26" name="Right Arrow 25"/>
            <p:cNvSpPr/>
            <p:nvPr/>
          </p:nvSpPr>
          <p:spPr>
            <a:xfrm>
              <a:off x="568085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>
              <a:off x="568085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81326" y="2667000"/>
            <a:ext cx="1325306" cy="2007055"/>
            <a:chOff x="5906688" y="1104444"/>
            <a:chExt cx="1325306" cy="2490111"/>
          </a:xfrm>
          <a:solidFill>
            <a:schemeClr val="bg2"/>
          </a:solidFill>
        </p:grpSpPr>
        <p:sp>
          <p:nvSpPr>
            <p:cNvPr id="29" name="Rounded Rectangle 28"/>
            <p:cNvSpPr/>
            <p:nvPr/>
          </p:nvSpPr>
          <p:spPr>
            <a:xfrm>
              <a:off x="5906688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5943555" y="1141312"/>
              <a:ext cx="1288439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Análisis</a:t>
              </a:r>
              <a:r>
                <a:rPr lang="en-US" sz="1600" kern="1200" dirty="0" smtClean="0">
                  <a:latin typeface="Calibri"/>
                  <a:cs typeface="Calibri"/>
                </a:rPr>
                <a:t> de </a:t>
              </a:r>
              <a:r>
                <a:rPr lang="en-US" sz="1600" kern="1200" dirty="0" err="1" smtClean="0">
                  <a:latin typeface="Calibri"/>
                  <a:cs typeface="Calibri"/>
                </a:rPr>
                <a:t>las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causas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inmediatas,subyacentes</a:t>
              </a:r>
              <a:r>
                <a:rPr lang="en-US" sz="1600" kern="1200" dirty="0" smtClean="0">
                  <a:latin typeface="Calibri"/>
                  <a:cs typeface="Calibri"/>
                </a:rPr>
                <a:t> y </a:t>
              </a:r>
              <a:r>
                <a:rPr lang="en-US" sz="1600" kern="1200" dirty="0" err="1" smtClean="0">
                  <a:latin typeface="Calibri"/>
                  <a:cs typeface="Calibri"/>
                </a:rPr>
                <a:t>raíz</a:t>
              </a:r>
              <a:r>
                <a:rPr lang="en-US" sz="1600" kern="1200" dirty="0" smtClean="0">
                  <a:latin typeface="Calibri"/>
                  <a:cs typeface="Calibri"/>
                </a:rPr>
                <a:t>  de </a:t>
              </a:r>
              <a:r>
                <a:rPr lang="en-US" sz="1600" kern="1200" dirty="0" err="1" smtClean="0">
                  <a:latin typeface="Calibri"/>
                  <a:cs typeface="Calibri"/>
                </a:rPr>
                <a:t>cada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problema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31033" y="3623635"/>
            <a:ext cx="216000" cy="290164"/>
            <a:chOff x="7156395" y="2169499"/>
            <a:chExt cx="216000" cy="360000"/>
          </a:xfrm>
        </p:grpSpPr>
        <p:sp>
          <p:nvSpPr>
            <p:cNvPr id="32" name="Right Arrow 31"/>
            <p:cNvSpPr/>
            <p:nvPr/>
          </p:nvSpPr>
          <p:spPr>
            <a:xfrm>
              <a:off x="7156395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2"/>
            <p:cNvSpPr/>
            <p:nvPr/>
          </p:nvSpPr>
          <p:spPr>
            <a:xfrm>
              <a:off x="7156395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56867" y="2667000"/>
            <a:ext cx="1258770" cy="2007055"/>
            <a:chOff x="7382229" y="1104444"/>
            <a:chExt cx="1258770" cy="2490111"/>
          </a:xfrm>
          <a:solidFill>
            <a:schemeClr val="bg2"/>
          </a:solidFill>
        </p:grpSpPr>
        <p:sp>
          <p:nvSpPr>
            <p:cNvPr id="35" name="Rounded Rectangle 34"/>
            <p:cNvSpPr/>
            <p:nvPr/>
          </p:nvSpPr>
          <p:spPr>
            <a:xfrm>
              <a:off x="7382229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6" name="Rounded Rectangle 24"/>
            <p:cNvSpPr/>
            <p:nvPr/>
          </p:nvSpPr>
          <p:spPr>
            <a:xfrm>
              <a:off x="7419097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Desarrollo</a:t>
              </a:r>
              <a:r>
                <a:rPr lang="en-US" sz="1600" kern="1200" dirty="0" smtClean="0">
                  <a:latin typeface="Calibri"/>
                  <a:cs typeface="Calibri"/>
                </a:rPr>
                <a:t> de </a:t>
              </a:r>
              <a:r>
                <a:rPr lang="en-US" sz="1600" kern="1200" dirty="0" err="1" smtClean="0">
                  <a:latin typeface="Calibri"/>
                  <a:cs typeface="Calibri"/>
                </a:rPr>
                <a:t>Reportes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Temáticos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pic>
        <p:nvPicPr>
          <p:cNvPr id="43" name="Picture 4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4508500"/>
            <a:ext cx="1259999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9646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1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25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 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sección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aprenderá</a:t>
            </a:r>
            <a:r>
              <a:rPr lang="en-US" sz="3600" dirty="0" smtClean="0"/>
              <a:t>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Que</a:t>
            </a:r>
            <a:r>
              <a:rPr lang="en-GB" dirty="0" smtClean="0"/>
              <a:t> son </a:t>
            </a:r>
            <a:r>
              <a:rPr lang="en-GB" dirty="0" err="1" smtClean="0"/>
              <a:t>datos</a:t>
            </a:r>
            <a:r>
              <a:rPr lang="en-GB" dirty="0" smtClean="0"/>
              <a:t>, </a:t>
            </a:r>
            <a:r>
              <a:rPr lang="en-GB" dirty="0" err="1" smtClean="0"/>
              <a:t>Información</a:t>
            </a:r>
            <a:r>
              <a:rPr lang="en-GB" dirty="0" smtClean="0"/>
              <a:t> y </a:t>
            </a:r>
            <a:r>
              <a:rPr lang="en-GB" dirty="0" err="1" smtClean="0"/>
              <a:t>Conocimiento</a:t>
            </a:r>
            <a:endParaRPr lang="en-US" dirty="0" smtClean="0"/>
          </a:p>
          <a:p>
            <a:r>
              <a:rPr lang="en-GB" dirty="0" err="1" smtClean="0"/>
              <a:t>Temas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el ADT</a:t>
            </a:r>
          </a:p>
          <a:p>
            <a:r>
              <a:rPr lang="es-PE" dirty="0"/>
              <a:t>Alcance de los datos y la información </a:t>
            </a:r>
            <a:r>
              <a:rPr lang="es-PE" dirty="0" smtClean="0"/>
              <a:t>necesaria</a:t>
            </a:r>
          </a:p>
          <a:p>
            <a:r>
              <a:rPr lang="en-US" dirty="0" err="1" smtClean="0"/>
              <a:t>Diferencia</a:t>
            </a:r>
            <a:r>
              <a:rPr lang="en-US" dirty="0" smtClean="0"/>
              <a:t> entre </a:t>
            </a:r>
            <a:r>
              <a:rPr lang="en-US" dirty="0" err="1" smtClean="0"/>
              <a:t>proyectos</a:t>
            </a:r>
            <a:endParaRPr lang="en-US" dirty="0" smtClean="0"/>
          </a:p>
          <a:p>
            <a:r>
              <a:rPr lang="en-US" dirty="0" smtClean="0"/>
              <a:t>Fuentes de </a:t>
            </a:r>
            <a:r>
              <a:rPr lang="en-US" dirty="0" err="1" smtClean="0"/>
              <a:t>Información</a:t>
            </a:r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dirty="0" err="1" smtClean="0"/>
              <a:t>jercicio</a:t>
            </a:r>
            <a:r>
              <a:rPr lang="en-US" dirty="0" smtClean="0"/>
              <a:t> de </a:t>
            </a:r>
            <a:r>
              <a:rPr lang="en-US" dirty="0" err="1" smtClean="0"/>
              <a:t>inventario</a:t>
            </a:r>
            <a:endParaRPr lang="en-US" dirty="0" smtClean="0"/>
          </a:p>
          <a:p>
            <a:r>
              <a:rPr lang="en-US" dirty="0" err="1" smtClean="0"/>
              <a:t>Consejos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campo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Datos</a:t>
            </a:r>
            <a:r>
              <a:rPr lang="en-US" dirty="0" smtClean="0"/>
              <a:t>,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Conocimento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75904" y="2167666"/>
            <a:ext cx="2731558" cy="1262056"/>
            <a:chOff x="694725" y="23747"/>
            <a:chExt cx="2731558" cy="1262056"/>
          </a:xfrm>
          <a:solidFill>
            <a:schemeClr val="accent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694725" y="23747"/>
              <a:ext cx="2731558" cy="1262056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5"/>
            <p:cNvSpPr/>
            <p:nvPr/>
          </p:nvSpPr>
          <p:spPr>
            <a:xfrm>
              <a:off x="756345" y="85367"/>
              <a:ext cx="2608318" cy="1138816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DATOS</a:t>
              </a:r>
              <a:r>
                <a:rPr lang="en-US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– el </a:t>
              </a:r>
              <a:r>
                <a:rPr lang="en-US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volumen</a:t>
              </a:r>
              <a:r>
                <a:rPr lang="en-US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del </a:t>
              </a:r>
              <a:r>
                <a:rPr lang="en-US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Oceano</a:t>
              </a:r>
              <a:r>
                <a:rPr lang="en-US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Pacífico</a:t>
              </a:r>
              <a:endParaRPr lang="en-US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36367" y="3585372"/>
            <a:ext cx="2731558" cy="1262056"/>
            <a:chOff x="2755188" y="1441453"/>
            <a:chExt cx="2731558" cy="126205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2755188" y="1441453"/>
              <a:ext cx="2731558" cy="1262056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/>
            <p:nvPr/>
          </p:nvSpPr>
          <p:spPr>
            <a:xfrm>
              <a:off x="2816808" y="1503073"/>
              <a:ext cx="2608318" cy="113881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INFORMACIÓN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– Un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libro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de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características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oceanográficas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del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Oceáno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Pacífico</a:t>
              </a:r>
              <a:endParaRPr lang="en-US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71437" y="5003077"/>
            <a:ext cx="2731558" cy="1262056"/>
            <a:chOff x="4802958" y="2859158"/>
            <a:chExt cx="2731558" cy="1262056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4802958" y="2859158"/>
              <a:ext cx="2731558" cy="1262056"/>
            </a:xfrm>
            <a:prstGeom prst="roundRect">
              <a:avLst>
                <a:gd name="adj" fmla="val 1667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0"/>
            <p:cNvSpPr/>
            <p:nvPr/>
          </p:nvSpPr>
          <p:spPr>
            <a:xfrm>
              <a:off x="4864578" y="2920778"/>
              <a:ext cx="2608318" cy="113881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CONOCIMIENTO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–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reporte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conteniendo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información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práctica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sobre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la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mejor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manera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de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cruzar</a:t>
              </a:r>
              <a:r>
                <a:rPr lang="en-US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el </a:t>
              </a:r>
              <a:r>
                <a:rPr lang="en-US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Oce</a:t>
              </a:r>
              <a:r>
                <a:rPr lang="en-US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ano</a:t>
              </a:r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Pacifico</a:t>
              </a:r>
              <a:endParaRPr lang="en-US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" name="Bent-Up Arrow 16"/>
          <p:cNvSpPr/>
          <p:nvPr/>
        </p:nvSpPr>
        <p:spPr>
          <a:xfrm rot="5400000">
            <a:off x="2184400" y="3467100"/>
            <a:ext cx="952500" cy="914400"/>
          </a:xfrm>
          <a:prstGeom prst="bentUp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5400000">
            <a:off x="4229100" y="4876800"/>
            <a:ext cx="952500" cy="914400"/>
          </a:xfrm>
          <a:prstGeom prst="bentUp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133601"/>
            <a:ext cx="7556500" cy="3708400"/>
          </a:xfrm>
        </p:spPr>
        <p:txBody>
          <a:bodyPr/>
          <a:lstStyle/>
          <a:p>
            <a:r>
              <a:rPr lang="es-PE" dirty="0" smtClean="0"/>
              <a:t>La </a:t>
            </a:r>
            <a:r>
              <a:rPr lang="es-PE" dirty="0"/>
              <a:t>cantidad de datos e información disponible variará de un proyecto a otro - algunas regiones son ricas, mientras </a:t>
            </a:r>
            <a:r>
              <a:rPr lang="es-PE" dirty="0" smtClean="0"/>
              <a:t>que en otros </a:t>
            </a:r>
            <a:r>
              <a:rPr lang="es-PE" dirty="0"/>
              <a:t>los datos </a:t>
            </a:r>
            <a:r>
              <a:rPr lang="es-PE" dirty="0" smtClean="0"/>
              <a:t>son </a:t>
            </a:r>
            <a:r>
              <a:rPr lang="es-PE" dirty="0"/>
              <a:t>pobres </a:t>
            </a:r>
            <a:endParaRPr lang="es-PE" dirty="0" smtClean="0"/>
          </a:p>
          <a:p>
            <a:r>
              <a:rPr lang="es-PE" dirty="0"/>
              <a:t>En general, el objetivo de este paso es </a:t>
            </a:r>
            <a:r>
              <a:rPr lang="es-PE" dirty="0" smtClean="0"/>
              <a:t>identificar datos </a:t>
            </a:r>
            <a:r>
              <a:rPr lang="es-PE" dirty="0"/>
              <a:t>de alta calidad, preferiblemente con </a:t>
            </a:r>
            <a:r>
              <a:rPr lang="es-PE" dirty="0" smtClean="0"/>
              <a:t>alguna garantía de calidad ó de </a:t>
            </a:r>
            <a:r>
              <a:rPr lang="es-PE" dirty="0"/>
              <a:t>la revisión por </a:t>
            </a:r>
            <a:r>
              <a:rPr lang="es-PE" dirty="0" smtClean="0"/>
              <a:t>pares.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98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1: </a:t>
            </a:r>
            <a:r>
              <a:rPr lang="en-US" dirty="0" err="1" smtClean="0"/>
              <a:t>Pasos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Desarrollo</a:t>
            </a:r>
            <a:r>
              <a:rPr lang="en-US" dirty="0" smtClean="0"/>
              <a:t> del ADT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194"/>
            <a:ext cx="7559487" cy="1025302"/>
          </a:xfrm>
        </p:spPr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409700"/>
            <a:ext cx="7556500" cy="4144963"/>
          </a:xfrm>
        </p:spPr>
        <p:txBody>
          <a:bodyPr/>
          <a:lstStyle/>
          <a:p>
            <a:r>
              <a:rPr lang="es-PE" dirty="0"/>
              <a:t>Para la mayoría de los proyectos de IW, es probable que los datos y la información para el </a:t>
            </a:r>
            <a:r>
              <a:rPr lang="es-PE" dirty="0" smtClean="0"/>
              <a:t>ADT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dirty="0" err="1" smtClean="0"/>
              <a:t>Venga</a:t>
            </a:r>
            <a:r>
              <a:rPr lang="en-GB" dirty="0" smtClean="0"/>
              <a:t> de multiples </a:t>
            </a:r>
            <a:r>
              <a:rPr lang="en-GB" dirty="0" err="1" smtClean="0"/>
              <a:t>fuentes</a:t>
            </a:r>
            <a:endParaRPr lang="en-GB" dirty="0"/>
          </a:p>
          <a:p>
            <a:pPr lvl="1"/>
            <a:r>
              <a:rPr lang="en-GB" dirty="0" smtClean="0"/>
              <a:t>A menudo </a:t>
            </a:r>
            <a:r>
              <a:rPr lang="en-GB" dirty="0" err="1" smtClean="0"/>
              <a:t>puede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difícil</a:t>
            </a:r>
            <a:r>
              <a:rPr lang="en-GB" dirty="0" smtClean="0"/>
              <a:t> </a:t>
            </a:r>
            <a:r>
              <a:rPr lang="en-GB" dirty="0" err="1" smtClean="0"/>
              <a:t>acceder</a:t>
            </a:r>
            <a:endParaRPr lang="en-GB" dirty="0"/>
          </a:p>
          <a:p>
            <a:pPr lvl="1"/>
            <a:r>
              <a:rPr lang="es-PE" dirty="0"/>
              <a:t>Puede que no sea del todo </a:t>
            </a:r>
            <a:r>
              <a:rPr lang="es-PE" dirty="0" smtClean="0"/>
              <a:t>apropiado</a:t>
            </a:r>
          </a:p>
          <a:p>
            <a:pPr lvl="1"/>
            <a:r>
              <a:rPr lang="es-PE" dirty="0"/>
              <a:t>Será a menudo sin coordinación en la generación y </a:t>
            </a:r>
            <a:r>
              <a:rPr lang="es-PE" dirty="0" smtClean="0"/>
              <a:t>en el uso</a:t>
            </a:r>
          </a:p>
          <a:p>
            <a:pPr lvl="1"/>
            <a:r>
              <a:rPr lang="en-GB" dirty="0" err="1"/>
              <a:t>Puede</a:t>
            </a:r>
            <a:r>
              <a:rPr lang="en-GB" dirty="0"/>
              <a:t> </a:t>
            </a:r>
            <a:r>
              <a:rPr lang="en-GB" dirty="0" err="1"/>
              <a:t>ser</a:t>
            </a:r>
            <a:r>
              <a:rPr lang="en-GB" dirty="0"/>
              <a:t> </a:t>
            </a:r>
            <a:r>
              <a:rPr lang="en-GB" dirty="0" err="1"/>
              <a:t>intencional</a:t>
            </a:r>
            <a:r>
              <a:rPr lang="en-GB" dirty="0"/>
              <a:t> o no </a:t>
            </a:r>
            <a:r>
              <a:rPr lang="en-GB" dirty="0" err="1"/>
              <a:t>intencionalmente</a:t>
            </a:r>
            <a:r>
              <a:rPr lang="en-GB" dirty="0"/>
              <a:t> </a:t>
            </a:r>
            <a:r>
              <a:rPr lang="en-GB" dirty="0" err="1" smtClean="0"/>
              <a:t>incorrecto</a:t>
            </a:r>
            <a:r>
              <a:rPr lang="en-GB" dirty="0" smtClean="0"/>
              <a:t> </a:t>
            </a:r>
          </a:p>
          <a:p>
            <a:pPr lvl="1"/>
            <a:r>
              <a:rPr lang="es-PE" dirty="0" smtClean="0"/>
              <a:t>Sea agregada </a:t>
            </a:r>
            <a:r>
              <a:rPr lang="es-PE" dirty="0"/>
              <a:t>con otros conjuntos de </a:t>
            </a:r>
            <a:r>
              <a:rPr lang="es-PE" dirty="0" smtClean="0"/>
              <a:t>datos</a:t>
            </a:r>
          </a:p>
          <a:p>
            <a:pPr lvl="1"/>
            <a:r>
              <a:rPr lang="en-GB" dirty="0" err="1" smtClean="0"/>
              <a:t>Desagregada</a:t>
            </a:r>
            <a:r>
              <a:rPr lang="en-GB" dirty="0" smtClean="0"/>
              <a:t>, </a:t>
            </a:r>
            <a:r>
              <a:rPr lang="en-GB" dirty="0" err="1" smtClean="0"/>
              <a:t>si</a:t>
            </a:r>
            <a:r>
              <a:rPr lang="en-GB" dirty="0" smtClean="0"/>
              <a:t> la data </a:t>
            </a:r>
            <a:r>
              <a:rPr lang="en-GB" dirty="0" err="1" smtClean="0"/>
              <a:t>necesita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examinada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a </a:t>
            </a:r>
            <a:r>
              <a:rPr lang="en-GB" dirty="0" err="1" smtClean="0"/>
              <a:t>nivel</a:t>
            </a:r>
            <a:r>
              <a:rPr lang="en-GB" dirty="0" smtClean="0"/>
              <a:t> local o de </a:t>
            </a:r>
            <a:r>
              <a:rPr lang="en-GB" dirty="0" err="1" smtClean="0"/>
              <a:t>cuenca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15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Alcance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e </a:t>
            </a:r>
            <a:r>
              <a:rPr lang="en-US" dirty="0" err="1" smtClean="0"/>
              <a:t>información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Los datos e información serán necesarios para confirmar los resultados en el </a:t>
            </a:r>
            <a:r>
              <a:rPr lang="es-PE" dirty="0" smtClean="0"/>
              <a:t>ADT. </a:t>
            </a:r>
            <a:r>
              <a:rPr lang="es-PE" dirty="0"/>
              <a:t>En particular, es importante para </a:t>
            </a:r>
            <a:r>
              <a:rPr lang="es-PE" dirty="0" smtClean="0"/>
              <a:t>justificar:</a:t>
            </a:r>
            <a:endParaRPr lang="en-GB" dirty="0" smtClean="0"/>
          </a:p>
          <a:p>
            <a:pPr lvl="1"/>
            <a:r>
              <a:rPr lang="es-PE" dirty="0"/>
              <a:t>Situación general en el sistema de </a:t>
            </a:r>
            <a:r>
              <a:rPr lang="es-PE" dirty="0" smtClean="0"/>
              <a:t>agua</a:t>
            </a:r>
          </a:p>
          <a:p>
            <a:pPr lvl="1"/>
            <a:r>
              <a:rPr lang="en-GB" dirty="0" err="1"/>
              <a:t>Problemas</a:t>
            </a:r>
            <a:r>
              <a:rPr lang="en-GB" dirty="0"/>
              <a:t> </a:t>
            </a:r>
            <a:r>
              <a:rPr lang="en-GB" dirty="0" err="1"/>
              <a:t>prioritarios</a:t>
            </a:r>
            <a:r>
              <a:rPr lang="en-GB" dirty="0"/>
              <a:t> </a:t>
            </a:r>
            <a:r>
              <a:rPr lang="en-GB" dirty="0" err="1" smtClean="0"/>
              <a:t>transzonales</a:t>
            </a:r>
            <a:endParaRPr lang="en-GB" dirty="0" smtClean="0"/>
          </a:p>
          <a:p>
            <a:pPr lvl="1"/>
            <a:r>
              <a:rPr lang="en-GB" dirty="0" err="1"/>
              <a:t>Principales</a:t>
            </a:r>
            <a:r>
              <a:rPr lang="en-GB" dirty="0"/>
              <a:t> </a:t>
            </a:r>
            <a:r>
              <a:rPr lang="en-GB" dirty="0" err="1"/>
              <a:t>impactos</a:t>
            </a:r>
            <a:r>
              <a:rPr lang="en-GB" dirty="0"/>
              <a:t>, </a:t>
            </a:r>
            <a:r>
              <a:rPr lang="en-GB" dirty="0" err="1"/>
              <a:t>tanto</a:t>
            </a:r>
            <a:r>
              <a:rPr lang="en-GB" dirty="0"/>
              <a:t> </a:t>
            </a:r>
            <a:r>
              <a:rPr lang="en-GB" dirty="0" err="1"/>
              <a:t>ambientales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 smtClean="0"/>
              <a:t>socioeconómicos</a:t>
            </a:r>
            <a:endParaRPr lang="en-GB" dirty="0" smtClean="0"/>
          </a:p>
          <a:p>
            <a:pPr lvl="1"/>
            <a:r>
              <a:rPr lang="es-PE" dirty="0"/>
              <a:t>Cadenas causales - causas inmediatas, las causas subyacentes y las causas </a:t>
            </a:r>
            <a:r>
              <a:rPr lang="es-PE" dirty="0" smtClean="0"/>
              <a:t>profundas</a:t>
            </a:r>
          </a:p>
          <a:p>
            <a:pPr lvl="1"/>
            <a:r>
              <a:rPr lang="es-PE" dirty="0" smtClean="0"/>
              <a:t>Análisis de Gobernanza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5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Alcance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e </a:t>
            </a:r>
            <a:r>
              <a:rPr lang="en-US" dirty="0" err="1" smtClean="0"/>
              <a:t>información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09" y="1829160"/>
            <a:ext cx="4158491" cy="4317280"/>
            <a:chOff x="758" y="267059"/>
            <a:chExt cx="4317280" cy="4317280"/>
          </a:xfrm>
        </p:grpSpPr>
        <p:sp>
          <p:nvSpPr>
            <p:cNvPr id="10" name="Down Arrow 9"/>
            <p:cNvSpPr/>
            <p:nvPr/>
          </p:nvSpPr>
          <p:spPr>
            <a:xfrm rot="16200000">
              <a:off x="758" y="267059"/>
              <a:ext cx="4317280" cy="4317280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Down Arrow 4"/>
            <p:cNvSpPr/>
            <p:nvPr/>
          </p:nvSpPr>
          <p:spPr>
            <a:xfrm rot="21600000">
              <a:off x="758" y="1346379"/>
              <a:ext cx="3561756" cy="2158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s-PE" sz="2200" b="1" dirty="0">
                  <a:solidFill>
                    <a:schemeClr val="tx1"/>
                  </a:solidFill>
                  <a:latin typeface="Calibri"/>
                  <a:cs typeface="Calibri"/>
                </a:rPr>
                <a:t>La clave para comprender qué tipo de información se requiere en todo el proceso de desarrollo del </a:t>
              </a:r>
              <a:r>
                <a:rPr lang="es-PE" sz="22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ADT </a:t>
              </a:r>
              <a:r>
                <a:rPr lang="es-PE" sz="2200" b="1" dirty="0">
                  <a:solidFill>
                    <a:schemeClr val="tx1"/>
                  </a:solidFill>
                  <a:latin typeface="Calibri"/>
                  <a:cs typeface="Calibri"/>
                </a:rPr>
                <a:t>es entender completamente el sistema de </a:t>
              </a:r>
              <a:r>
                <a:rPr lang="es-PE" sz="22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aguas</a:t>
              </a:r>
              <a:endParaRPr lang="en-US" sz="22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62499" y="1829160"/>
            <a:ext cx="4247391" cy="4317280"/>
            <a:chOff x="4559260" y="267059"/>
            <a:chExt cx="4317280" cy="4317280"/>
          </a:xfrm>
        </p:grpSpPr>
        <p:sp>
          <p:nvSpPr>
            <p:cNvPr id="8" name="Down Arrow 7"/>
            <p:cNvSpPr/>
            <p:nvPr/>
          </p:nvSpPr>
          <p:spPr>
            <a:xfrm rot="5400000">
              <a:off x="4559260" y="267059"/>
              <a:ext cx="4317280" cy="4317280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6"/>
            <p:cNvSpPr/>
            <p:nvPr/>
          </p:nvSpPr>
          <p:spPr>
            <a:xfrm>
              <a:off x="5314784" y="1346379"/>
              <a:ext cx="3561756" cy="2158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s-PE" sz="2200" b="1" dirty="0">
                  <a:solidFill>
                    <a:srgbClr val="000000"/>
                  </a:solidFill>
                  <a:latin typeface="Calibri"/>
                  <a:cs typeface="Calibri"/>
                </a:rPr>
                <a:t>Un buen punto de partida para esto es el Documento del Proyecto, junto con la experiencia </a:t>
              </a:r>
              <a:r>
                <a:rPr lang="es-PE" sz="22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de </a:t>
              </a:r>
              <a:r>
                <a:rPr lang="es-PE" sz="2200" b="1" dirty="0">
                  <a:solidFill>
                    <a:srgbClr val="000000"/>
                  </a:solidFill>
                  <a:latin typeface="Calibri"/>
                  <a:cs typeface="Calibri"/>
                </a:rPr>
                <a:t>la Unidad de Gestión del Proyecto y el equipo de desarrollo de </a:t>
              </a:r>
              <a:r>
                <a:rPr lang="es-PE" sz="22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ADT</a:t>
              </a:r>
              <a:endParaRPr lang="en-US" sz="22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64000" y="3238500"/>
            <a:ext cx="95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endParaRPr lang="en-US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7415" y="4259652"/>
            <a:ext cx="6480000" cy="1977776"/>
            <a:chOff x="440713" y="2849951"/>
            <a:chExt cx="7818073" cy="1977776"/>
          </a:xfrm>
        </p:grpSpPr>
        <p:sp>
          <p:nvSpPr>
            <p:cNvPr id="11" name="Rectangle 10"/>
            <p:cNvSpPr/>
            <p:nvPr/>
          </p:nvSpPr>
          <p:spPr>
            <a:xfrm>
              <a:off x="440713" y="2849951"/>
              <a:ext cx="7818073" cy="1977776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40713" y="2849951"/>
              <a:ext cx="7818073" cy="1977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80010" rIns="1440000" bIns="8001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s-PE" sz="2100" dirty="0">
                  <a:latin typeface="Calibri"/>
                  <a:cs typeface="Calibri"/>
                </a:rPr>
                <a:t>P</a:t>
              </a:r>
              <a:r>
                <a:rPr lang="es-PE" sz="2100" dirty="0" smtClean="0">
                  <a:latin typeface="Calibri"/>
                  <a:cs typeface="Calibri"/>
                </a:rPr>
                <a:t>royectos </a:t>
              </a:r>
              <a:r>
                <a:rPr lang="es-PE" sz="2100" dirty="0">
                  <a:latin typeface="Calibri"/>
                  <a:cs typeface="Calibri"/>
                </a:rPr>
                <a:t>de </a:t>
              </a:r>
              <a:r>
                <a:rPr lang="es-PE" sz="2100" dirty="0" smtClean="0">
                  <a:latin typeface="Calibri"/>
                  <a:cs typeface="Calibri"/>
                </a:rPr>
                <a:t>cuencas de río </a:t>
              </a:r>
              <a:r>
                <a:rPr lang="es-PE" sz="2100" dirty="0">
                  <a:latin typeface="Calibri"/>
                  <a:cs typeface="Calibri"/>
                </a:rPr>
                <a:t>a menudo requieren datos e información sobre los recursos hídricos, la calidad del agua, la biodiversidad, uso del suelo, </a:t>
              </a:r>
              <a:r>
                <a:rPr lang="es-PE" sz="2100" dirty="0" err="1">
                  <a:latin typeface="Calibri"/>
                  <a:cs typeface="Calibri"/>
                </a:rPr>
                <a:t>etc</a:t>
              </a:r>
              <a:endParaRPr lang="en-US" sz="2100" kern="1200" dirty="0">
                <a:latin typeface="Calibri"/>
                <a:cs typeface="Calibri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913" y="3543300"/>
            <a:ext cx="3546887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Diferencias</a:t>
            </a:r>
            <a:r>
              <a:rPr lang="en-US" dirty="0" smtClean="0"/>
              <a:t> entre </a:t>
            </a:r>
            <a:r>
              <a:rPr lang="en-US" dirty="0" err="1" smtClean="0"/>
              <a:t>Proyectos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22500" y="1846051"/>
            <a:ext cx="6448534" cy="1977776"/>
            <a:chOff x="2948444" y="360150"/>
            <a:chExt cx="5714288" cy="1977776"/>
          </a:xfrm>
          <a:solidFill>
            <a:schemeClr val="bg1"/>
          </a:solidFill>
        </p:grpSpPr>
        <p:sp>
          <p:nvSpPr>
            <p:cNvPr id="13" name="Rectangle 12"/>
            <p:cNvSpPr/>
            <p:nvPr/>
          </p:nvSpPr>
          <p:spPr>
            <a:xfrm>
              <a:off x="2948444" y="360150"/>
              <a:ext cx="5714288" cy="1977776"/>
            </a:xfrm>
            <a:prstGeom prst="rect">
              <a:avLst/>
            </a:prstGeom>
            <a:grp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948444" y="360150"/>
              <a:ext cx="5714288" cy="1977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9614" tIns="80010" rIns="80010" bIns="8001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s-PE" sz="2100" dirty="0">
                  <a:latin typeface="Calibri"/>
                  <a:cs typeface="Calibri"/>
                </a:rPr>
                <a:t>Un </a:t>
              </a:r>
              <a:r>
                <a:rPr lang="es-PE" sz="2100" dirty="0" smtClean="0">
                  <a:latin typeface="Calibri"/>
                  <a:cs typeface="Calibri"/>
                </a:rPr>
                <a:t>ADT </a:t>
              </a:r>
              <a:r>
                <a:rPr lang="es-PE" sz="2100" dirty="0">
                  <a:latin typeface="Calibri"/>
                  <a:cs typeface="Calibri"/>
                </a:rPr>
                <a:t>para un proyecto de LME puede requerir datos e información que vincula a los módulos de LME - la contaminación y la salud del ecosistema, la productividad, </a:t>
              </a:r>
              <a:r>
                <a:rPr lang="es-PE" sz="2100" dirty="0" smtClean="0">
                  <a:latin typeface="Calibri"/>
                  <a:cs typeface="Calibri"/>
                </a:rPr>
                <a:t>la pesca, aspectos socio económicos </a:t>
              </a:r>
              <a:r>
                <a:rPr lang="es-PE" sz="2100" dirty="0">
                  <a:latin typeface="Calibri"/>
                  <a:cs typeface="Calibri"/>
                </a:rPr>
                <a:t>y </a:t>
              </a:r>
              <a:r>
                <a:rPr lang="es-PE" sz="2100" dirty="0" smtClean="0">
                  <a:latin typeface="Calibri"/>
                  <a:cs typeface="Calibri"/>
                </a:rPr>
                <a:t>gobernanza.</a:t>
              </a:r>
              <a:endParaRPr lang="en-US" sz="2100" kern="1200" dirty="0">
                <a:latin typeface="Calibri"/>
                <a:cs typeface="Calibri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78000"/>
            <a:ext cx="3130176" cy="212852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820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94"/>
            <a:ext cx="9144000" cy="159370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59321"/>
              </p:ext>
            </p:extLst>
          </p:nvPr>
        </p:nvGraphicFramePr>
        <p:xfrm>
          <a:off x="2362201" y="51859"/>
          <a:ext cx="6451600" cy="6960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3" imgW="5638800" imgH="6083300" progId="Word.Document.12">
                  <p:link updateAutomatic="1"/>
                </p:oleObj>
              </mc:Choice>
              <mc:Fallback>
                <p:oleObj name="Document" r:id="rId3" imgW="5638800" imgH="6083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1" y="51859"/>
                        <a:ext cx="6451600" cy="6960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90500" y="2787794"/>
            <a:ext cx="2692401" cy="102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sz="3600" dirty="0" err="1" smtClean="0"/>
              <a:t>Recursos</a:t>
            </a:r>
            <a:r>
              <a:rPr lang="en-GB" sz="3600" dirty="0" smtClean="0"/>
              <a:t> de </a:t>
            </a:r>
            <a:r>
              <a:rPr lang="en-GB" sz="3600" dirty="0" err="1" smtClean="0"/>
              <a:t>Información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70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Inventario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479550"/>
            <a:ext cx="7556500" cy="4927600"/>
          </a:xfrm>
        </p:spPr>
        <p:txBody>
          <a:bodyPr/>
          <a:lstStyle/>
          <a:p>
            <a:pPr lvl="0"/>
            <a:r>
              <a:rPr lang="en-GB" sz="2400" dirty="0" err="1" smtClean="0"/>
              <a:t>Identificar</a:t>
            </a:r>
            <a:r>
              <a:rPr lang="en-GB" sz="2400" dirty="0" smtClean="0"/>
              <a:t> </a:t>
            </a:r>
            <a:r>
              <a:rPr lang="en-GB" sz="2400" dirty="0" err="1" smtClean="0"/>
              <a:t>todas</a:t>
            </a:r>
            <a:r>
              <a:rPr lang="en-GB" sz="2400" dirty="0" smtClean="0"/>
              <a:t> </a:t>
            </a:r>
            <a:r>
              <a:rPr lang="en-GB" sz="2400" dirty="0" err="1" smtClean="0"/>
              <a:t>las</a:t>
            </a:r>
            <a:r>
              <a:rPr lang="en-GB" sz="2400" dirty="0" smtClean="0"/>
              <a:t> </a:t>
            </a:r>
            <a:r>
              <a:rPr lang="en-GB" sz="2400" dirty="0" err="1" smtClean="0"/>
              <a:t>fuentes</a:t>
            </a:r>
            <a:endParaRPr lang="en-GB" sz="2400" dirty="0"/>
          </a:p>
          <a:p>
            <a:pPr lvl="0"/>
            <a:r>
              <a:rPr lang="es-PE" sz="2400" dirty="0"/>
              <a:t>Determinar la disponibilidad </a:t>
            </a:r>
            <a:r>
              <a:rPr lang="es-PE" sz="2400" dirty="0" smtClean="0"/>
              <a:t>de </a:t>
            </a:r>
            <a:r>
              <a:rPr lang="es-PE" sz="2400" dirty="0"/>
              <a:t>datos </a:t>
            </a:r>
            <a:r>
              <a:rPr lang="es-PE" sz="2400" dirty="0" smtClean="0"/>
              <a:t>e información</a:t>
            </a:r>
          </a:p>
          <a:p>
            <a:pPr lvl="0"/>
            <a:r>
              <a:rPr lang="es-PE" sz="2400" dirty="0"/>
              <a:t>Evaluar la compatibilidad y la comparabilidad de los conjuntos de datos e </a:t>
            </a:r>
            <a:r>
              <a:rPr lang="es-PE" sz="2400" dirty="0" smtClean="0"/>
              <a:t>información</a:t>
            </a:r>
          </a:p>
          <a:p>
            <a:pPr lvl="0"/>
            <a:r>
              <a:rPr lang="en-GB" sz="2400" dirty="0" err="1" smtClean="0"/>
              <a:t>Identificar</a:t>
            </a:r>
            <a:r>
              <a:rPr lang="en-GB" sz="2400" dirty="0" smtClean="0"/>
              <a:t> </a:t>
            </a:r>
            <a:r>
              <a:rPr lang="en-GB" sz="2400" dirty="0" err="1" smtClean="0"/>
              <a:t>donde</a:t>
            </a:r>
            <a:r>
              <a:rPr lang="en-GB" sz="2400" dirty="0" smtClean="0"/>
              <a:t> </a:t>
            </a:r>
            <a:r>
              <a:rPr lang="en-GB" sz="2400" dirty="0" err="1" smtClean="0"/>
              <a:t>están</a:t>
            </a:r>
            <a:r>
              <a:rPr lang="en-GB" sz="2400" dirty="0" smtClean="0"/>
              <a:t> </a:t>
            </a:r>
            <a:r>
              <a:rPr lang="en-GB" sz="2400" dirty="0" smtClean="0"/>
              <a:t>los </a:t>
            </a:r>
            <a:r>
              <a:rPr lang="en-GB" sz="2400" dirty="0" err="1" smtClean="0"/>
              <a:t>vacios</a:t>
            </a:r>
            <a:endParaRPr lang="en-GB" sz="2400" dirty="0"/>
          </a:p>
          <a:p>
            <a:pPr lvl="0"/>
            <a:r>
              <a:rPr lang="es-PE" sz="2400" dirty="0"/>
              <a:t>Analizar la calidad de los datos e </a:t>
            </a:r>
            <a:r>
              <a:rPr lang="es-PE" sz="2400" dirty="0" smtClean="0"/>
              <a:t>información</a:t>
            </a:r>
          </a:p>
          <a:p>
            <a:pPr lvl="0"/>
            <a:r>
              <a:rPr lang="es-PE" sz="2400" dirty="0"/>
              <a:t>Evaluar </a:t>
            </a:r>
            <a:r>
              <a:rPr lang="es-PE" sz="2400" dirty="0" smtClean="0"/>
              <a:t>que </a:t>
            </a:r>
            <a:r>
              <a:rPr lang="es-PE" sz="2400" dirty="0"/>
              <a:t>los datos </a:t>
            </a:r>
            <a:r>
              <a:rPr lang="es-PE" sz="2400" dirty="0" smtClean="0"/>
              <a:t>sean </a:t>
            </a:r>
            <a:r>
              <a:rPr lang="es-PE" sz="2400" dirty="0"/>
              <a:t>verificables (por ejemplo, </a:t>
            </a:r>
            <a:r>
              <a:rPr lang="es-PE" sz="2400" dirty="0" smtClean="0"/>
              <a:t>si se </a:t>
            </a:r>
            <a:r>
              <a:rPr lang="es-PE" sz="2400" dirty="0"/>
              <a:t>citó </a:t>
            </a:r>
            <a:r>
              <a:rPr lang="es-PE" sz="2400" dirty="0" smtClean="0"/>
              <a:t>o revisó </a:t>
            </a:r>
            <a:r>
              <a:rPr lang="es-PE" sz="2400" dirty="0"/>
              <a:t>por pares</a:t>
            </a:r>
            <a:r>
              <a:rPr lang="es-PE" sz="2400" dirty="0" smtClean="0"/>
              <a:t>?)</a:t>
            </a:r>
            <a:endParaRPr lang="es-PE" sz="2400" dirty="0" smtClean="0"/>
          </a:p>
          <a:p>
            <a:pPr lvl="0"/>
            <a:r>
              <a:rPr lang="es-PE" sz="2400" dirty="0" smtClean="0"/>
              <a:t>Determinar las implicaciones de costo (si hay alguno)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13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acceder</a:t>
            </a:r>
            <a:r>
              <a:rPr lang="en-US" dirty="0" smtClean="0"/>
              <a:t> a la </a:t>
            </a:r>
            <a:r>
              <a:rPr lang="en-US" dirty="0" err="1" smtClean="0"/>
              <a:t>información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3759200" y="3155951"/>
            <a:ext cx="1650999" cy="1638297"/>
            <a:chOff x="3378199" y="1587501"/>
            <a:chExt cx="1650999" cy="1638297"/>
          </a:xfrm>
          <a:solidFill>
            <a:schemeClr val="accent2"/>
          </a:solidFill>
          <a:scene3d>
            <a:camera prst="orthographicFront"/>
            <a:lightRig rig="flat" dir="t"/>
          </a:scene3d>
        </p:grpSpPr>
        <p:sp>
          <p:nvSpPr>
            <p:cNvPr id="87" name="Oval 86"/>
            <p:cNvSpPr/>
            <p:nvPr/>
          </p:nvSpPr>
          <p:spPr>
            <a:xfrm>
              <a:off x="3378199" y="1587501"/>
              <a:ext cx="1650999" cy="1638297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Oval 4"/>
            <p:cNvSpPr/>
            <p:nvPr/>
          </p:nvSpPr>
          <p:spPr>
            <a:xfrm>
              <a:off x="3594100" y="1827424"/>
              <a:ext cx="1282700" cy="115845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Calibri"/>
                  <a:cs typeface="Calibri"/>
                </a:rPr>
                <a:t>Como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Acceder</a:t>
              </a:r>
              <a:r>
                <a:rPr lang="en-US" sz="1400" b="1" kern="1200" dirty="0" smtClean="0">
                  <a:latin typeface="Calibri"/>
                  <a:cs typeface="Calibri"/>
                </a:rPr>
                <a:t> a la 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Información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69753" y="2933700"/>
            <a:ext cx="429893" cy="208360"/>
            <a:chOff x="3988752" y="1453532"/>
            <a:chExt cx="429893" cy="106214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85" name="Right Arrow 84"/>
            <p:cNvSpPr/>
            <p:nvPr/>
          </p:nvSpPr>
          <p:spPr>
            <a:xfrm rot="16200000">
              <a:off x="4156363" y="1285921"/>
              <a:ext cx="94671" cy="42989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ight Arrow 6"/>
            <p:cNvSpPr/>
            <p:nvPr/>
          </p:nvSpPr>
          <p:spPr>
            <a:xfrm rot="16200000">
              <a:off x="4170564" y="1397643"/>
              <a:ext cx="66270" cy="257935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810701" y="1378530"/>
            <a:ext cx="1547997" cy="1547997"/>
            <a:chOff x="3429700" y="-139120"/>
            <a:chExt cx="1547997" cy="1547997"/>
          </a:xfrm>
          <a:scene3d>
            <a:camera prst="orthographicFront"/>
            <a:lightRig rig="flat" dir="t"/>
          </a:scene3d>
        </p:grpSpPr>
        <p:sp>
          <p:nvSpPr>
            <p:cNvPr id="83" name="Oval 82"/>
            <p:cNvSpPr/>
            <p:nvPr/>
          </p:nvSpPr>
          <p:spPr>
            <a:xfrm>
              <a:off x="3429700" y="-139120"/>
              <a:ext cx="1547997" cy="154799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Oval 8"/>
            <p:cNvSpPr/>
            <p:nvPr/>
          </p:nvSpPr>
          <p:spPr>
            <a:xfrm>
              <a:off x="3656399" y="87579"/>
              <a:ext cx="1094599" cy="1094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Documento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Proyecto</a:t>
              </a:r>
              <a:endParaRPr lang="en-US" sz="1400" b="1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395901" y="2264415"/>
            <a:ext cx="1547997" cy="1547997"/>
            <a:chOff x="4964100" y="746765"/>
            <a:chExt cx="1547997" cy="1547997"/>
          </a:xfrm>
          <a:solidFill>
            <a:schemeClr val="bg2"/>
          </a:solidFill>
          <a:scene3d>
            <a:camera prst="orthographicFront"/>
            <a:lightRig rig="flat" dir="t"/>
          </a:scene3d>
        </p:grpSpPr>
        <p:sp>
          <p:nvSpPr>
            <p:cNvPr id="79" name="Oval 78"/>
            <p:cNvSpPr/>
            <p:nvPr/>
          </p:nvSpPr>
          <p:spPr>
            <a:xfrm>
              <a:off x="4964100" y="746765"/>
              <a:ext cx="1547997" cy="1547997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Oval 12"/>
            <p:cNvSpPr/>
            <p:nvPr/>
          </p:nvSpPr>
          <p:spPr>
            <a:xfrm>
              <a:off x="5190799" y="973464"/>
              <a:ext cx="1094599" cy="1094599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Staff del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Proyecto</a:t>
              </a:r>
              <a:endParaRPr lang="en-US" sz="1400" b="1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95901" y="4137787"/>
            <a:ext cx="1547997" cy="1547997"/>
            <a:chOff x="4964100" y="2518537"/>
            <a:chExt cx="1547997" cy="1547997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75" name="Oval 74"/>
            <p:cNvSpPr/>
            <p:nvPr/>
          </p:nvSpPr>
          <p:spPr>
            <a:xfrm>
              <a:off x="4964100" y="2518537"/>
              <a:ext cx="1547997" cy="1547997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Oval 16"/>
            <p:cNvSpPr/>
            <p:nvPr/>
          </p:nvSpPr>
          <p:spPr>
            <a:xfrm>
              <a:off x="5190799" y="2745236"/>
              <a:ext cx="1094599" cy="1094599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Equipo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del ADT y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expertos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contratados</a:t>
              </a:r>
              <a:endParaRPr lang="en-US" sz="1400" b="1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10701" y="5023673"/>
            <a:ext cx="1547997" cy="1547997"/>
            <a:chOff x="3429700" y="3404423"/>
            <a:chExt cx="1547997" cy="1547997"/>
          </a:xfrm>
          <a:solidFill>
            <a:schemeClr val="accent3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71" name="Oval 70"/>
            <p:cNvSpPr/>
            <p:nvPr/>
          </p:nvSpPr>
          <p:spPr>
            <a:xfrm>
              <a:off x="3429700" y="3404423"/>
              <a:ext cx="1547997" cy="1547997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Oval 20"/>
            <p:cNvSpPr/>
            <p:nvPr/>
          </p:nvSpPr>
          <p:spPr>
            <a:xfrm>
              <a:off x="3656399" y="3631122"/>
              <a:ext cx="1094599" cy="1094599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Puntos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Focales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Nacionales</a:t>
              </a:r>
              <a:endParaRPr lang="en-US" sz="1400" b="1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25501" y="4137787"/>
            <a:ext cx="1547997" cy="1547997"/>
            <a:chOff x="1895300" y="2518537"/>
            <a:chExt cx="1547997" cy="1547997"/>
          </a:xfr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7" name="Oval 66"/>
            <p:cNvSpPr/>
            <p:nvPr/>
          </p:nvSpPr>
          <p:spPr>
            <a:xfrm>
              <a:off x="1895300" y="2518537"/>
              <a:ext cx="1547997" cy="1547997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Oval 24"/>
            <p:cNvSpPr/>
            <p:nvPr/>
          </p:nvSpPr>
          <p:spPr>
            <a:xfrm>
              <a:off x="1993899" y="2745236"/>
              <a:ext cx="1308100" cy="1094599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Representantes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agencia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cada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país</a:t>
              </a:r>
              <a:endParaRPr lang="en-US" sz="1400" b="1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235199" y="2279651"/>
            <a:ext cx="1528601" cy="1517525"/>
            <a:chOff x="1904998" y="762001"/>
            <a:chExt cx="1528601" cy="1517525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63" name="Oval 62"/>
            <p:cNvSpPr/>
            <p:nvPr/>
          </p:nvSpPr>
          <p:spPr>
            <a:xfrm>
              <a:off x="1904998" y="762001"/>
              <a:ext cx="1528601" cy="1517525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Oval 28"/>
            <p:cNvSpPr/>
            <p:nvPr/>
          </p:nvSpPr>
          <p:spPr>
            <a:xfrm>
              <a:off x="2128856" y="984237"/>
              <a:ext cx="1080885" cy="1073053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Comités Inter ministeriales</a:t>
              </a:r>
              <a:endParaRPr lang="fi-FI" sz="1400" b="1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 rot="18174020">
            <a:off x="3556953" y="3378200"/>
            <a:ext cx="429893" cy="208360"/>
            <a:chOff x="3988752" y="1453532"/>
            <a:chExt cx="429893" cy="106214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90" name="Right Arrow 89"/>
            <p:cNvSpPr/>
            <p:nvPr/>
          </p:nvSpPr>
          <p:spPr>
            <a:xfrm rot="16200000">
              <a:off x="4156363" y="1285921"/>
              <a:ext cx="94671" cy="42989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Right Arrow 6"/>
            <p:cNvSpPr/>
            <p:nvPr/>
          </p:nvSpPr>
          <p:spPr>
            <a:xfrm rot="16200000">
              <a:off x="4170564" y="1397643"/>
              <a:ext cx="66270" cy="257935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 rot="14433660">
            <a:off x="3539023" y="4351583"/>
            <a:ext cx="429893" cy="196831"/>
            <a:chOff x="3983424" y="1459408"/>
            <a:chExt cx="429893" cy="100337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93" name="Right Arrow 92"/>
            <p:cNvSpPr/>
            <p:nvPr/>
          </p:nvSpPr>
          <p:spPr>
            <a:xfrm rot="16200000">
              <a:off x="4151035" y="1291797"/>
              <a:ext cx="94671" cy="42989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Right Arrow 6"/>
            <p:cNvSpPr/>
            <p:nvPr/>
          </p:nvSpPr>
          <p:spPr>
            <a:xfrm rot="16200000">
              <a:off x="4170565" y="1397642"/>
              <a:ext cx="66270" cy="257935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 rot="10800000">
            <a:off x="4382453" y="4813300"/>
            <a:ext cx="429893" cy="208360"/>
            <a:chOff x="3988752" y="1453532"/>
            <a:chExt cx="429893" cy="106214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96" name="Right Arrow 95"/>
            <p:cNvSpPr/>
            <p:nvPr/>
          </p:nvSpPr>
          <p:spPr>
            <a:xfrm rot="16200000">
              <a:off x="4156363" y="1285921"/>
              <a:ext cx="94671" cy="42989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Right Arrow 6"/>
            <p:cNvSpPr/>
            <p:nvPr/>
          </p:nvSpPr>
          <p:spPr>
            <a:xfrm rot="16200000">
              <a:off x="4170564" y="1397643"/>
              <a:ext cx="66270" cy="257935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 rot="3401493">
            <a:off x="5195253" y="3429000"/>
            <a:ext cx="429893" cy="208360"/>
            <a:chOff x="3988752" y="1453532"/>
            <a:chExt cx="429893" cy="106214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99" name="Right Arrow 98"/>
            <p:cNvSpPr/>
            <p:nvPr/>
          </p:nvSpPr>
          <p:spPr>
            <a:xfrm rot="16200000">
              <a:off x="4156363" y="1285921"/>
              <a:ext cx="94671" cy="42989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Right Arrow 6"/>
            <p:cNvSpPr/>
            <p:nvPr/>
          </p:nvSpPr>
          <p:spPr>
            <a:xfrm rot="16200000">
              <a:off x="4170564" y="1397643"/>
              <a:ext cx="66270" cy="257935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 rot="7406535">
            <a:off x="5182553" y="4318000"/>
            <a:ext cx="429893" cy="208360"/>
            <a:chOff x="3988752" y="1453532"/>
            <a:chExt cx="429893" cy="106214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102" name="Right Arrow 101"/>
            <p:cNvSpPr/>
            <p:nvPr/>
          </p:nvSpPr>
          <p:spPr>
            <a:xfrm rot="16200000">
              <a:off x="4156363" y="1285921"/>
              <a:ext cx="94671" cy="42989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Right Arrow 6"/>
            <p:cNvSpPr/>
            <p:nvPr/>
          </p:nvSpPr>
          <p:spPr>
            <a:xfrm rot="16200000">
              <a:off x="4170564" y="1397643"/>
              <a:ext cx="66270" cy="257935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9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Consejos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Campo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083525"/>
              </p:ext>
            </p:extLst>
          </p:nvPr>
        </p:nvGraphicFramePr>
        <p:xfrm>
          <a:off x="371474" y="1981200"/>
          <a:ext cx="81629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3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FFFA4-B142-394D-8805-40C9E0F43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FAFCA6-432B-3742-BECD-0E41190B2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05FABF-4685-4043-A9C5-16B58C895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1EEACF-1506-9648-A927-C50E02E6D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37F8AF-507E-E94B-9217-2EBDE3525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E2453B-BF1A-A348-B460-3601F7C82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554850-A49C-3F44-BCE4-D3014B94D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8BE2FB-3358-0549-9241-0C73900D3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CB2446-72B1-AF48-8FDD-FB12DEA4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2961E1-6A73-BA47-A467-EEB1DB376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Ejercicios</a:t>
            </a:r>
            <a:r>
              <a:rPr lang="en-US" dirty="0" smtClean="0"/>
              <a:t> </a:t>
            </a:r>
            <a:r>
              <a:rPr lang="en-US" dirty="0" err="1" smtClean="0"/>
              <a:t>Grupales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311401"/>
            <a:ext cx="7556500" cy="2971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En </a:t>
            </a:r>
            <a:r>
              <a:rPr lang="en-GB" dirty="0" err="1" smtClean="0"/>
              <a:t>grupos</a:t>
            </a:r>
            <a:r>
              <a:rPr lang="en-GB" dirty="0" smtClean="0"/>
              <a:t> de 5:</a:t>
            </a:r>
            <a:endParaRPr lang="en-GB" dirty="0"/>
          </a:p>
          <a:p>
            <a:pPr lvl="0"/>
            <a:r>
              <a:rPr lang="es-PE" dirty="0"/>
              <a:t>¿Cuáles son los principales datos y fuentes de información de este sistema de agua</a:t>
            </a:r>
            <a:r>
              <a:rPr lang="es-PE" dirty="0" smtClean="0"/>
              <a:t>?</a:t>
            </a:r>
          </a:p>
          <a:p>
            <a:pPr lvl="0"/>
            <a:r>
              <a:rPr lang="en-GB" b="1" dirty="0" err="1" smtClean="0"/>
              <a:t>Tiempo</a:t>
            </a:r>
            <a:r>
              <a:rPr lang="en-GB" b="1" dirty="0" smtClean="0"/>
              <a:t>: 15 </a:t>
            </a:r>
            <a:r>
              <a:rPr lang="en-GB" b="1" smtClean="0"/>
              <a:t>minutos</a:t>
            </a:r>
            <a:endParaRPr lang="en-GB" b="1" dirty="0"/>
          </a:p>
          <a:p>
            <a:pPr marL="0" lv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47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 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sección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aprenderá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879600"/>
            <a:ext cx="7556500" cy="4144963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pasos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desarrollo</a:t>
            </a:r>
            <a:r>
              <a:rPr lang="en-US" dirty="0" smtClean="0"/>
              <a:t> del ADT</a:t>
            </a:r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nálisis</a:t>
            </a:r>
            <a:r>
              <a:rPr lang="en-US" dirty="0" smtClean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compromiso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Equipo</a:t>
            </a:r>
            <a:r>
              <a:rPr lang="en-US" dirty="0" smtClean="0"/>
              <a:t> ADT</a:t>
            </a:r>
          </a:p>
          <a:p>
            <a:endParaRPr lang="en-US" dirty="0" smtClean="0"/>
          </a:p>
          <a:p>
            <a:endParaRPr lang="en-GB" b="1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proceso</a:t>
            </a:r>
            <a:r>
              <a:rPr lang="en-US" dirty="0" smtClean="0"/>
              <a:t> ADT/PAE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" b="1628"/>
          <a:stretch>
            <a:fillRect/>
          </a:stretch>
        </p:blipFill>
        <p:spPr bwMode="auto">
          <a:xfrm>
            <a:off x="815975" y="1981200"/>
            <a:ext cx="7556500" cy="4144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1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– El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analítico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747675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00" y="2387600"/>
            <a:ext cx="1988314" cy="2743200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schemeClr val="tx1">
                <a:alpha val="43000"/>
              </a:schemeClr>
            </a:outerShdw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19439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004300" cy="1702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70639" y="718595"/>
            <a:ext cx="7219260" cy="5567904"/>
            <a:chOff x="337239" y="972595"/>
            <a:chExt cx="7219260" cy="5567904"/>
          </a:xfrm>
        </p:grpSpPr>
        <p:sp>
          <p:nvSpPr>
            <p:cNvPr id="11" name="Rounded Rectangle 10"/>
            <p:cNvSpPr/>
            <p:nvPr/>
          </p:nvSpPr>
          <p:spPr>
            <a:xfrm>
              <a:off x="512232" y="4597396"/>
              <a:ext cx="7044267" cy="1943103"/>
            </a:xfrm>
            <a:prstGeom prst="round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endParaRPr lang="en-US">
                <a:ln w="38100" cmpd="sng">
                  <a:solidFill>
                    <a:schemeClr val="tx1"/>
                  </a:solidFill>
                </a:ln>
                <a:solidFill>
                  <a:schemeClr val="dk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1265" y="4582059"/>
              <a:ext cx="969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Analysis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Striped Right Arrow 12"/>
            <p:cNvSpPr/>
            <p:nvPr/>
          </p:nvSpPr>
          <p:spPr>
            <a:xfrm rot="5400000">
              <a:off x="812800" y="3674538"/>
              <a:ext cx="999066" cy="694263"/>
            </a:xfrm>
            <a:prstGeom prst="stripedRightArrow">
              <a:avLst/>
            </a:prstGeom>
            <a:solidFill>
              <a:srgbClr val="FF0000"/>
            </a:solidFill>
            <a:ln w="12700" cmpd="sng">
              <a:noFill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39" y="972595"/>
              <a:ext cx="7200000" cy="38941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366" y="4913559"/>
              <a:ext cx="6671717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23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Pasos</a:t>
            </a:r>
            <a:r>
              <a:rPr lang="en-US" dirty="0" smtClean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Diagnóstico</a:t>
            </a:r>
            <a:r>
              <a:rPr lang="en-US" dirty="0" smtClean="0"/>
              <a:t> </a:t>
            </a:r>
            <a:r>
              <a:rPr lang="en-US" dirty="0" err="1" smtClean="0"/>
              <a:t>Transzonal</a:t>
            </a:r>
            <a:r>
              <a:rPr lang="en-US" dirty="0" smtClean="0"/>
              <a:t> (ADT)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363" y="2667000"/>
            <a:ext cx="1258770" cy="2007055"/>
            <a:chOff x="4525" y="1104444"/>
            <a:chExt cx="1258770" cy="2490111"/>
          </a:xfrm>
          <a:solidFill>
            <a:schemeClr val="bg2"/>
          </a:solidFill>
        </p:grpSpPr>
        <p:sp>
          <p:nvSpPr>
            <p:cNvPr id="5" name="Rounded Rectangle 4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Definir</a:t>
              </a:r>
              <a:r>
                <a:rPr lang="en-US" sz="16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los </a:t>
              </a:r>
              <a:r>
                <a:rPr lang="en-US" sz="16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límites</a:t>
              </a:r>
              <a:r>
                <a:rPr lang="en-US" sz="16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del </a:t>
              </a:r>
              <a:r>
                <a:rPr lang="en-US" sz="16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sistema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8070" y="3623635"/>
            <a:ext cx="216000" cy="290164"/>
            <a:chOff x="1254232" y="2169499"/>
            <a:chExt cx="216000" cy="360000"/>
          </a:xfrm>
        </p:grpSpPr>
        <p:sp>
          <p:nvSpPr>
            <p:cNvPr id="8" name="Right Arrow 7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03904" y="26670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Recolección</a:t>
              </a:r>
              <a:r>
                <a:rPr lang="en-US" sz="1600" kern="1200" dirty="0" smtClean="0">
                  <a:latin typeface="Calibri"/>
                  <a:cs typeface="Calibri"/>
                </a:rPr>
                <a:t> y </a:t>
              </a:r>
              <a:r>
                <a:rPr lang="en-US" sz="1600" kern="1200" dirty="0" err="1" smtClean="0">
                  <a:latin typeface="Calibri"/>
                  <a:cs typeface="Calibri"/>
                </a:rPr>
                <a:t>análisis</a:t>
              </a:r>
              <a:r>
                <a:rPr lang="en-US" sz="1600" kern="1200" dirty="0" smtClean="0">
                  <a:latin typeface="Calibri"/>
                  <a:cs typeface="Calibri"/>
                </a:rPr>
                <a:t> de data e </a:t>
              </a:r>
              <a:r>
                <a:rPr lang="en-US" sz="1600" kern="1200" dirty="0" err="1" smtClean="0">
                  <a:latin typeface="Calibri"/>
                  <a:cs typeface="Calibri"/>
                </a:rPr>
                <a:t>información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53611" y="3623635"/>
            <a:ext cx="216000" cy="290164"/>
            <a:chOff x="2729773" y="2169499"/>
            <a:chExt cx="216000" cy="360000"/>
          </a:xfrm>
        </p:grpSpPr>
        <p:sp>
          <p:nvSpPr>
            <p:cNvPr id="14" name="Right Arrow 13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79445" y="2667000"/>
            <a:ext cx="1329902" cy="2007055"/>
            <a:chOff x="2955607" y="1104444"/>
            <a:chExt cx="1293902" cy="2490111"/>
          </a:xfrm>
          <a:solidFill>
            <a:schemeClr val="bg2"/>
          </a:solidFill>
        </p:grpSpPr>
        <p:sp>
          <p:nvSpPr>
            <p:cNvPr id="17" name="Rounded Rectangle 16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Identificación</a:t>
              </a:r>
              <a:r>
                <a:rPr lang="en-US" sz="1600" kern="1200" dirty="0" smtClean="0">
                  <a:latin typeface="Calibri"/>
                  <a:cs typeface="Calibri"/>
                </a:rPr>
                <a:t/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&amp;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err="1" smtClean="0">
                  <a:latin typeface="Calibri"/>
                  <a:cs typeface="Calibri"/>
                </a:rPr>
                <a:t>priorización</a:t>
              </a:r>
              <a:r>
                <a:rPr lang="en-US" sz="1600" kern="1200" dirty="0" smtClean="0">
                  <a:latin typeface="Calibri"/>
                  <a:cs typeface="Calibri"/>
                </a:rPr>
                <a:t/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dirty="0" smtClean="0">
                  <a:latin typeface="Calibri"/>
                  <a:cs typeface="Calibri"/>
                </a:rPr>
                <a:t>de los </a:t>
              </a:r>
              <a:r>
                <a:rPr lang="en-US" sz="1600" dirty="0" err="1" smtClean="0">
                  <a:latin typeface="Calibri"/>
                  <a:cs typeface="Calibri"/>
                </a:rPr>
                <a:t>problemas</a:t>
              </a:r>
              <a:r>
                <a:rPr lang="en-US" sz="1600" dirty="0" smtClean="0"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latin typeface="Calibri"/>
                  <a:cs typeface="Calibri"/>
                </a:rPr>
                <a:t>transzonales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67252" y="3623635"/>
            <a:ext cx="216000" cy="290164"/>
            <a:chOff x="4205314" y="2169499"/>
            <a:chExt cx="216000" cy="360000"/>
          </a:xfrm>
        </p:grpSpPr>
        <p:sp>
          <p:nvSpPr>
            <p:cNvPr id="20" name="Right Arrow 19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18452" y="2666999"/>
            <a:ext cx="1412638" cy="2007055"/>
            <a:chOff x="4370937" y="1104443"/>
            <a:chExt cx="1373362" cy="2490111"/>
          </a:xfrm>
          <a:solidFill>
            <a:schemeClr val="bg2"/>
          </a:solidFill>
        </p:grpSpPr>
        <p:sp>
          <p:nvSpPr>
            <p:cNvPr id="23" name="Rounded Rectangle 22"/>
            <p:cNvSpPr/>
            <p:nvPr/>
          </p:nvSpPr>
          <p:spPr>
            <a:xfrm>
              <a:off x="4370937" y="1104443"/>
              <a:ext cx="1373362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4468014" y="1141312"/>
              <a:ext cx="1276285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Determinación</a:t>
              </a:r>
              <a:r>
                <a:rPr lang="en-US" sz="1600" kern="1200" dirty="0" smtClean="0">
                  <a:latin typeface="Calibri"/>
                  <a:cs typeface="Calibri"/>
                </a:rPr>
                <a:t>  de los </a:t>
              </a:r>
              <a:r>
                <a:rPr lang="en-US" sz="1600" kern="1200" dirty="0" err="1" smtClean="0">
                  <a:latin typeface="Calibri"/>
                  <a:cs typeface="Calibri"/>
                </a:rPr>
                <a:t>impactos</a:t>
              </a:r>
              <a:r>
                <a:rPr lang="en-US" sz="1600" kern="1200" dirty="0" smtClean="0">
                  <a:latin typeface="Calibri"/>
                  <a:cs typeface="Calibri"/>
                </a:rPr>
                <a:t> en </a:t>
              </a:r>
              <a:r>
                <a:rPr lang="en-US" sz="1600" kern="1200" dirty="0" err="1" smtClean="0">
                  <a:latin typeface="Calibri"/>
                  <a:cs typeface="Calibri"/>
                </a:rPr>
                <a:t>cada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problema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prioritario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55492" y="3623635"/>
            <a:ext cx="216000" cy="290164"/>
            <a:chOff x="5680854" y="2169499"/>
            <a:chExt cx="216000" cy="360000"/>
          </a:xfrm>
        </p:grpSpPr>
        <p:sp>
          <p:nvSpPr>
            <p:cNvPr id="26" name="Right Arrow 25"/>
            <p:cNvSpPr/>
            <p:nvPr/>
          </p:nvSpPr>
          <p:spPr>
            <a:xfrm>
              <a:off x="568085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>
              <a:off x="568085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81326" y="2667000"/>
            <a:ext cx="1418320" cy="2007055"/>
            <a:chOff x="5906688" y="1104444"/>
            <a:chExt cx="1418320" cy="2490111"/>
          </a:xfrm>
          <a:solidFill>
            <a:schemeClr val="bg2"/>
          </a:solidFill>
        </p:grpSpPr>
        <p:sp>
          <p:nvSpPr>
            <p:cNvPr id="29" name="Rounded Rectangle 28"/>
            <p:cNvSpPr/>
            <p:nvPr/>
          </p:nvSpPr>
          <p:spPr>
            <a:xfrm>
              <a:off x="5906688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5943555" y="1141312"/>
              <a:ext cx="1381453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Análisis</a:t>
              </a:r>
              <a:r>
                <a:rPr lang="en-US" sz="1600" kern="1200" dirty="0" smtClean="0">
                  <a:latin typeface="Calibri"/>
                  <a:cs typeface="Calibri"/>
                </a:rPr>
                <a:t> de </a:t>
              </a:r>
              <a:r>
                <a:rPr lang="en-US" sz="1600" kern="1200" dirty="0" err="1" smtClean="0">
                  <a:latin typeface="Calibri"/>
                  <a:cs typeface="Calibri"/>
                </a:rPr>
                <a:t>las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causas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inmediatas,subyacentes</a:t>
              </a:r>
              <a:r>
                <a:rPr lang="en-US" sz="1600" kern="1200" dirty="0" smtClean="0">
                  <a:latin typeface="Calibri"/>
                  <a:cs typeface="Calibri"/>
                </a:rPr>
                <a:t> y </a:t>
              </a:r>
              <a:r>
                <a:rPr lang="en-US" sz="1600" kern="1200" dirty="0" err="1" smtClean="0">
                  <a:latin typeface="Calibri"/>
                  <a:cs typeface="Calibri"/>
                </a:rPr>
                <a:t>raíz</a:t>
              </a:r>
              <a:r>
                <a:rPr lang="en-US" sz="1600" kern="1200" dirty="0" smtClean="0">
                  <a:latin typeface="Calibri"/>
                  <a:cs typeface="Calibri"/>
                </a:rPr>
                <a:t>  de </a:t>
              </a:r>
              <a:r>
                <a:rPr lang="en-US" sz="1600" kern="1200" dirty="0" err="1" smtClean="0">
                  <a:latin typeface="Calibri"/>
                  <a:cs typeface="Calibri"/>
                </a:rPr>
                <a:t>cada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problema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31033" y="3623635"/>
            <a:ext cx="216000" cy="290164"/>
            <a:chOff x="7156395" y="2169499"/>
            <a:chExt cx="216000" cy="360000"/>
          </a:xfrm>
        </p:grpSpPr>
        <p:sp>
          <p:nvSpPr>
            <p:cNvPr id="32" name="Right Arrow 31"/>
            <p:cNvSpPr/>
            <p:nvPr/>
          </p:nvSpPr>
          <p:spPr>
            <a:xfrm>
              <a:off x="7156395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2"/>
            <p:cNvSpPr/>
            <p:nvPr/>
          </p:nvSpPr>
          <p:spPr>
            <a:xfrm>
              <a:off x="7156395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56867" y="2667000"/>
            <a:ext cx="1258770" cy="2007055"/>
            <a:chOff x="7382229" y="1104444"/>
            <a:chExt cx="1258770" cy="2490111"/>
          </a:xfrm>
          <a:solidFill>
            <a:schemeClr val="bg2"/>
          </a:solidFill>
        </p:grpSpPr>
        <p:sp>
          <p:nvSpPr>
            <p:cNvPr id="35" name="Rounded Rectangle 34"/>
            <p:cNvSpPr/>
            <p:nvPr/>
          </p:nvSpPr>
          <p:spPr>
            <a:xfrm>
              <a:off x="7382229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6" name="Rounded Rectangle 24"/>
            <p:cNvSpPr/>
            <p:nvPr/>
          </p:nvSpPr>
          <p:spPr>
            <a:xfrm>
              <a:off x="7419097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Desarrollo</a:t>
              </a:r>
              <a:r>
                <a:rPr lang="en-US" sz="1600" kern="1200" dirty="0" smtClean="0">
                  <a:latin typeface="Calibri"/>
                  <a:cs typeface="Calibri"/>
                </a:rPr>
                <a:t> de </a:t>
              </a:r>
              <a:r>
                <a:rPr lang="en-US" sz="1600" kern="1200" dirty="0" err="1" smtClean="0">
                  <a:latin typeface="Calibri"/>
                  <a:cs typeface="Calibri"/>
                </a:rPr>
                <a:t>Reportes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Temáticos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pic>
        <p:nvPicPr>
          <p:cNvPr id="43" name="Picture 4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4508500"/>
            <a:ext cx="1259999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9646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1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75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 ADT – </a:t>
            </a:r>
            <a:r>
              <a:rPr lang="en-US" sz="3600" dirty="0" err="1" smtClean="0"/>
              <a:t>Análisis</a:t>
            </a:r>
            <a:r>
              <a:rPr lang="en-US" sz="3600" dirty="0" smtClean="0"/>
              <a:t> y </a:t>
            </a:r>
            <a:r>
              <a:rPr lang="en-US" sz="3600" dirty="0" err="1" smtClean="0"/>
              <a:t>Compromiso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 ADT </a:t>
            </a:r>
            <a:r>
              <a:rPr lang="en-GB" dirty="0" err="1" smtClean="0"/>
              <a:t>provee</a:t>
            </a:r>
            <a:r>
              <a:rPr lang="en-GB" dirty="0" smtClean="0"/>
              <a:t> la </a:t>
            </a:r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base </a:t>
            </a:r>
            <a:r>
              <a:rPr lang="en-GB" i="1" dirty="0" err="1" smtClean="0">
                <a:solidFill>
                  <a:schemeClr val="bg2">
                    <a:lumMod val="75000"/>
                  </a:schemeClr>
                </a:solidFill>
              </a:rPr>
              <a:t>fáctica</a:t>
            </a:r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 smtClean="0"/>
              <a:t>para</a:t>
            </a:r>
            <a:r>
              <a:rPr lang="en-GB" dirty="0" smtClean="0"/>
              <a:t> el </a:t>
            </a:r>
            <a:r>
              <a:rPr lang="en-GB" dirty="0" err="1" smtClean="0"/>
              <a:t>componente</a:t>
            </a:r>
            <a:r>
              <a:rPr lang="en-GB" dirty="0" smtClean="0"/>
              <a:t> </a:t>
            </a:r>
            <a:r>
              <a:rPr lang="en-GB" dirty="0" err="1" smtClean="0"/>
              <a:t>estratégico</a:t>
            </a:r>
            <a:r>
              <a:rPr lang="en-GB" dirty="0" smtClean="0"/>
              <a:t> del </a:t>
            </a:r>
            <a:r>
              <a:rPr lang="en-GB" dirty="0" err="1" smtClean="0"/>
              <a:t>proceso</a:t>
            </a:r>
            <a:r>
              <a:rPr lang="en-GB" dirty="0" smtClean="0"/>
              <a:t> ADT/PAE </a:t>
            </a:r>
            <a:endParaRPr lang="en-GB" dirty="0"/>
          </a:p>
          <a:p>
            <a:r>
              <a:rPr lang="es-PE" dirty="0"/>
              <a:t>El ADT también debe ser parte de un </a:t>
            </a:r>
            <a:r>
              <a:rPr lang="es-PE" i="1" dirty="0">
                <a:solidFill>
                  <a:schemeClr val="bg2">
                    <a:lumMod val="75000"/>
                  </a:schemeClr>
                </a:solidFill>
              </a:rPr>
              <a:t>proceso de participación y consulta</a:t>
            </a:r>
            <a:r>
              <a:rPr lang="es-PE" dirty="0"/>
              <a:t> con todos los </a:t>
            </a:r>
            <a:r>
              <a:rPr lang="es-PE" dirty="0">
                <a:solidFill>
                  <a:schemeClr val="bg2">
                    <a:lumMod val="75000"/>
                  </a:schemeClr>
                </a:solidFill>
              </a:rPr>
              <a:t>actores claves</a:t>
            </a:r>
            <a:r>
              <a:rPr lang="es-PE" dirty="0"/>
              <a:t> </a:t>
            </a:r>
            <a:r>
              <a:rPr lang="es-PE" dirty="0" smtClean="0"/>
              <a:t>desde </a:t>
            </a:r>
            <a:r>
              <a:rPr lang="es-PE" dirty="0"/>
              <a:t>los pasos </a:t>
            </a:r>
            <a:r>
              <a:rPr lang="es-PE" dirty="0" smtClean="0"/>
              <a:t>iniciales del TDA a través del subsecuente </a:t>
            </a:r>
            <a:r>
              <a:rPr lang="es-PE" dirty="0"/>
              <a:t>desarrollo de soluciones alternativas durante la formulación </a:t>
            </a:r>
            <a:r>
              <a:rPr lang="es-PE" dirty="0" smtClean="0"/>
              <a:t>del PAE.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Desarollo</a:t>
            </a:r>
            <a:r>
              <a:rPr lang="en-US" dirty="0" smtClean="0"/>
              <a:t> del ADT….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….</a:t>
            </a:r>
            <a:r>
              <a:rPr lang="es-PE" dirty="0"/>
              <a:t> debe ser un </a:t>
            </a:r>
            <a:r>
              <a:rPr lang="es-PE" dirty="0">
                <a:solidFill>
                  <a:schemeClr val="bg2">
                    <a:lumMod val="75000"/>
                  </a:schemeClr>
                </a:solidFill>
              </a:rPr>
              <a:t>órgano técnico </a:t>
            </a:r>
            <a:r>
              <a:rPr lang="es-PE" dirty="0"/>
              <a:t>ampliamente representativo que representa a los países participantes en el proyecto y que participará en las etapas clave de desarrollo </a:t>
            </a:r>
            <a:r>
              <a:rPr lang="es-PE" dirty="0" smtClean="0"/>
              <a:t>del </a:t>
            </a:r>
            <a:r>
              <a:rPr lang="es-PE" dirty="0"/>
              <a:t>TDA</a:t>
            </a: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s-PE" dirty="0"/>
              <a:t>Es importante asegurarse de que el equipo de desarrollo </a:t>
            </a:r>
            <a:r>
              <a:rPr lang="es-PE" dirty="0" smtClean="0"/>
              <a:t>del </a:t>
            </a:r>
            <a:r>
              <a:rPr lang="es-PE" dirty="0"/>
              <a:t>TDA es </a:t>
            </a:r>
            <a:r>
              <a:rPr lang="es-PE" dirty="0" smtClean="0"/>
              <a:t>representativo </a:t>
            </a:r>
            <a:r>
              <a:rPr lang="es-PE" dirty="0"/>
              <a:t>de </a:t>
            </a:r>
            <a:r>
              <a:rPr lang="es-PE" dirty="0" smtClean="0"/>
              <a:t>todos los </a:t>
            </a:r>
            <a:r>
              <a:rPr lang="es-PE" dirty="0" err="1" smtClean="0">
                <a:solidFill>
                  <a:schemeClr val="accent1"/>
                </a:solidFill>
              </a:rPr>
              <a:t>Stakeholders</a:t>
            </a:r>
            <a:r>
              <a:rPr lang="es-PE" dirty="0" smtClean="0"/>
              <a:t> </a:t>
            </a:r>
            <a:r>
              <a:rPr lang="es-PE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PE" dirty="0" smtClean="0"/>
              <a:t>claves</a:t>
            </a:r>
            <a:endParaRPr lang="en-US" i="1" dirty="0">
              <a:solidFill>
                <a:srgbClr val="0033CC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35400" y="3810000"/>
            <a:ext cx="660400" cy="9017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49101</TotalTime>
  <Words>1016</Words>
  <Application>Microsoft Office PowerPoint</Application>
  <PresentationFormat>On-screen Show (4:3)</PresentationFormat>
  <Paragraphs>126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Advantage</vt:lpstr>
      <vt:lpstr>\\localhost\Users\martinbloxham\dropbox\martin\IWLearn\TDA:SAP Training Course\Macintosh HD:Users:martinbloxham:Dropbox:Martin:IWLearn:TDA\SAP manual:TDA-SAP Manual 6.7.docx!OLE_LINK2</vt:lpstr>
      <vt:lpstr>IW:LEARN ADT/PAE  Curso de Entrenamiento</vt:lpstr>
      <vt:lpstr>Sección 1: Pasos hacia el Desarrollo del ADT</vt:lpstr>
      <vt:lpstr>En esta sección usted aprenderá sobre….</vt:lpstr>
      <vt:lpstr>El proceso ADT/PAE</vt:lpstr>
      <vt:lpstr>ADT – El componente analítico</vt:lpstr>
      <vt:lpstr>PowerPoint Presentation</vt:lpstr>
      <vt:lpstr>Pasos del Análisis de Diagnóstico Transzonal (ADT)</vt:lpstr>
      <vt:lpstr>El ADT – Análisis y Compromiso</vt:lpstr>
      <vt:lpstr>Equipo de Desarollo del ADT….</vt:lpstr>
      <vt:lpstr>Sección 2: Definiendo los límites del sistema</vt:lpstr>
      <vt:lpstr>Donde estamos?</vt:lpstr>
      <vt:lpstr>En esta sección usted aprenderá sobre…</vt:lpstr>
      <vt:lpstr>Definiendo los Límites del sistema</vt:lpstr>
      <vt:lpstr>Ejemplos</vt:lpstr>
      <vt:lpstr>Sección 3: Data/Información Recolección y Analísis</vt:lpstr>
      <vt:lpstr>Donde estamos?</vt:lpstr>
      <vt:lpstr>En esta sección usted aprenderá….</vt:lpstr>
      <vt:lpstr>Datos, Información y Conocimento</vt:lpstr>
      <vt:lpstr>Temas para el ADT</vt:lpstr>
      <vt:lpstr>Temas para el ADT</vt:lpstr>
      <vt:lpstr>Alcance de datos e información</vt:lpstr>
      <vt:lpstr>Alcance de datos e información</vt:lpstr>
      <vt:lpstr>Diferencias entre Proyectos</vt:lpstr>
      <vt:lpstr> </vt:lpstr>
      <vt:lpstr>Ejercicio de Inventario</vt:lpstr>
      <vt:lpstr>Como acceder a la información?</vt:lpstr>
      <vt:lpstr> Consejos desde el Campo</vt:lpstr>
      <vt:lpstr>Ejercicios Grupales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FOOD INITIATIVE WORKSHOP</dc:title>
  <dc:creator>Martin Bloxham</dc:creator>
  <cp:lastModifiedBy>Lenka Lazo</cp:lastModifiedBy>
  <cp:revision>273</cp:revision>
  <dcterms:created xsi:type="dcterms:W3CDTF">2010-04-21T10:35:43Z</dcterms:created>
  <dcterms:modified xsi:type="dcterms:W3CDTF">2012-09-05T20:52:43Z</dcterms:modified>
</cp:coreProperties>
</file>