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456" r:id="rId2"/>
    <p:sldId id="523" r:id="rId3"/>
    <p:sldId id="552" r:id="rId4"/>
    <p:sldId id="514" r:id="rId5"/>
    <p:sldId id="469" r:id="rId6"/>
    <p:sldId id="536" r:id="rId7"/>
    <p:sldId id="537" r:id="rId8"/>
    <p:sldId id="538" r:id="rId9"/>
    <p:sldId id="539" r:id="rId10"/>
    <p:sldId id="540" r:id="rId11"/>
    <p:sldId id="541" r:id="rId12"/>
    <p:sldId id="542" r:id="rId13"/>
    <p:sldId id="544" r:id="rId14"/>
    <p:sldId id="543" r:id="rId15"/>
    <p:sldId id="545" r:id="rId16"/>
    <p:sldId id="546" r:id="rId17"/>
    <p:sldId id="547" r:id="rId18"/>
    <p:sldId id="548" r:id="rId19"/>
    <p:sldId id="551" r:id="rId20"/>
    <p:sldId id="535" r:id="rId21"/>
    <p:sldId id="549" r:id="rId22"/>
    <p:sldId id="550" r:id="rId2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94B4BFA2-F74C-C241-80B4-2CF6C8FAA18E}">
          <p14:sldIdLst>
            <p14:sldId id="456"/>
            <p14:sldId id="523"/>
            <p14:sldId id="552"/>
            <p14:sldId id="514"/>
            <p14:sldId id="469"/>
            <p14:sldId id="536"/>
            <p14:sldId id="537"/>
            <p14:sldId id="538"/>
            <p14:sldId id="539"/>
            <p14:sldId id="540"/>
            <p14:sldId id="541"/>
            <p14:sldId id="542"/>
            <p14:sldId id="544"/>
            <p14:sldId id="543"/>
            <p14:sldId id="545"/>
            <p14:sldId id="546"/>
            <p14:sldId id="547"/>
            <p14:sldId id="548"/>
            <p14:sldId id="551"/>
            <p14:sldId id="535"/>
            <p14:sldId id="549"/>
            <p14:sldId id="550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ter Redstone" initials="PAR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336600"/>
    <a:srgbClr val="669900"/>
    <a:srgbClr val="66FF33"/>
    <a:srgbClr val="33CC66"/>
    <a:srgbClr val="339966"/>
    <a:srgbClr val="339933"/>
    <a:srgbClr val="339900"/>
    <a:srgbClr val="CC6633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836" autoAdjust="0"/>
  </p:normalViewPr>
  <p:slideViewPr>
    <p:cSldViewPr snapToGrid="0">
      <p:cViewPr>
        <p:scale>
          <a:sx n="100" d="100"/>
          <a:sy n="100" d="100"/>
        </p:scale>
        <p:origin x="-13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6DF8E5-A2B8-6942-B09E-DE6B87D49582}" type="doc">
      <dgm:prSet loTypeId="urn:microsoft.com/office/officeart/2005/8/layout/process2" loCatId="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9C24C968-ABD5-2443-9AFA-2364E176D017}">
      <dgm:prSet/>
      <dgm:spPr>
        <a:solidFill>
          <a:schemeClr val="accent6"/>
        </a:solidFill>
        <a:effectLst/>
      </dgm:spPr>
      <dgm:t>
        <a:bodyPr/>
        <a:lstStyle/>
        <a:p>
          <a:pPr rtl="0"/>
          <a:endParaRPr lang="es-PE" dirty="0" smtClean="0"/>
        </a:p>
        <a:p>
          <a:pPr rtl="0"/>
          <a:r>
            <a:rPr lang="es-PE" dirty="0" smtClean="0">
              <a:solidFill>
                <a:srgbClr val="000000"/>
              </a:solidFill>
              <a:latin typeface="Calibri"/>
              <a:cs typeface="Calibri"/>
            </a:rPr>
            <a:t>Parte crucial del proceso ADT/ PAE y la fase de desarrollo ADT</a:t>
          </a:r>
          <a:endParaRPr lang="en-US" dirty="0">
            <a:solidFill>
              <a:srgbClr val="000000"/>
            </a:solidFill>
            <a:latin typeface="Calibri"/>
            <a:cs typeface="Calibri"/>
          </a:endParaRPr>
        </a:p>
      </dgm:t>
    </dgm:pt>
    <dgm:pt modelId="{8DF46D6E-CF67-0C4E-828B-332693CDFFC5}" type="parTrans" cxnId="{E3B6B515-4245-E74C-81B1-344E9C516070}">
      <dgm:prSet/>
      <dgm:spPr/>
      <dgm:t>
        <a:bodyPr/>
        <a:lstStyle/>
        <a:p>
          <a:endParaRPr lang="en-US"/>
        </a:p>
      </dgm:t>
    </dgm:pt>
    <dgm:pt modelId="{C3A605AE-36CC-4346-99A6-BF44E83C1B21}" type="sibTrans" cxnId="{E3B6B515-4245-E74C-81B1-344E9C516070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6DA914D4-9FEF-9049-A88F-A529B0E3B219}">
      <dgm:prSet/>
      <dgm:spPr>
        <a:solidFill>
          <a:schemeClr val="accent6">
            <a:lumMod val="40000"/>
            <a:lumOff val="60000"/>
          </a:schemeClr>
        </a:solidFill>
        <a:effectLst/>
      </dgm:spPr>
      <dgm:t>
        <a:bodyPr/>
        <a:lstStyle/>
        <a:p>
          <a:pPr rtl="0"/>
          <a:r>
            <a:rPr lang="es-ES" dirty="0" smtClean="0">
              <a:solidFill>
                <a:srgbClr val="000000"/>
              </a:solidFill>
              <a:latin typeface="Calibri"/>
              <a:cs typeface="Calibri"/>
            </a:rPr>
            <a:t>Los problemas </a:t>
          </a:r>
          <a:r>
            <a:rPr lang="es-ES" dirty="0" err="1" smtClean="0">
              <a:solidFill>
                <a:srgbClr val="000000"/>
              </a:solidFill>
              <a:latin typeface="Calibri"/>
              <a:cs typeface="Calibri"/>
            </a:rPr>
            <a:t>transzonales</a:t>
          </a:r>
          <a:r>
            <a:rPr lang="es-ES" dirty="0" smtClean="0">
              <a:solidFill>
                <a:srgbClr val="000000"/>
              </a:solidFill>
              <a:latin typeface="Calibri"/>
              <a:cs typeface="Calibri"/>
            </a:rPr>
            <a:t> no identificados en esta etapa pueden no ser capturados en una etapa posterior</a:t>
          </a:r>
          <a:endParaRPr lang="en-US" dirty="0">
            <a:solidFill>
              <a:srgbClr val="000000"/>
            </a:solidFill>
            <a:latin typeface="Calibri"/>
            <a:cs typeface="Calibri"/>
          </a:endParaRPr>
        </a:p>
      </dgm:t>
    </dgm:pt>
    <dgm:pt modelId="{2EB82E1E-9E98-014A-8CE0-48B732AB8D75}" type="parTrans" cxnId="{9A12C708-D0B8-7B4E-979F-BB7FA37544C8}">
      <dgm:prSet/>
      <dgm:spPr/>
      <dgm:t>
        <a:bodyPr/>
        <a:lstStyle/>
        <a:p>
          <a:endParaRPr lang="en-US"/>
        </a:p>
      </dgm:t>
    </dgm:pt>
    <dgm:pt modelId="{2F4951F6-208D-FE4C-A8B5-56F4E2646939}" type="sibTrans" cxnId="{9A12C708-D0B8-7B4E-979F-BB7FA37544C8}">
      <dgm:prSet/>
      <dgm:spPr/>
      <dgm:t>
        <a:bodyPr/>
        <a:lstStyle/>
        <a:p>
          <a:endParaRPr lang="en-US"/>
        </a:p>
      </dgm:t>
    </dgm:pt>
    <dgm:pt modelId="{2F0CFCF3-2122-1E45-9664-E153BA84797C}" type="pres">
      <dgm:prSet presAssocID="{506DF8E5-A2B8-6942-B09E-DE6B87D49582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0C93A6-1F3A-294B-9B51-1EC503104F4C}" type="pres">
      <dgm:prSet presAssocID="{9C24C968-ABD5-2443-9AFA-2364E176D017}" presName="node" presStyleLbl="node1" presStyleIdx="0" presStyleCnt="2" custScaleX="1753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716C86-0037-DA49-B73F-F0BE59A477AA}" type="pres">
      <dgm:prSet presAssocID="{C3A605AE-36CC-4346-99A6-BF44E83C1B21}" presName="sibTrans" presStyleLbl="sibTrans2D1" presStyleIdx="0" presStyleCnt="1"/>
      <dgm:spPr/>
      <dgm:t>
        <a:bodyPr/>
        <a:lstStyle/>
        <a:p>
          <a:endParaRPr lang="en-US"/>
        </a:p>
      </dgm:t>
    </dgm:pt>
    <dgm:pt modelId="{2838DBBA-73C3-2A46-8D04-BBC0812E7E42}" type="pres">
      <dgm:prSet presAssocID="{C3A605AE-36CC-4346-99A6-BF44E83C1B21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CCEA703B-2AEA-5741-84E8-EEE6562882BD}" type="pres">
      <dgm:prSet presAssocID="{6DA914D4-9FEF-9049-A88F-A529B0E3B219}" presName="node" presStyleLbl="node1" presStyleIdx="1" presStyleCnt="2" custScaleX="1753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12C708-D0B8-7B4E-979F-BB7FA37544C8}" srcId="{506DF8E5-A2B8-6942-B09E-DE6B87D49582}" destId="{6DA914D4-9FEF-9049-A88F-A529B0E3B219}" srcOrd="1" destOrd="0" parTransId="{2EB82E1E-9E98-014A-8CE0-48B732AB8D75}" sibTransId="{2F4951F6-208D-FE4C-A8B5-56F4E2646939}"/>
    <dgm:cxn modelId="{0C28ED03-3A95-AC46-A6FF-839A7EAE6B57}" type="presOf" srcId="{9C24C968-ABD5-2443-9AFA-2364E176D017}" destId="{A10C93A6-1F3A-294B-9B51-1EC503104F4C}" srcOrd="0" destOrd="0" presId="urn:microsoft.com/office/officeart/2005/8/layout/process2"/>
    <dgm:cxn modelId="{569DA0BB-CA36-3E4D-BF58-82539B795631}" type="presOf" srcId="{C3A605AE-36CC-4346-99A6-BF44E83C1B21}" destId="{13716C86-0037-DA49-B73F-F0BE59A477AA}" srcOrd="0" destOrd="0" presId="urn:microsoft.com/office/officeart/2005/8/layout/process2"/>
    <dgm:cxn modelId="{3CE0A7D5-7AF4-664C-8A3D-279344B2D218}" type="presOf" srcId="{506DF8E5-A2B8-6942-B09E-DE6B87D49582}" destId="{2F0CFCF3-2122-1E45-9664-E153BA84797C}" srcOrd="0" destOrd="0" presId="urn:microsoft.com/office/officeart/2005/8/layout/process2"/>
    <dgm:cxn modelId="{C30B1DEE-3E7D-F349-98E8-303115C3BEF3}" type="presOf" srcId="{C3A605AE-36CC-4346-99A6-BF44E83C1B21}" destId="{2838DBBA-73C3-2A46-8D04-BBC0812E7E42}" srcOrd="1" destOrd="0" presId="urn:microsoft.com/office/officeart/2005/8/layout/process2"/>
    <dgm:cxn modelId="{E3B6B515-4245-E74C-81B1-344E9C516070}" srcId="{506DF8E5-A2B8-6942-B09E-DE6B87D49582}" destId="{9C24C968-ABD5-2443-9AFA-2364E176D017}" srcOrd="0" destOrd="0" parTransId="{8DF46D6E-CF67-0C4E-828B-332693CDFFC5}" sibTransId="{C3A605AE-36CC-4346-99A6-BF44E83C1B21}"/>
    <dgm:cxn modelId="{3E0AAF71-1125-5345-A4CE-A6F82AB99EF4}" type="presOf" srcId="{6DA914D4-9FEF-9049-A88F-A529B0E3B219}" destId="{CCEA703B-2AEA-5741-84E8-EEE6562882BD}" srcOrd="0" destOrd="0" presId="urn:microsoft.com/office/officeart/2005/8/layout/process2"/>
    <dgm:cxn modelId="{78DB9275-F1AB-B54C-834C-0D51F65F7CEE}" type="presParOf" srcId="{2F0CFCF3-2122-1E45-9664-E153BA84797C}" destId="{A10C93A6-1F3A-294B-9B51-1EC503104F4C}" srcOrd="0" destOrd="0" presId="urn:microsoft.com/office/officeart/2005/8/layout/process2"/>
    <dgm:cxn modelId="{7656433E-CBE2-BC4B-A560-109D408F117D}" type="presParOf" srcId="{2F0CFCF3-2122-1E45-9664-E153BA84797C}" destId="{13716C86-0037-DA49-B73F-F0BE59A477AA}" srcOrd="1" destOrd="0" presId="urn:microsoft.com/office/officeart/2005/8/layout/process2"/>
    <dgm:cxn modelId="{5BF6122E-3531-F343-BFFD-634C7992A040}" type="presParOf" srcId="{13716C86-0037-DA49-B73F-F0BE59A477AA}" destId="{2838DBBA-73C3-2A46-8D04-BBC0812E7E42}" srcOrd="0" destOrd="0" presId="urn:microsoft.com/office/officeart/2005/8/layout/process2"/>
    <dgm:cxn modelId="{2CA9F2B7-A964-F14D-BD09-CB8E345CE3C4}" type="presParOf" srcId="{2F0CFCF3-2122-1E45-9664-E153BA84797C}" destId="{CCEA703B-2AEA-5741-84E8-EEE6562882BD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0C93A6-1F3A-294B-9B51-1EC503104F4C}">
      <dsp:nvSpPr>
        <dsp:cNvPr id="0" name=""/>
        <dsp:cNvSpPr/>
      </dsp:nvSpPr>
      <dsp:spPr>
        <a:xfrm>
          <a:off x="1295394" y="502"/>
          <a:ext cx="5194311" cy="1645518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2200" kern="1200" dirty="0" smtClean="0"/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200" kern="1200" dirty="0" smtClean="0">
              <a:solidFill>
                <a:srgbClr val="000000"/>
              </a:solidFill>
              <a:latin typeface="Calibri"/>
              <a:cs typeface="Calibri"/>
            </a:rPr>
            <a:t>Parte crucial del proceso ADT/ PAE y la fase de desarrollo ADT</a:t>
          </a:r>
          <a:endParaRPr lang="en-US" sz="2200" kern="1200" dirty="0">
            <a:solidFill>
              <a:srgbClr val="000000"/>
            </a:solidFill>
            <a:latin typeface="Calibri"/>
            <a:cs typeface="Calibri"/>
          </a:endParaRPr>
        </a:p>
      </dsp:txBody>
      <dsp:txXfrm>
        <a:off x="1343590" y="48698"/>
        <a:ext cx="5097919" cy="1549126"/>
      </dsp:txXfrm>
    </dsp:sp>
    <dsp:sp modelId="{13716C86-0037-DA49-B73F-F0BE59A477AA}">
      <dsp:nvSpPr>
        <dsp:cNvPr id="0" name=""/>
        <dsp:cNvSpPr/>
      </dsp:nvSpPr>
      <dsp:spPr>
        <a:xfrm rot="5400000">
          <a:off x="3584015" y="1687158"/>
          <a:ext cx="617069" cy="740483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-5400000">
        <a:off x="3670406" y="1748865"/>
        <a:ext cx="444289" cy="431948"/>
      </dsp:txXfrm>
    </dsp:sp>
    <dsp:sp modelId="{CCEA703B-2AEA-5741-84E8-EEE6562882BD}">
      <dsp:nvSpPr>
        <dsp:cNvPr id="0" name=""/>
        <dsp:cNvSpPr/>
      </dsp:nvSpPr>
      <dsp:spPr>
        <a:xfrm>
          <a:off x="1295394" y="2468779"/>
          <a:ext cx="5194311" cy="1645518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solidFill>
                <a:srgbClr val="000000"/>
              </a:solidFill>
              <a:latin typeface="Calibri"/>
              <a:cs typeface="Calibri"/>
            </a:rPr>
            <a:t>Los problemas </a:t>
          </a:r>
          <a:r>
            <a:rPr lang="es-ES" sz="2200" kern="1200" dirty="0" err="1" smtClean="0">
              <a:solidFill>
                <a:srgbClr val="000000"/>
              </a:solidFill>
              <a:latin typeface="Calibri"/>
              <a:cs typeface="Calibri"/>
            </a:rPr>
            <a:t>transzonales</a:t>
          </a:r>
          <a:r>
            <a:rPr lang="es-ES" sz="2200" kern="1200" dirty="0" smtClean="0">
              <a:solidFill>
                <a:srgbClr val="000000"/>
              </a:solidFill>
              <a:latin typeface="Calibri"/>
              <a:cs typeface="Calibri"/>
            </a:rPr>
            <a:t> no identificados en esta etapa pueden no ser capturados en una etapa posterior</a:t>
          </a:r>
          <a:endParaRPr lang="en-US" sz="2200" kern="1200" dirty="0">
            <a:solidFill>
              <a:srgbClr val="000000"/>
            </a:solidFill>
            <a:latin typeface="Calibri"/>
            <a:cs typeface="Calibri"/>
          </a:endParaRPr>
        </a:p>
      </dsp:txBody>
      <dsp:txXfrm>
        <a:off x="1343590" y="2516975"/>
        <a:ext cx="5097919" cy="15491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7CFC1-58D9-5040-8EC7-A16E0318A14D}" type="datetimeFigureOut">
              <a:rPr lang="en-US" smtClean="0"/>
              <a:t>9/5/2012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15C52-6EBD-954E-AD32-B3884FEE2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101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07FF642-FE2B-5B46-AAB1-E2C5739D1372}" type="datetime1">
              <a:rPr lang="en-US"/>
              <a:pPr>
                <a:defRPr/>
              </a:pPr>
              <a:t>9/5/2012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E40341-FEA8-7047-996E-223BBE8FE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126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24388" y="228600"/>
            <a:ext cx="2057400" cy="2038350"/>
          </a:xfrm>
          <a:prstGeom prst="rect">
            <a:avLst/>
          </a:prstGeom>
          <a:solidFill>
            <a:srgbClr val="65C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rgbClr val="14C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857" y="228600"/>
            <a:ext cx="4038600" cy="134620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GB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856" y="4635501"/>
            <a:ext cx="6467243" cy="1419784"/>
          </a:xfrm>
        </p:spPr>
        <p:txBody>
          <a:bodyPr anchor="ctr">
            <a:normAutofit/>
          </a:bodyPr>
          <a:lstStyle>
            <a:lvl1pPr marL="0" indent="0" algn="l">
              <a:spcBef>
                <a:spcPts val="300"/>
              </a:spcBef>
              <a:buNone/>
              <a:defRPr sz="3600">
                <a:solidFill>
                  <a:srgbClr val="0033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8684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575" y="2795588"/>
            <a:ext cx="7556500" cy="1368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8502650" y="2792413"/>
            <a:ext cx="641350" cy="1343025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defTabSz="914400"/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359775" y="2792413"/>
            <a:ext cx="92075" cy="1343025"/>
          </a:xfrm>
          <a:prstGeom prst="rect">
            <a:avLst/>
          </a:prstGeom>
          <a:solidFill>
            <a:srgbClr val="65C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92100" y="2801937"/>
            <a:ext cx="498475" cy="1368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650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10550" y="290513"/>
            <a:ext cx="641350" cy="1343025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defTabSz="914400"/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 sz="3600" b="1" smtClean="0">
                <a:solidFill>
                  <a:srgbClr val="72AE00"/>
                </a:solidFill>
                <a:latin typeface="Rockwell" charset="0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067675" y="290513"/>
            <a:ext cx="92075" cy="1343025"/>
          </a:xfrm>
          <a:prstGeom prst="rect">
            <a:avLst/>
          </a:prstGeom>
          <a:solidFill>
            <a:srgbClr val="65C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58800" y="296863"/>
            <a:ext cx="7429500" cy="1052512"/>
          </a:xfrm>
          <a:prstGeom prst="rect">
            <a:avLst/>
          </a:prstGeom>
          <a:solidFill>
            <a:srgbClr val="14C5D0">
              <a:alpha val="7000"/>
            </a:srgbClr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3600" b="1" smtClean="0">
              <a:latin typeface="Rockwel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00038"/>
            <a:ext cx="498475" cy="1050925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11294"/>
            <a:ext cx="7559487" cy="1025302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5600" indent="-355600">
              <a:buClr>
                <a:srgbClr val="003399"/>
              </a:buClr>
              <a:defRPr>
                <a:solidFill>
                  <a:srgbClr val="000000"/>
                </a:solidFill>
              </a:defRPr>
            </a:lvl1pPr>
            <a:lvl2pPr marL="533400" indent="-304800">
              <a:buClr>
                <a:srgbClr val="65C4D2"/>
              </a:buClr>
              <a:defRPr>
                <a:solidFill>
                  <a:srgbClr val="000000"/>
                </a:solidFill>
              </a:defRPr>
            </a:lvl2pPr>
            <a:lvl3pPr marL="723900" indent="-266700">
              <a:buClr>
                <a:srgbClr val="66CCFF"/>
              </a:buClr>
              <a:defRPr>
                <a:solidFill>
                  <a:srgbClr val="000000"/>
                </a:solidFill>
              </a:defRPr>
            </a:lvl3pPr>
            <a:lvl4pPr marL="901700" indent="-228600">
              <a:buClr>
                <a:srgbClr val="0000FF"/>
              </a:buClr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33440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8475" y="484188"/>
            <a:ext cx="755650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8475" y="1981200"/>
            <a:ext cx="75565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008000"/>
              </a:buClr>
              <a:buSzPct val="75000"/>
              <a:buFont typeface="Wingdings" charset="0"/>
              <a:buChar char="n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Click to edit Master text styles</a:t>
            </a:r>
          </a:p>
          <a:p>
            <a:pPr marL="457200" marR="0" lvl="1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3399"/>
              </a:buClr>
              <a:buSzPct val="75000"/>
              <a:buFont typeface="Wingdings" charset="0"/>
              <a:buChar char="n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Second level</a:t>
            </a:r>
          </a:p>
          <a:p>
            <a:pPr marL="685800" marR="0" lvl="2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72F300"/>
              </a:buClr>
              <a:buSzPct val="75000"/>
              <a:buFont typeface="Wingdings" charset="0"/>
              <a:buChar char="n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Third level</a:t>
            </a:r>
          </a:p>
          <a:p>
            <a:pPr marL="914400" marR="0" lvl="3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Pct val="75000"/>
              <a:buFont typeface="Wingdings" charset="0"/>
              <a:buChar char="n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Rockwell" charset="0"/>
              </a:defRPr>
            </a:lvl1pPr>
          </a:lstStyle>
          <a:p>
            <a:pPr>
              <a:defRPr/>
            </a:pPr>
            <a:fld id="{3504349E-0B1A-9F4C-979F-AE9345109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9" r:id="rId2"/>
    <p:sldLayoutId id="2147483718" r:id="rId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0000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 charset="0"/>
          <a:ea typeface="ＭＳ Ｐゴシック" charset="-128"/>
          <a:cs typeface="Calibri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 charset="0"/>
          <a:ea typeface="ＭＳ Ｐゴシック" charset="-128"/>
          <a:cs typeface="Calibri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 charset="0"/>
          <a:ea typeface="ＭＳ Ｐゴシック" charset="-128"/>
          <a:cs typeface="Calibri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 charset="0"/>
          <a:ea typeface="ＭＳ Ｐゴシック" charset="-128"/>
          <a:cs typeface="Calibri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-128"/>
        </a:defRPr>
      </a:lvl9pPr>
    </p:titleStyle>
    <p:bodyStyle>
      <a:lvl1pPr marL="228600" marR="0" indent="-228600" algn="l" defTabSz="914400" rtl="0" eaLnBrk="0" fontAlgn="base" latinLnBrk="0" hangingPunct="0">
        <a:lnSpc>
          <a:spcPct val="100000"/>
        </a:lnSpc>
        <a:spcBef>
          <a:spcPts val="2000"/>
        </a:spcBef>
        <a:spcAft>
          <a:spcPct val="0"/>
        </a:spcAft>
        <a:buClr>
          <a:srgbClr val="008000"/>
        </a:buClr>
        <a:buSzPct val="75000"/>
        <a:buFont typeface="Wingdings" charset="0"/>
        <a:buChar char="n"/>
        <a:tabLst/>
        <a:defRPr sz="2800" kern="1200">
          <a:solidFill>
            <a:srgbClr val="595959"/>
          </a:solidFill>
          <a:latin typeface="Calibri"/>
          <a:ea typeface="ＭＳ Ｐゴシック" charset="-128"/>
          <a:cs typeface="Calibri"/>
        </a:defRPr>
      </a:lvl1pPr>
      <a:lvl2pPr marL="457200" marR="0" indent="-228600" algn="l" defTabSz="914400" rtl="0" eaLnBrk="0" fontAlgn="base" latinLnBrk="0" hangingPunct="0">
        <a:lnSpc>
          <a:spcPct val="100000"/>
        </a:lnSpc>
        <a:spcBef>
          <a:spcPts val="600"/>
        </a:spcBef>
        <a:spcAft>
          <a:spcPct val="0"/>
        </a:spcAft>
        <a:buClr>
          <a:srgbClr val="003399"/>
        </a:buClr>
        <a:buSzPct val="75000"/>
        <a:buFont typeface="Wingdings" charset="0"/>
        <a:buChar char="n"/>
        <a:tabLst/>
        <a:defRPr sz="2400" kern="1200">
          <a:solidFill>
            <a:srgbClr val="595959"/>
          </a:solidFill>
          <a:latin typeface="Calibri"/>
          <a:ea typeface="ＭＳ Ｐゴシック" charset="-128"/>
          <a:cs typeface="Calibri"/>
        </a:defRPr>
      </a:lvl2pPr>
      <a:lvl3pPr marL="685800" marR="0" indent="-228600" algn="l" defTabSz="914400" rtl="0" eaLnBrk="0" fontAlgn="base" latinLnBrk="0" hangingPunct="0">
        <a:lnSpc>
          <a:spcPct val="100000"/>
        </a:lnSpc>
        <a:spcBef>
          <a:spcPts val="600"/>
        </a:spcBef>
        <a:spcAft>
          <a:spcPct val="0"/>
        </a:spcAft>
        <a:buClr>
          <a:srgbClr val="72F300"/>
        </a:buClr>
        <a:buSzPct val="75000"/>
        <a:buFont typeface="Wingdings" charset="0"/>
        <a:buChar char="n"/>
        <a:tabLst/>
        <a:defRPr sz="2000" kern="1200">
          <a:solidFill>
            <a:srgbClr val="595959"/>
          </a:solidFill>
          <a:latin typeface="Calibri"/>
          <a:ea typeface="ＭＳ Ｐゴシック" charset="-128"/>
          <a:cs typeface="Calibri"/>
        </a:defRPr>
      </a:lvl3pPr>
      <a:lvl4pPr marL="914400" marR="0" indent="-228600" algn="l" defTabSz="914400" rtl="0" eaLnBrk="0" fontAlgn="base" latinLnBrk="0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FF"/>
        </a:buClr>
        <a:buSzPct val="75000"/>
        <a:buFont typeface="Wingdings" charset="0"/>
        <a:buChar char="n"/>
        <a:tabLst/>
        <a:defRPr kern="1200">
          <a:solidFill>
            <a:srgbClr val="595959"/>
          </a:solidFill>
          <a:latin typeface="Calibri"/>
          <a:ea typeface="ＭＳ Ｐゴシック" charset="-128"/>
          <a:cs typeface="Calibri"/>
        </a:defRPr>
      </a:lvl4pPr>
      <a:lvl5pPr marL="914400" indent="914400" algn="l" rtl="0" eaLnBrk="0" fontAlgn="base" hangingPunct="0">
        <a:spcBef>
          <a:spcPts val="600"/>
        </a:spcBef>
        <a:spcAft>
          <a:spcPct val="0"/>
        </a:spcAft>
        <a:buClr>
          <a:srgbClr val="008000"/>
        </a:buClr>
        <a:buSzPct val="75000"/>
        <a:buFont typeface="Wingdings" charset="0"/>
        <a:defRPr kern="1200">
          <a:solidFill>
            <a:srgbClr val="595959"/>
          </a:solidFill>
          <a:latin typeface="Calibri"/>
          <a:ea typeface="ＭＳ Ｐゴシック" charset="-128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857" y="228599"/>
            <a:ext cx="4038600" cy="2847975"/>
          </a:xfrm>
        </p:spPr>
        <p:txBody>
          <a:bodyPr/>
          <a:lstStyle/>
          <a:p>
            <a:r>
              <a:rPr lang="en-US" sz="4400" dirty="0" smtClean="0"/>
              <a:t>IW:LEARN</a:t>
            </a:r>
            <a:br>
              <a:rPr lang="en-US" sz="4400" dirty="0" smtClean="0"/>
            </a:br>
            <a:r>
              <a:rPr lang="en-US" sz="4400" dirty="0" smtClean="0"/>
              <a:t>ADT/PAE </a:t>
            </a:r>
            <a:br>
              <a:rPr lang="en-US" sz="4400" dirty="0" smtClean="0"/>
            </a:br>
            <a:r>
              <a:rPr lang="en-US" sz="4400" dirty="0" err="1" smtClean="0"/>
              <a:t>Curso</a:t>
            </a:r>
            <a:r>
              <a:rPr lang="en-US" sz="4400" dirty="0" smtClean="0"/>
              <a:t> </a:t>
            </a:r>
            <a:r>
              <a:rPr lang="en-US" sz="4400" dirty="0"/>
              <a:t>de </a:t>
            </a:r>
            <a:r>
              <a:rPr lang="en-US" sz="4400" dirty="0" err="1"/>
              <a:t>Entrenamiento</a:t>
            </a:r>
            <a:r>
              <a:rPr lang="en-US" sz="4400" dirty="0"/>
              <a:t> 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Módulo</a:t>
            </a:r>
            <a:r>
              <a:rPr lang="en-US" dirty="0" smtClean="0"/>
              <a:t> 2: </a:t>
            </a:r>
            <a:r>
              <a:rPr lang="en-US" dirty="0" err="1" smtClean="0"/>
              <a:t>Desarrollo</a:t>
            </a:r>
            <a:r>
              <a:rPr lang="en-US" dirty="0" smtClean="0"/>
              <a:t> del ADT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0" y="4845326"/>
            <a:ext cx="1714500" cy="201267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01857" y="2844800"/>
            <a:ext cx="40386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92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01600"/>
            <a:ext cx="9144000" cy="16256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499" y="0"/>
            <a:ext cx="7672989" cy="70866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88900" y="2267094"/>
            <a:ext cx="1600200" cy="2254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sz="2800" dirty="0" smtClean="0"/>
              <a:t>Mas </a:t>
            </a:r>
            <a:r>
              <a:rPr lang="en-US" sz="2800" dirty="0" err="1" smtClean="0"/>
              <a:t>ejemplos</a:t>
            </a:r>
            <a:r>
              <a:rPr lang="en-US" sz="2800" dirty="0" smtClean="0"/>
              <a:t>:</a:t>
            </a:r>
            <a:br>
              <a:rPr lang="en-US" sz="2800" dirty="0" smtClean="0"/>
            </a:br>
            <a:r>
              <a:rPr lang="en-US" sz="2800" i="1" dirty="0" err="1" smtClean="0">
                <a:solidFill>
                  <a:srgbClr val="0033CC"/>
                </a:solidFill>
              </a:rPr>
              <a:t>Marinos</a:t>
            </a:r>
            <a:endParaRPr lang="en-US" sz="2800" i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01600"/>
            <a:ext cx="9144000" cy="16256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88900" y="2267094"/>
            <a:ext cx="1600200" cy="2254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sz="2800" dirty="0" smtClean="0"/>
              <a:t>Mas </a:t>
            </a:r>
            <a:r>
              <a:rPr lang="en-US" sz="2800" dirty="0" err="1" smtClean="0"/>
              <a:t>ejemplos</a:t>
            </a:r>
            <a:r>
              <a:rPr lang="en-US" sz="2800" dirty="0" smtClean="0"/>
              <a:t>:</a:t>
            </a:r>
            <a:br>
              <a:rPr lang="en-US" sz="2800" dirty="0" smtClean="0"/>
            </a:br>
            <a:r>
              <a:rPr lang="en-US" sz="2800" i="1" dirty="0" err="1">
                <a:solidFill>
                  <a:srgbClr val="0033CC"/>
                </a:solidFill>
              </a:rPr>
              <a:t>C</a:t>
            </a:r>
            <a:r>
              <a:rPr lang="en-US" sz="2800" i="1" dirty="0" err="1" smtClean="0">
                <a:solidFill>
                  <a:srgbClr val="0033CC"/>
                </a:solidFill>
              </a:rPr>
              <a:t>uencas</a:t>
            </a:r>
            <a:r>
              <a:rPr lang="en-US" sz="2800" i="1" dirty="0" smtClean="0">
                <a:solidFill>
                  <a:srgbClr val="0033CC"/>
                </a:solidFill>
              </a:rPr>
              <a:t> de Rios</a:t>
            </a:r>
            <a:endParaRPr lang="en-US" sz="2800" i="1" dirty="0">
              <a:solidFill>
                <a:srgbClr val="0033CC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299" y="-215900"/>
            <a:ext cx="7762715" cy="668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75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01600"/>
            <a:ext cx="9144000" cy="16256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88900" y="2267094"/>
            <a:ext cx="1600200" cy="2254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sz="2800" dirty="0" smtClean="0"/>
              <a:t>Mas </a:t>
            </a:r>
            <a:r>
              <a:rPr lang="en-US" sz="2800" dirty="0" err="1" smtClean="0"/>
              <a:t>ejemplos</a:t>
            </a:r>
            <a:r>
              <a:rPr lang="en-US" sz="2800" dirty="0" smtClean="0"/>
              <a:t>:</a:t>
            </a:r>
            <a:br>
              <a:rPr lang="en-US" sz="2800" dirty="0" smtClean="0"/>
            </a:br>
            <a:r>
              <a:rPr lang="en-US" sz="2800" i="1" dirty="0" smtClean="0">
                <a:solidFill>
                  <a:srgbClr val="0033CC"/>
                </a:solidFill>
              </a:rPr>
              <a:t>Lagos</a:t>
            </a:r>
            <a:endParaRPr lang="en-US" sz="2800" i="1" dirty="0">
              <a:solidFill>
                <a:srgbClr val="0033CC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626427"/>
            <a:ext cx="7631999" cy="583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075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01600"/>
            <a:ext cx="9144000" cy="16256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88900" y="2267094"/>
            <a:ext cx="1600200" cy="2254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sz="2800" dirty="0" smtClean="0"/>
              <a:t>Mas </a:t>
            </a:r>
            <a:r>
              <a:rPr lang="en-US" sz="2800" dirty="0" err="1" smtClean="0"/>
              <a:t>ejemplos</a:t>
            </a:r>
            <a:r>
              <a:rPr lang="en-US" sz="2800" dirty="0" smtClean="0"/>
              <a:t>:</a:t>
            </a:r>
            <a:br>
              <a:rPr lang="en-US" sz="2800" dirty="0" smtClean="0"/>
            </a:br>
            <a:r>
              <a:rPr lang="en-US" sz="2800" i="1" dirty="0" err="1" smtClean="0">
                <a:solidFill>
                  <a:srgbClr val="0033CC"/>
                </a:solidFill>
              </a:rPr>
              <a:t>Acuíferos</a:t>
            </a:r>
            <a:endParaRPr lang="en-US" sz="2800" i="1" dirty="0">
              <a:solidFill>
                <a:srgbClr val="0033CC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57" y="2095501"/>
            <a:ext cx="8900043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71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err="1" smtClean="0"/>
              <a:t>Cambio</a:t>
            </a:r>
            <a:r>
              <a:rPr lang="en-GB" sz="3600" dirty="0" smtClean="0"/>
              <a:t> </a:t>
            </a:r>
            <a:r>
              <a:rPr lang="en-GB" sz="3600" dirty="0" err="1" smtClean="0"/>
              <a:t>Climático</a:t>
            </a:r>
            <a:r>
              <a:rPr lang="en-GB" sz="3600" dirty="0" smtClean="0"/>
              <a:t>  </a:t>
            </a:r>
            <a:r>
              <a:rPr lang="en-GB" sz="3600" dirty="0"/>
              <a:t>- </a:t>
            </a:r>
            <a:r>
              <a:rPr lang="en-GB" sz="3600" dirty="0" smtClean="0"/>
              <a:t> </a:t>
            </a:r>
            <a:r>
              <a:rPr lang="en-GB" sz="3600" dirty="0" err="1" smtClean="0"/>
              <a:t>Es</a:t>
            </a:r>
            <a:r>
              <a:rPr lang="en-GB" sz="3600" dirty="0" smtClean="0"/>
              <a:t> un </a:t>
            </a:r>
            <a:r>
              <a:rPr lang="en-GB" sz="3600" dirty="0" err="1" smtClean="0"/>
              <a:t>problema</a:t>
            </a:r>
            <a:r>
              <a:rPr lang="en-GB" sz="3600" dirty="0" smtClean="0"/>
              <a:t> de </a:t>
            </a:r>
            <a:r>
              <a:rPr lang="en-GB" sz="3600" dirty="0" err="1" smtClean="0"/>
              <a:t>aguas</a:t>
            </a:r>
            <a:r>
              <a:rPr lang="en-GB" sz="3600" dirty="0" smtClean="0"/>
              <a:t> </a:t>
            </a:r>
            <a:r>
              <a:rPr lang="en-GB" sz="3600" dirty="0" err="1" smtClean="0"/>
              <a:t>transzonales</a:t>
            </a:r>
            <a:r>
              <a:rPr lang="en-GB" sz="3600" dirty="0" smtClean="0"/>
              <a:t> </a:t>
            </a:r>
            <a:r>
              <a:rPr lang="en-GB" sz="3600" dirty="0" err="1" smtClean="0"/>
              <a:t>internacionales</a:t>
            </a:r>
            <a:r>
              <a:rPr lang="en-GB" sz="3600" dirty="0" smtClean="0"/>
              <a:t>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El cambio climático ha sido visto como más allá del ámbito de intervención </a:t>
            </a:r>
            <a:r>
              <a:rPr lang="es-ES" dirty="0" smtClean="0"/>
              <a:t>de proyectos Aguas Internacionales y </a:t>
            </a:r>
            <a:r>
              <a:rPr lang="es-ES" dirty="0"/>
              <a:t>por lo tanto </a:t>
            </a:r>
            <a:r>
              <a:rPr lang="es-ES" dirty="0" smtClean="0"/>
              <a:t>de cualquier </a:t>
            </a:r>
            <a:r>
              <a:rPr lang="es-ES" dirty="0"/>
              <a:t>proceso único TDA / </a:t>
            </a:r>
            <a:r>
              <a:rPr lang="es-ES" dirty="0" smtClean="0"/>
              <a:t>SAP</a:t>
            </a:r>
            <a:endParaRPr lang="en-GB" dirty="0"/>
          </a:p>
          <a:p>
            <a:pPr lvl="0"/>
            <a:r>
              <a:rPr lang="es-ES" dirty="0"/>
              <a:t>E</a:t>
            </a:r>
            <a:r>
              <a:rPr lang="es-ES" dirty="0" smtClean="0"/>
              <a:t>l </a:t>
            </a:r>
            <a:r>
              <a:rPr lang="es-ES" dirty="0"/>
              <a:t>cambio climático es un conductor externo de muchos de los problemas anteriores - algo que no se puede cambiar en el corto y mediano plazo (aunque sus efectos pueden ser mitigados en contra o </a:t>
            </a:r>
            <a:r>
              <a:rPr lang="es-ES" dirty="0" smtClean="0"/>
              <a:t>adaptados </a:t>
            </a:r>
            <a:r>
              <a:rPr lang="es-ES" dirty="0"/>
              <a:t>a</a:t>
            </a:r>
            <a:r>
              <a:rPr lang="es-ES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80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err="1"/>
              <a:t>Cambio</a:t>
            </a:r>
            <a:r>
              <a:rPr lang="en-GB" sz="3600" dirty="0"/>
              <a:t> </a:t>
            </a:r>
            <a:r>
              <a:rPr lang="en-GB" sz="3600" dirty="0" err="1"/>
              <a:t>Climático</a:t>
            </a:r>
            <a:r>
              <a:rPr lang="en-GB" sz="3600" dirty="0"/>
              <a:t>  -  </a:t>
            </a:r>
            <a:r>
              <a:rPr lang="en-GB" sz="3600" dirty="0" err="1"/>
              <a:t>Es</a:t>
            </a:r>
            <a:r>
              <a:rPr lang="en-GB" sz="3600" dirty="0"/>
              <a:t> un </a:t>
            </a:r>
            <a:r>
              <a:rPr lang="en-GB" sz="3600" dirty="0" err="1"/>
              <a:t>problema</a:t>
            </a:r>
            <a:r>
              <a:rPr lang="en-GB" sz="3600" dirty="0"/>
              <a:t> de </a:t>
            </a:r>
            <a:r>
              <a:rPr lang="en-GB" sz="3600" dirty="0" err="1"/>
              <a:t>aguas</a:t>
            </a:r>
            <a:r>
              <a:rPr lang="en-GB" sz="3600" dirty="0"/>
              <a:t> </a:t>
            </a:r>
            <a:r>
              <a:rPr lang="en-GB" sz="3600" dirty="0" err="1"/>
              <a:t>transzonales</a:t>
            </a:r>
            <a:r>
              <a:rPr lang="en-GB" sz="3600" dirty="0"/>
              <a:t> </a:t>
            </a:r>
            <a:r>
              <a:rPr lang="en-GB" sz="3600" dirty="0" err="1"/>
              <a:t>internacionales</a:t>
            </a:r>
            <a:r>
              <a:rPr lang="en-GB" sz="3600" dirty="0"/>
              <a:t>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Muchos de los problemas transfronterizos son reforzados (tanto positiva o negativamente) por el cambio climático</a:t>
            </a:r>
            <a:r>
              <a:rPr lang="es-ES" dirty="0" smtClean="0"/>
              <a:t>.</a:t>
            </a:r>
          </a:p>
          <a:p>
            <a:r>
              <a:rPr lang="es-ES" dirty="0"/>
              <a:t>Ya sea que el cambio climático es considerado como un problema transfronterizo o no, sus efectos (en términos de causa y efecto) deben ser bien </a:t>
            </a:r>
            <a:r>
              <a:rPr lang="es-ES" dirty="0" smtClean="0"/>
              <a:t>entendidos </a:t>
            </a:r>
            <a:r>
              <a:rPr lang="es-ES" dirty="0"/>
              <a:t>para asegurar que las futuras intervenciones son a la vez </a:t>
            </a:r>
            <a:r>
              <a:rPr lang="es-ES" dirty="0" smtClean="0"/>
              <a:t>resistentes </a:t>
            </a:r>
            <a:r>
              <a:rPr lang="es-ES" dirty="0"/>
              <a:t>y </a:t>
            </a:r>
            <a:r>
              <a:rPr lang="es-ES" dirty="0" smtClean="0"/>
              <a:t>adaptables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26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err="1" smtClean="0"/>
              <a:t>Identificando</a:t>
            </a:r>
            <a:r>
              <a:rPr lang="en-GB" sz="3600" dirty="0" smtClean="0"/>
              <a:t> y </a:t>
            </a:r>
            <a:r>
              <a:rPr lang="en-GB" sz="3600" dirty="0" err="1" smtClean="0"/>
              <a:t>Priorizando</a:t>
            </a:r>
            <a:r>
              <a:rPr lang="en-GB" sz="3600" dirty="0" smtClean="0"/>
              <a:t> </a:t>
            </a:r>
            <a:r>
              <a:rPr lang="en-GB" sz="3600" dirty="0" err="1" smtClean="0"/>
              <a:t>Problemas</a:t>
            </a:r>
            <a:r>
              <a:rPr lang="en-GB" sz="3600" dirty="0" smtClean="0"/>
              <a:t> </a:t>
            </a:r>
            <a:r>
              <a:rPr lang="en-GB" sz="3600" dirty="0" err="1" smtClean="0"/>
              <a:t>Transzonales</a:t>
            </a:r>
            <a:endParaRPr lang="en-US" sz="3600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905088816"/>
              </p:ext>
            </p:extLst>
          </p:nvPr>
        </p:nvGraphicFramePr>
        <p:xfrm>
          <a:off x="800100" y="1917701"/>
          <a:ext cx="77851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472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10C93A6-1F3A-294B-9B51-1EC503104F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3716C86-0037-DA49-B73F-F0BE59A477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CEA703B-2AEA-5741-84E8-EEE6562882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Priorizar</a:t>
            </a:r>
            <a:r>
              <a:rPr lang="en-US" sz="3600" dirty="0" smtClean="0"/>
              <a:t>- </a:t>
            </a:r>
            <a:r>
              <a:rPr lang="en-US" sz="3600" dirty="0" err="1" smtClean="0"/>
              <a:t>Una</a:t>
            </a:r>
            <a:r>
              <a:rPr lang="en-US" sz="3600" dirty="0" smtClean="0"/>
              <a:t> parte integral del </a:t>
            </a:r>
            <a:r>
              <a:rPr lang="en-US" sz="3600" dirty="0" err="1" smtClean="0"/>
              <a:t>Planeamiento</a:t>
            </a:r>
            <a:r>
              <a:rPr lang="en-US" sz="3600" dirty="0" smtClean="0"/>
              <a:t> </a:t>
            </a:r>
            <a:r>
              <a:rPr lang="en-US" sz="3600" dirty="0" err="1" smtClean="0"/>
              <a:t>Estratégico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981200"/>
            <a:ext cx="7556500" cy="4584700"/>
          </a:xfrm>
        </p:spPr>
        <p:txBody>
          <a:bodyPr/>
          <a:lstStyle/>
          <a:p>
            <a:r>
              <a:rPr lang="es-ES" dirty="0" smtClean="0"/>
              <a:t>Una </a:t>
            </a:r>
            <a:r>
              <a:rPr lang="es-ES" dirty="0"/>
              <a:t>clave para el desarrollo de </a:t>
            </a:r>
            <a:r>
              <a:rPr lang="es-ES" dirty="0" smtClean="0"/>
              <a:t>ADT </a:t>
            </a:r>
            <a:r>
              <a:rPr lang="es-ES" dirty="0"/>
              <a:t>y el éxito final del proceso </a:t>
            </a:r>
            <a:r>
              <a:rPr lang="es-ES" dirty="0" smtClean="0"/>
              <a:t>ADT </a:t>
            </a:r>
            <a:r>
              <a:rPr lang="es-ES" dirty="0"/>
              <a:t>/ </a:t>
            </a:r>
            <a:r>
              <a:rPr lang="es-ES" dirty="0" smtClean="0"/>
              <a:t>PAE </a:t>
            </a:r>
            <a:r>
              <a:rPr lang="es-ES" dirty="0"/>
              <a:t>es la importancia de la </a:t>
            </a:r>
            <a:r>
              <a:rPr lang="es-ES" i="1" dirty="0" smtClean="0">
                <a:solidFill>
                  <a:schemeClr val="bg2"/>
                </a:solidFill>
              </a:rPr>
              <a:t>priorización.</a:t>
            </a:r>
            <a:r>
              <a:rPr lang="en-GB" dirty="0" smtClean="0">
                <a:solidFill>
                  <a:schemeClr val="bg2"/>
                </a:solidFill>
              </a:rPr>
              <a:t> </a:t>
            </a:r>
          </a:p>
          <a:p>
            <a:r>
              <a:rPr lang="es-ES" dirty="0"/>
              <a:t>Debido a que hay muchas veces limitados recursos disponibles, la priorización ayuda a </a:t>
            </a:r>
            <a:r>
              <a:rPr lang="es-ES" i="1" dirty="0">
                <a:solidFill>
                  <a:schemeClr val="bg2"/>
                </a:solidFill>
              </a:rPr>
              <a:t>identificar los problemas </a:t>
            </a:r>
            <a:r>
              <a:rPr lang="es-ES" i="1" dirty="0" err="1" smtClean="0">
                <a:solidFill>
                  <a:schemeClr val="bg2"/>
                </a:solidFill>
              </a:rPr>
              <a:t>transzonales</a:t>
            </a:r>
            <a:r>
              <a:rPr lang="es-ES" i="1" dirty="0" smtClean="0">
                <a:solidFill>
                  <a:schemeClr val="bg2"/>
                </a:solidFill>
              </a:rPr>
              <a:t> </a:t>
            </a:r>
            <a:r>
              <a:rPr lang="es-ES" i="1" dirty="0">
                <a:solidFill>
                  <a:schemeClr val="bg2"/>
                </a:solidFill>
              </a:rPr>
              <a:t>que deben considerarse en el </a:t>
            </a:r>
            <a:r>
              <a:rPr lang="es-ES" i="1" dirty="0" smtClean="0">
                <a:solidFill>
                  <a:schemeClr val="bg2"/>
                </a:solidFill>
              </a:rPr>
              <a:t>ADT</a:t>
            </a:r>
            <a:r>
              <a:rPr lang="es-ES" dirty="0" smtClean="0"/>
              <a:t>. </a:t>
            </a:r>
          </a:p>
          <a:p>
            <a:r>
              <a:rPr lang="es-ES" dirty="0" smtClean="0"/>
              <a:t>Priorización usualmente requiere un conjunto de </a:t>
            </a:r>
            <a:r>
              <a:rPr lang="es-ES" dirty="0" smtClean="0">
                <a:solidFill>
                  <a:schemeClr val="bg2"/>
                </a:solidFill>
              </a:rPr>
              <a:t>criterios</a:t>
            </a:r>
            <a:endParaRPr lang="en-GB" i="1" dirty="0">
              <a:solidFill>
                <a:schemeClr val="bg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98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0" y="101600"/>
            <a:ext cx="9144000" cy="1625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smtClean="0"/>
              <a:t> 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223" y="114300"/>
            <a:ext cx="5200777" cy="334800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4305300" y="317500"/>
            <a:ext cx="4546981" cy="2654300"/>
            <a:chOff x="4330318" y="393700"/>
            <a:chExt cx="4546981" cy="26543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30318" y="393700"/>
              <a:ext cx="4546981" cy="265430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4648200" y="2565400"/>
              <a:ext cx="26351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Kura – Aras River Basin</a:t>
              </a:r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13600" y="0"/>
            <a:ext cx="4043199" cy="3330518"/>
            <a:chOff x="162800" y="127000"/>
            <a:chExt cx="4043199" cy="333051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2800" y="127000"/>
              <a:ext cx="4043199" cy="333051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03200" y="2781300"/>
              <a:ext cx="2237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Dnieper River Basin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96634" y="3448700"/>
            <a:ext cx="4102531" cy="3168000"/>
            <a:chOff x="158534" y="3467100"/>
            <a:chExt cx="4102531" cy="31680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8534" y="3467100"/>
              <a:ext cx="4102531" cy="31680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324100" y="5689600"/>
              <a:ext cx="16859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Rio de la Plata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48104" y="304800"/>
            <a:ext cx="3729836" cy="2844000"/>
            <a:chOff x="183004" y="317500"/>
            <a:chExt cx="3729836" cy="28440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3004" y="317500"/>
              <a:ext cx="3729836" cy="284400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1739900" y="1193800"/>
              <a:ext cx="1223975" cy="3693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Black Sea</a:t>
              </a:r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44500" y="3492500"/>
            <a:ext cx="3810000" cy="3111500"/>
            <a:chOff x="444500" y="3492500"/>
            <a:chExt cx="3810000" cy="31115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4500" y="3492500"/>
              <a:ext cx="3810000" cy="3111500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282700" y="4826000"/>
              <a:ext cx="16599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Gulf of Mexico</a:t>
              </a:r>
              <a:endParaRPr lang="en-US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343400" y="3517682"/>
            <a:ext cx="4559300" cy="3111717"/>
            <a:chOff x="6286500" y="3924082"/>
            <a:chExt cx="4559300" cy="311171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86500" y="3924082"/>
              <a:ext cx="4559300" cy="3111717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8013700" y="5308600"/>
              <a:ext cx="1301182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Lake Chad</a:t>
              </a:r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381500" y="3175002"/>
            <a:ext cx="4707464" cy="3530598"/>
            <a:chOff x="4330700" y="3162302"/>
            <a:chExt cx="4707464" cy="353059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330700" y="3162302"/>
              <a:ext cx="4707464" cy="3530598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6845300" y="4445000"/>
              <a:ext cx="12319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Nubian Aquifer</a:t>
              </a:r>
              <a:endParaRPr lang="en-US" dirty="0"/>
            </a:p>
          </p:txBody>
        </p:sp>
      </p:grpSp>
      <p:sp>
        <p:nvSpPr>
          <p:cNvPr id="37" name="Rectangle 36"/>
          <p:cNvSpPr/>
          <p:nvPr/>
        </p:nvSpPr>
        <p:spPr>
          <a:xfrm>
            <a:off x="2171700" y="2674035"/>
            <a:ext cx="4572000" cy="1754326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/>
            <a:r>
              <a:rPr lang="es-ES" sz="3600" dirty="0" smtClean="0"/>
              <a:t>Proyectos </a:t>
            </a:r>
            <a:r>
              <a:rPr lang="es-ES" sz="3600" dirty="0"/>
              <a:t>que han utilizado este enfoque </a:t>
            </a:r>
            <a:r>
              <a:rPr lang="en-US" sz="3600" dirty="0" smtClean="0"/>
              <a:t>:</a:t>
            </a:r>
            <a:endParaRPr lang="en-US" sz="3600" dirty="0"/>
          </a:p>
        </p:txBody>
      </p:sp>
      <p:sp>
        <p:nvSpPr>
          <p:cNvPr id="38" name="TextBox 37"/>
          <p:cNvSpPr txBox="1"/>
          <p:nvPr/>
        </p:nvSpPr>
        <p:spPr>
          <a:xfrm>
            <a:off x="5575300" y="1016000"/>
            <a:ext cx="1698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Orange-</a:t>
            </a:r>
            <a:r>
              <a:rPr lang="en-US" dirty="0" err="1" smtClean="0"/>
              <a:t>Senqu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River Basin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95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8" grpId="0"/>
      <p:bldP spid="3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Proceso</a:t>
            </a:r>
            <a:r>
              <a:rPr lang="en-US" dirty="0" smtClean="0"/>
              <a:t> </a:t>
            </a:r>
            <a:r>
              <a:rPr lang="en-US" dirty="0" err="1" smtClean="0"/>
              <a:t>Colaborativo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55297" y="2492941"/>
            <a:ext cx="2285317" cy="3319918"/>
            <a:chOff x="7646" y="854640"/>
            <a:chExt cx="2285317" cy="3319918"/>
          </a:xfrm>
          <a:solidFill>
            <a:schemeClr val="accent2"/>
          </a:solidFill>
        </p:grpSpPr>
        <p:sp>
          <p:nvSpPr>
            <p:cNvPr id="19" name="Rounded Rectangle 18"/>
            <p:cNvSpPr/>
            <p:nvPr/>
          </p:nvSpPr>
          <p:spPr>
            <a:xfrm>
              <a:off x="7646" y="854640"/>
              <a:ext cx="2285317" cy="331991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4"/>
            <p:cNvSpPr/>
            <p:nvPr/>
          </p:nvSpPr>
          <p:spPr>
            <a:xfrm>
              <a:off x="74581" y="921575"/>
              <a:ext cx="2151447" cy="318604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b="1" i="1" dirty="0" err="1" smtClean="0">
                  <a:latin typeface="Calibri"/>
                  <a:cs typeface="Calibri"/>
                </a:rPr>
                <a:t>Enfoque</a:t>
              </a:r>
              <a:r>
                <a:rPr lang="en-US" sz="2200" kern="1200" dirty="0" smtClean="0">
                  <a:latin typeface="Calibri"/>
                  <a:cs typeface="Calibri"/>
                </a:rPr>
                <a:t>: </a:t>
              </a:r>
            </a:p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>
                  <a:latin typeface="Calibri"/>
                  <a:cs typeface="Calibri"/>
                </a:rPr>
                <a:t>Taller </a:t>
              </a:r>
              <a:r>
                <a:rPr lang="en-US" sz="2200" kern="1200" dirty="0" err="1" smtClean="0">
                  <a:latin typeface="Calibri"/>
                  <a:cs typeface="Calibri"/>
                </a:rPr>
                <a:t>Colaborativo</a:t>
              </a:r>
              <a:r>
                <a:rPr lang="en-US" sz="2200" kern="1200" dirty="0" smtClean="0">
                  <a:latin typeface="Calibri"/>
                  <a:cs typeface="Calibri"/>
                </a:rPr>
                <a:t> con el </a:t>
              </a:r>
              <a:r>
                <a:rPr lang="en-US" sz="2200" kern="1200" dirty="0" err="1" smtClean="0">
                  <a:latin typeface="Calibri"/>
                  <a:cs typeface="Calibri"/>
                </a:rPr>
                <a:t>equipo</a:t>
              </a:r>
              <a:r>
                <a:rPr lang="en-US" sz="2200" kern="1200" dirty="0" smtClean="0">
                  <a:latin typeface="Calibri"/>
                  <a:cs typeface="Calibri"/>
                </a:rPr>
                <a:t> </a:t>
              </a:r>
              <a:r>
                <a:rPr lang="en-US" sz="2200" kern="1200" dirty="0" err="1" smtClean="0">
                  <a:latin typeface="Calibri"/>
                  <a:cs typeface="Calibri"/>
                </a:rPr>
                <a:t>completo</a:t>
              </a:r>
              <a:r>
                <a:rPr lang="en-US" sz="2200" kern="1200" dirty="0" smtClean="0">
                  <a:latin typeface="Calibri"/>
                  <a:cs typeface="Calibri"/>
                </a:rPr>
                <a:t> de </a:t>
              </a:r>
              <a:r>
                <a:rPr lang="en-US" sz="2200" kern="1200" dirty="0" err="1" smtClean="0">
                  <a:latin typeface="Calibri"/>
                  <a:cs typeface="Calibri"/>
                </a:rPr>
                <a:t>Desarrollo</a:t>
              </a:r>
              <a:r>
                <a:rPr lang="en-US" sz="2200" kern="1200" dirty="0" smtClean="0">
                  <a:latin typeface="Calibri"/>
                  <a:cs typeface="Calibri"/>
                </a:rPr>
                <a:t> del ADT</a:t>
              </a:r>
              <a:endParaRPr lang="en-US" sz="2200" kern="1200" dirty="0">
                <a:latin typeface="Calibri"/>
                <a:cs typeface="Calibri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769146" y="3869521"/>
            <a:ext cx="484487" cy="566758"/>
            <a:chOff x="2521495" y="2231220"/>
            <a:chExt cx="484487" cy="566758"/>
          </a:xfrm>
          <a:solidFill>
            <a:srgbClr val="FF0000"/>
          </a:solidFill>
        </p:grpSpPr>
        <p:sp>
          <p:nvSpPr>
            <p:cNvPr id="17" name="Right Arrow 16"/>
            <p:cNvSpPr/>
            <p:nvPr/>
          </p:nvSpPr>
          <p:spPr>
            <a:xfrm>
              <a:off x="2521495" y="2231220"/>
              <a:ext cx="484487" cy="566758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5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ight Arrow 6"/>
            <p:cNvSpPr/>
            <p:nvPr/>
          </p:nvSpPr>
          <p:spPr>
            <a:xfrm>
              <a:off x="2521495" y="2344572"/>
              <a:ext cx="339141" cy="34005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454741" y="2492941"/>
            <a:ext cx="2285317" cy="3319918"/>
            <a:chOff x="3207090" y="854640"/>
            <a:chExt cx="2285317" cy="3319918"/>
          </a:xfrm>
          <a:solidFill>
            <a:schemeClr val="accent2"/>
          </a:solidFill>
        </p:grpSpPr>
        <p:sp>
          <p:nvSpPr>
            <p:cNvPr id="15" name="Rounded Rectangle 14"/>
            <p:cNvSpPr/>
            <p:nvPr/>
          </p:nvSpPr>
          <p:spPr>
            <a:xfrm>
              <a:off x="3207090" y="854640"/>
              <a:ext cx="2285317" cy="331991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8"/>
            <p:cNvSpPr/>
            <p:nvPr/>
          </p:nvSpPr>
          <p:spPr>
            <a:xfrm>
              <a:off x="3274025" y="921575"/>
              <a:ext cx="2151447" cy="318604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b="1" i="1" kern="1200" dirty="0" err="1" smtClean="0">
                  <a:latin typeface="Calibri"/>
                  <a:cs typeface="Calibri"/>
                </a:rPr>
                <a:t>Propósito</a:t>
              </a:r>
              <a:r>
                <a:rPr lang="en-US" sz="2200" b="1" i="1" kern="1200" dirty="0" smtClean="0">
                  <a:latin typeface="Calibri"/>
                  <a:cs typeface="Calibri"/>
                </a:rPr>
                <a:t>:</a:t>
              </a:r>
            </a:p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err="1" smtClean="0">
                  <a:latin typeface="Calibri"/>
                  <a:cs typeface="Calibri"/>
                </a:rPr>
                <a:t>Alcanzar</a:t>
              </a:r>
              <a:r>
                <a:rPr lang="en-US" sz="2200" kern="1200" dirty="0" smtClean="0">
                  <a:latin typeface="Calibri"/>
                  <a:cs typeface="Calibri"/>
                </a:rPr>
                <a:t> un </a:t>
              </a:r>
              <a:r>
                <a:rPr lang="en-US" sz="2200" kern="1200" dirty="0" err="1" smtClean="0">
                  <a:latin typeface="Calibri"/>
                  <a:cs typeface="Calibri"/>
                </a:rPr>
                <a:t>consenso</a:t>
              </a:r>
              <a:r>
                <a:rPr lang="en-US" sz="2200" kern="1200" dirty="0" smtClean="0">
                  <a:latin typeface="Calibri"/>
                  <a:cs typeface="Calibri"/>
                </a:rPr>
                <a:t> en la </a:t>
              </a:r>
              <a:r>
                <a:rPr lang="en-US" sz="2200" kern="1200" dirty="0" err="1" smtClean="0">
                  <a:latin typeface="Calibri"/>
                  <a:cs typeface="Calibri"/>
                </a:rPr>
                <a:t>priorizaci</a:t>
              </a:r>
              <a:r>
                <a:rPr lang="en-US" sz="2200" dirty="0" err="1" smtClean="0">
                  <a:latin typeface="Calibri"/>
                  <a:cs typeface="Calibri"/>
                </a:rPr>
                <a:t>ón</a:t>
              </a:r>
              <a:r>
                <a:rPr lang="en-US" sz="2200" dirty="0" smtClean="0">
                  <a:latin typeface="Calibri"/>
                  <a:cs typeface="Calibri"/>
                </a:rPr>
                <a:t> de </a:t>
              </a:r>
              <a:r>
                <a:rPr lang="en-US" sz="2200" dirty="0" err="1" smtClean="0">
                  <a:latin typeface="Calibri"/>
                  <a:cs typeface="Calibri"/>
                </a:rPr>
                <a:t>problemas</a:t>
              </a:r>
              <a:r>
                <a:rPr lang="en-US" sz="2200" dirty="0" smtClean="0">
                  <a:latin typeface="Calibri"/>
                  <a:cs typeface="Calibri"/>
                </a:rPr>
                <a:t> </a:t>
              </a:r>
              <a:r>
                <a:rPr lang="en-US" sz="2200" dirty="0" err="1" smtClean="0">
                  <a:latin typeface="Calibri"/>
                  <a:cs typeface="Calibri"/>
                </a:rPr>
                <a:t>transzonales</a:t>
              </a:r>
              <a:r>
                <a:rPr lang="en-US" sz="2200" dirty="0" smtClean="0">
                  <a:latin typeface="Calibri"/>
                  <a:cs typeface="Calibri"/>
                </a:rPr>
                <a:t> </a:t>
              </a:r>
              <a:r>
                <a:rPr lang="en-US" sz="2200" dirty="0" err="1" smtClean="0">
                  <a:latin typeface="Calibri"/>
                  <a:cs typeface="Calibri"/>
                </a:rPr>
                <a:t>que</a:t>
              </a:r>
              <a:r>
                <a:rPr lang="en-US" sz="2200" dirty="0" smtClean="0">
                  <a:latin typeface="Calibri"/>
                  <a:cs typeface="Calibri"/>
                </a:rPr>
                <a:t> </a:t>
              </a:r>
              <a:r>
                <a:rPr lang="en-US" sz="2200" dirty="0" err="1" smtClean="0">
                  <a:latin typeface="Calibri"/>
                  <a:cs typeface="Calibri"/>
                </a:rPr>
                <a:t>afectan</a:t>
              </a:r>
              <a:r>
                <a:rPr lang="en-US" sz="2200" dirty="0" smtClean="0">
                  <a:latin typeface="Calibri"/>
                  <a:cs typeface="Calibri"/>
                </a:rPr>
                <a:t> al </a:t>
              </a:r>
              <a:r>
                <a:rPr lang="en-US" sz="2200" dirty="0" err="1" smtClean="0">
                  <a:latin typeface="Calibri"/>
                  <a:cs typeface="Calibri"/>
                </a:rPr>
                <a:t>sistema</a:t>
              </a:r>
              <a:r>
                <a:rPr lang="en-US" sz="2200" dirty="0" smtClean="0">
                  <a:latin typeface="Calibri"/>
                  <a:cs typeface="Calibri"/>
                </a:rPr>
                <a:t> de </a:t>
              </a:r>
              <a:r>
                <a:rPr lang="en-US" sz="2200" dirty="0" err="1" smtClean="0">
                  <a:latin typeface="Calibri"/>
                  <a:cs typeface="Calibri"/>
                </a:rPr>
                <a:t>aguas</a:t>
              </a:r>
              <a:endParaRPr lang="en-US" sz="2200" kern="1200" dirty="0">
                <a:latin typeface="Calibri"/>
                <a:cs typeface="Calibri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968591" y="3869521"/>
            <a:ext cx="484487" cy="566758"/>
            <a:chOff x="5720940" y="2231220"/>
            <a:chExt cx="484487" cy="566758"/>
          </a:xfrm>
          <a:solidFill>
            <a:srgbClr val="FF0000"/>
          </a:solidFill>
        </p:grpSpPr>
        <p:sp>
          <p:nvSpPr>
            <p:cNvPr id="13" name="Right Arrow 12"/>
            <p:cNvSpPr/>
            <p:nvPr/>
          </p:nvSpPr>
          <p:spPr>
            <a:xfrm>
              <a:off x="5720940" y="2231220"/>
              <a:ext cx="484487" cy="566758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5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ight Arrow 10"/>
            <p:cNvSpPr/>
            <p:nvPr/>
          </p:nvSpPr>
          <p:spPr>
            <a:xfrm>
              <a:off x="5720940" y="2344572"/>
              <a:ext cx="339141" cy="34005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654186" y="2492941"/>
            <a:ext cx="2285317" cy="3319918"/>
            <a:chOff x="6406535" y="854640"/>
            <a:chExt cx="2285317" cy="3319918"/>
          </a:xfrm>
          <a:solidFill>
            <a:schemeClr val="accent2"/>
          </a:solidFill>
        </p:grpSpPr>
        <p:sp>
          <p:nvSpPr>
            <p:cNvPr id="11" name="Rounded Rectangle 10"/>
            <p:cNvSpPr/>
            <p:nvPr/>
          </p:nvSpPr>
          <p:spPr>
            <a:xfrm>
              <a:off x="6406535" y="854640"/>
              <a:ext cx="2285317" cy="331991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12"/>
            <p:cNvSpPr/>
            <p:nvPr/>
          </p:nvSpPr>
          <p:spPr>
            <a:xfrm>
              <a:off x="6473470" y="921575"/>
              <a:ext cx="2151447" cy="318604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b="1" i="1" dirty="0" smtClean="0">
                  <a:latin typeface="Calibri"/>
                  <a:cs typeface="Calibri"/>
                </a:rPr>
                <a:t>La </a:t>
              </a:r>
              <a:r>
                <a:rPr lang="en-US" sz="2200" b="1" i="1" dirty="0" err="1" smtClean="0">
                  <a:latin typeface="Calibri"/>
                  <a:cs typeface="Calibri"/>
                </a:rPr>
                <a:t>Tarea</a:t>
              </a:r>
              <a:r>
                <a:rPr lang="en-US" sz="2200" b="1" i="1" kern="1200" dirty="0" smtClean="0">
                  <a:latin typeface="Calibri"/>
                  <a:cs typeface="Calibri"/>
                </a:rPr>
                <a:t>:</a:t>
              </a:r>
            </a:p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dirty="0" err="1" smtClean="0">
                  <a:latin typeface="Calibri"/>
                  <a:cs typeface="Calibri"/>
                </a:rPr>
                <a:t>Hacer</a:t>
              </a:r>
              <a:r>
                <a:rPr lang="en-US" sz="2200" dirty="0" smtClean="0">
                  <a:latin typeface="Calibri"/>
                  <a:cs typeface="Calibri"/>
                </a:rPr>
                <a:t> un </a:t>
              </a:r>
              <a:r>
                <a:rPr lang="en-US" sz="2200" dirty="0" err="1" smtClean="0">
                  <a:latin typeface="Calibri"/>
                  <a:cs typeface="Calibri"/>
                </a:rPr>
                <a:t>lluvia</a:t>
              </a:r>
              <a:r>
                <a:rPr lang="en-US" sz="2200" dirty="0">
                  <a:latin typeface="Calibri"/>
                  <a:cs typeface="Calibri"/>
                </a:rPr>
                <a:t> </a:t>
              </a:r>
              <a:r>
                <a:rPr lang="en-US" sz="2200" dirty="0" smtClean="0">
                  <a:latin typeface="Calibri"/>
                  <a:cs typeface="Calibri"/>
                </a:rPr>
                <a:t>de ideas de </a:t>
              </a:r>
              <a:r>
                <a:rPr lang="en-US" sz="2200" dirty="0" err="1" smtClean="0">
                  <a:latin typeface="Calibri"/>
                  <a:cs typeface="Calibri"/>
                </a:rPr>
                <a:t>una</a:t>
              </a:r>
              <a:r>
                <a:rPr lang="en-US" sz="2200" dirty="0" smtClean="0">
                  <a:latin typeface="Calibri"/>
                  <a:cs typeface="Calibri"/>
                </a:rPr>
                <a:t> </a:t>
              </a:r>
              <a:r>
                <a:rPr lang="en-US" sz="2200" dirty="0" err="1" smtClean="0">
                  <a:latin typeface="Calibri"/>
                  <a:cs typeface="Calibri"/>
                </a:rPr>
                <a:t>lista</a:t>
              </a:r>
              <a:r>
                <a:rPr lang="en-US" sz="2200" dirty="0" smtClean="0">
                  <a:latin typeface="Calibri"/>
                  <a:cs typeface="Calibri"/>
                </a:rPr>
                <a:t> </a:t>
              </a:r>
              <a:r>
                <a:rPr lang="en-US" sz="2200" dirty="0" err="1" smtClean="0">
                  <a:latin typeface="Calibri"/>
                  <a:cs typeface="Calibri"/>
                </a:rPr>
                <a:t>completa</a:t>
              </a:r>
              <a:r>
                <a:rPr lang="en-US" sz="2200" dirty="0" smtClean="0">
                  <a:latin typeface="Calibri"/>
                  <a:cs typeface="Calibri"/>
                </a:rPr>
                <a:t> de </a:t>
              </a:r>
              <a:r>
                <a:rPr lang="en-US" sz="2200" dirty="0" err="1" smtClean="0">
                  <a:latin typeface="Calibri"/>
                  <a:cs typeface="Calibri"/>
                </a:rPr>
                <a:t>problemas</a:t>
              </a:r>
              <a:r>
                <a:rPr lang="en-US" sz="2200" dirty="0" smtClean="0">
                  <a:latin typeface="Calibri"/>
                  <a:cs typeface="Calibri"/>
                </a:rPr>
                <a:t> </a:t>
              </a:r>
              <a:r>
                <a:rPr lang="en-US" sz="2200" dirty="0" err="1" smtClean="0">
                  <a:latin typeface="Calibri"/>
                  <a:cs typeface="Calibri"/>
                </a:rPr>
                <a:t>transzonales</a:t>
              </a:r>
              <a:r>
                <a:rPr lang="en-US" sz="2200" dirty="0" smtClean="0">
                  <a:latin typeface="Calibri"/>
                  <a:cs typeface="Calibri"/>
                </a:rPr>
                <a:t> </a:t>
              </a:r>
              <a:r>
                <a:rPr lang="en-US" sz="2200" dirty="0" err="1" smtClean="0">
                  <a:latin typeface="Calibri"/>
                  <a:cs typeface="Calibri"/>
                </a:rPr>
                <a:t>para</a:t>
              </a:r>
              <a:r>
                <a:rPr lang="en-US" sz="2200" dirty="0" smtClean="0">
                  <a:latin typeface="Calibri"/>
                  <a:cs typeface="Calibri"/>
                </a:rPr>
                <a:t> el </a:t>
              </a:r>
              <a:r>
                <a:rPr lang="en-US" sz="2200" dirty="0" err="1" smtClean="0">
                  <a:latin typeface="Calibri"/>
                  <a:cs typeface="Calibri"/>
                </a:rPr>
                <a:t>sistema</a:t>
              </a:r>
              <a:r>
                <a:rPr lang="en-US" sz="2200" dirty="0" smtClean="0">
                  <a:latin typeface="Calibri"/>
                  <a:cs typeface="Calibri"/>
                </a:rPr>
                <a:t> de </a:t>
              </a:r>
              <a:r>
                <a:rPr lang="en-US" sz="2200" dirty="0" err="1" smtClean="0">
                  <a:latin typeface="Calibri"/>
                  <a:cs typeface="Calibri"/>
                </a:rPr>
                <a:t>aguas</a:t>
              </a:r>
              <a:endParaRPr lang="en-US" sz="2200" kern="120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556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574" y="2998788"/>
            <a:ext cx="7756525" cy="1027112"/>
          </a:xfrm>
        </p:spPr>
        <p:txBody>
          <a:bodyPr/>
          <a:lstStyle/>
          <a:p>
            <a:r>
              <a:rPr lang="en-US" dirty="0" err="1" smtClean="0"/>
              <a:t>Sección</a:t>
            </a:r>
            <a:r>
              <a:rPr lang="en-US" dirty="0" smtClean="0"/>
              <a:t> 4: </a:t>
            </a:r>
            <a:r>
              <a:rPr lang="en-US" dirty="0" err="1" smtClean="0"/>
              <a:t>Problema</a:t>
            </a:r>
            <a:r>
              <a:rPr lang="en-US" dirty="0" smtClean="0"/>
              <a:t> </a:t>
            </a:r>
            <a:r>
              <a:rPr lang="en-US" dirty="0" err="1" smtClean="0"/>
              <a:t>Transzonal</a:t>
            </a:r>
            <a:r>
              <a:rPr lang="en-US" dirty="0" smtClean="0"/>
              <a:t>, </a:t>
            </a:r>
            <a:r>
              <a:rPr lang="en-US" dirty="0" err="1" smtClean="0"/>
              <a:t>Identificación</a:t>
            </a:r>
            <a:r>
              <a:rPr lang="en-US" dirty="0" smtClean="0"/>
              <a:t> y </a:t>
            </a:r>
            <a:r>
              <a:rPr lang="en-US" dirty="0" err="1" smtClean="0"/>
              <a:t>Priorización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060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Ejercicio</a:t>
            </a:r>
            <a:r>
              <a:rPr lang="en-US" dirty="0" smtClean="0"/>
              <a:t> </a:t>
            </a:r>
            <a:r>
              <a:rPr lang="en-US" dirty="0" err="1" smtClean="0"/>
              <a:t>Grupal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175" y="1739901"/>
            <a:ext cx="7556500" cy="2971800"/>
          </a:xfrm>
        </p:spPr>
        <p:txBody>
          <a:bodyPr/>
          <a:lstStyle/>
          <a:p>
            <a:pPr marL="0" indent="0">
              <a:buNone/>
            </a:pPr>
            <a:r>
              <a:rPr lang="en-GB" dirty="0" err="1" smtClean="0"/>
              <a:t>Grupo</a:t>
            </a:r>
            <a:r>
              <a:rPr lang="en-GB" dirty="0" smtClean="0"/>
              <a:t> </a:t>
            </a:r>
            <a:r>
              <a:rPr lang="en-GB" dirty="0" err="1" smtClean="0"/>
              <a:t>entero</a:t>
            </a:r>
            <a:r>
              <a:rPr lang="en-GB" dirty="0" smtClean="0"/>
              <a:t>:</a:t>
            </a:r>
            <a:endParaRPr lang="en-GB" dirty="0"/>
          </a:p>
          <a:p>
            <a:pPr lvl="0"/>
            <a:r>
              <a:rPr lang="en-GB" sz="2400" i="1" dirty="0" err="1" smtClean="0">
                <a:solidFill>
                  <a:srgbClr val="0033CC"/>
                </a:solidFill>
              </a:rPr>
              <a:t>Hacer</a:t>
            </a:r>
            <a:r>
              <a:rPr lang="en-GB" sz="2400" i="1" dirty="0" smtClean="0">
                <a:solidFill>
                  <a:srgbClr val="0033CC"/>
                </a:solidFill>
              </a:rPr>
              <a:t> </a:t>
            </a:r>
            <a:r>
              <a:rPr lang="en-GB" sz="2400" i="1" dirty="0" err="1" smtClean="0">
                <a:solidFill>
                  <a:srgbClr val="0033CC"/>
                </a:solidFill>
              </a:rPr>
              <a:t>una</a:t>
            </a:r>
            <a:r>
              <a:rPr lang="en-GB" sz="2400" i="1" dirty="0" smtClean="0">
                <a:solidFill>
                  <a:srgbClr val="0033CC"/>
                </a:solidFill>
              </a:rPr>
              <a:t> </a:t>
            </a:r>
            <a:r>
              <a:rPr lang="en-GB" sz="2400" i="1" dirty="0" err="1" smtClean="0">
                <a:solidFill>
                  <a:srgbClr val="0033CC"/>
                </a:solidFill>
              </a:rPr>
              <a:t>lluvia</a:t>
            </a:r>
            <a:r>
              <a:rPr lang="en-GB" sz="2400" i="1" dirty="0" smtClean="0">
                <a:solidFill>
                  <a:srgbClr val="0033CC"/>
                </a:solidFill>
              </a:rPr>
              <a:t> de ideas</a:t>
            </a:r>
            <a:r>
              <a:rPr lang="en-GB" sz="2400" dirty="0" smtClean="0"/>
              <a:t> de </a:t>
            </a:r>
            <a:r>
              <a:rPr lang="en-GB" sz="2400" dirty="0" err="1" smtClean="0"/>
              <a:t>una</a:t>
            </a:r>
            <a:r>
              <a:rPr lang="en-GB" sz="2400" dirty="0" smtClean="0"/>
              <a:t> </a:t>
            </a:r>
            <a:r>
              <a:rPr lang="en-GB" sz="2400" dirty="0" err="1" smtClean="0"/>
              <a:t>lista</a:t>
            </a:r>
            <a:r>
              <a:rPr lang="en-GB" sz="2400" dirty="0" smtClean="0"/>
              <a:t> </a:t>
            </a:r>
            <a:r>
              <a:rPr lang="en-GB" sz="2400" dirty="0" err="1" smtClean="0"/>
              <a:t>completa</a:t>
            </a:r>
            <a:r>
              <a:rPr lang="en-GB" sz="2400" dirty="0" smtClean="0"/>
              <a:t> de </a:t>
            </a:r>
            <a:r>
              <a:rPr lang="en-GB" sz="2400" dirty="0" err="1" smtClean="0"/>
              <a:t>problemas</a:t>
            </a:r>
            <a:r>
              <a:rPr lang="en-GB" sz="2400" dirty="0" smtClean="0"/>
              <a:t> </a:t>
            </a:r>
            <a:r>
              <a:rPr lang="en-GB" sz="2400" dirty="0" err="1" smtClean="0"/>
              <a:t>tranzonales</a:t>
            </a:r>
            <a:r>
              <a:rPr lang="en-GB" sz="2400" dirty="0" smtClean="0"/>
              <a:t> </a:t>
            </a:r>
            <a:r>
              <a:rPr lang="en-GB" sz="2400" dirty="0" err="1" smtClean="0"/>
              <a:t>para</a:t>
            </a:r>
            <a:r>
              <a:rPr lang="en-GB" sz="2400" dirty="0" smtClean="0"/>
              <a:t> el </a:t>
            </a:r>
            <a:r>
              <a:rPr lang="en-GB" sz="2400" dirty="0" err="1" smtClean="0"/>
              <a:t>sistema</a:t>
            </a:r>
            <a:r>
              <a:rPr lang="en-GB" sz="2400" dirty="0" smtClean="0"/>
              <a:t> de </a:t>
            </a:r>
            <a:r>
              <a:rPr lang="en-GB" sz="2400" dirty="0" err="1" smtClean="0"/>
              <a:t>aguas</a:t>
            </a:r>
            <a:endParaRPr lang="en-GB" sz="2400" dirty="0" smtClean="0"/>
          </a:p>
          <a:p>
            <a:pPr lvl="0"/>
            <a:r>
              <a:rPr lang="en-GB" sz="2400" dirty="0" err="1" smtClean="0"/>
              <a:t>Identificar</a:t>
            </a:r>
            <a:r>
              <a:rPr lang="en-GB" sz="2400" dirty="0" smtClean="0"/>
              <a:t> a los </a:t>
            </a:r>
            <a:r>
              <a:rPr lang="en-GB" sz="2400" dirty="0" err="1" smtClean="0"/>
              <a:t>reales</a:t>
            </a:r>
            <a:r>
              <a:rPr lang="en-GB" sz="2400" dirty="0" smtClean="0"/>
              <a:t> </a:t>
            </a:r>
            <a:r>
              <a:rPr lang="en-GB" sz="2400" dirty="0" err="1" smtClean="0"/>
              <a:t>problemas</a:t>
            </a:r>
            <a:r>
              <a:rPr lang="en-GB" sz="2400" dirty="0" smtClean="0"/>
              <a:t> </a:t>
            </a:r>
            <a:r>
              <a:rPr lang="en-GB" sz="2400" dirty="0" err="1" smtClean="0"/>
              <a:t>ambientales</a:t>
            </a:r>
            <a:r>
              <a:rPr lang="en-GB" sz="2400" dirty="0" smtClean="0"/>
              <a:t> </a:t>
            </a:r>
            <a:r>
              <a:rPr lang="en-GB" sz="2400" dirty="0" err="1" smtClean="0"/>
              <a:t>transzonales</a:t>
            </a:r>
            <a:endParaRPr lang="en-GB" sz="2400" i="1" dirty="0" smtClean="0">
              <a:solidFill>
                <a:schemeClr val="bg2"/>
              </a:solidFill>
            </a:endParaRPr>
          </a:p>
          <a:p>
            <a:r>
              <a:rPr lang="es-ES" sz="2400" dirty="0"/>
              <a:t>Identificar la </a:t>
            </a:r>
            <a:r>
              <a:rPr lang="es-ES" sz="2400" i="1" dirty="0">
                <a:solidFill>
                  <a:schemeClr val="bg2"/>
                </a:solidFill>
              </a:rPr>
              <a:t>escala geográfica</a:t>
            </a:r>
            <a:r>
              <a:rPr lang="es-ES" sz="2400" dirty="0"/>
              <a:t> de cada problema y </a:t>
            </a:r>
            <a:r>
              <a:rPr lang="es-ES" sz="2400" dirty="0" smtClean="0"/>
              <a:t>que tan</a:t>
            </a:r>
            <a:r>
              <a:rPr lang="es-ES" sz="2400" dirty="0" smtClean="0">
                <a:solidFill>
                  <a:schemeClr val="bg2"/>
                </a:solidFill>
              </a:rPr>
              <a:t> fuertes son estos problemas</a:t>
            </a:r>
            <a:r>
              <a:rPr lang="es-ES" sz="2400" dirty="0" smtClean="0"/>
              <a:t> transfronterizos.</a:t>
            </a:r>
          </a:p>
          <a:p>
            <a:r>
              <a:rPr lang="en-GB" sz="2400" dirty="0" smtClean="0"/>
              <a:t> </a:t>
            </a:r>
            <a:r>
              <a:rPr lang="en-GB" sz="2400" dirty="0" err="1" smtClean="0"/>
              <a:t>Miembros</a:t>
            </a:r>
            <a:r>
              <a:rPr lang="en-GB" sz="2400" dirty="0" smtClean="0"/>
              <a:t> del </a:t>
            </a:r>
            <a:r>
              <a:rPr lang="en-GB" sz="2400" dirty="0" err="1" smtClean="0"/>
              <a:t>equipo</a:t>
            </a:r>
            <a:r>
              <a:rPr lang="en-GB" sz="2400" dirty="0" smtClean="0"/>
              <a:t> </a:t>
            </a:r>
            <a:r>
              <a:rPr lang="en-GB" sz="2400" dirty="0" err="1" smtClean="0"/>
              <a:t>deben</a:t>
            </a:r>
            <a:r>
              <a:rPr lang="en-GB" sz="2400" dirty="0" smtClean="0"/>
              <a:t> </a:t>
            </a:r>
            <a:r>
              <a:rPr lang="en-GB" sz="2400" i="1" dirty="0" err="1" smtClean="0">
                <a:solidFill>
                  <a:schemeClr val="bg2"/>
                </a:solidFill>
              </a:rPr>
              <a:t>priorizar</a:t>
            </a:r>
            <a:r>
              <a:rPr lang="en-GB" sz="2400" dirty="0" smtClean="0"/>
              <a:t> los </a:t>
            </a:r>
            <a:r>
              <a:rPr lang="en-GB" sz="2400" dirty="0" err="1" smtClean="0"/>
              <a:t>problemas</a:t>
            </a:r>
            <a:r>
              <a:rPr lang="en-GB" sz="2400" dirty="0" smtClean="0"/>
              <a:t> </a:t>
            </a:r>
            <a:r>
              <a:rPr lang="en-GB" sz="2400" dirty="0" err="1" smtClean="0"/>
              <a:t>basados</a:t>
            </a:r>
            <a:r>
              <a:rPr lang="en-GB" sz="2400" dirty="0" smtClean="0"/>
              <a:t> en un </a:t>
            </a:r>
            <a:r>
              <a:rPr lang="en-GB" sz="2400" dirty="0" err="1" smtClean="0"/>
              <a:t>conjunto</a:t>
            </a:r>
            <a:r>
              <a:rPr lang="en-GB" sz="2400" dirty="0" smtClean="0"/>
              <a:t> de </a:t>
            </a:r>
            <a:r>
              <a:rPr lang="en-GB" sz="2400" dirty="0" err="1" smtClean="0"/>
              <a:t>criterios</a:t>
            </a:r>
            <a:endParaRPr lang="en-GB" sz="2400" dirty="0" smtClean="0"/>
          </a:p>
          <a:p>
            <a:r>
              <a:rPr lang="en-GB" sz="2400" b="1" dirty="0" err="1" smtClean="0"/>
              <a:t>Tiempo</a:t>
            </a:r>
            <a:r>
              <a:rPr lang="en-GB" sz="2400" b="1" dirty="0" smtClean="0"/>
              <a:t>: 30 </a:t>
            </a:r>
            <a:r>
              <a:rPr lang="en-GB" sz="2400" b="1" dirty="0" err="1" smtClean="0"/>
              <a:t>minutos</a:t>
            </a:r>
            <a:endParaRPr lang="en-GB" sz="2400" b="1" dirty="0"/>
          </a:p>
          <a:p>
            <a:pPr marL="0" lvl="0" indent="0">
              <a:buNone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2470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98475" y="311150"/>
            <a:ext cx="7556500" cy="1025525"/>
          </a:xfrm>
        </p:spPr>
        <p:txBody>
          <a:bodyPr/>
          <a:lstStyle/>
          <a:p>
            <a:r>
              <a:rPr lang="en-US" dirty="0" err="1" smtClean="0">
                <a:latin typeface="Calibri" charset="0"/>
                <a:ea typeface="ＭＳ Ｐゴシック" charset="0"/>
              </a:rPr>
              <a:t>Directrices</a:t>
            </a:r>
            <a:r>
              <a:rPr lang="en-US" dirty="0" smtClean="0">
                <a:latin typeface="Calibri" charset="0"/>
                <a:ea typeface="ＭＳ Ｐゴシック" charset="0"/>
              </a:rPr>
              <a:t> </a:t>
            </a:r>
            <a:r>
              <a:rPr lang="en-US" dirty="0" err="1" smtClean="0">
                <a:latin typeface="Calibri" charset="0"/>
                <a:ea typeface="ＭＳ Ｐゴシック" charset="0"/>
              </a:rPr>
              <a:t>para</a:t>
            </a:r>
            <a:r>
              <a:rPr lang="en-US" dirty="0" smtClean="0">
                <a:latin typeface="Calibri" charset="0"/>
                <a:ea typeface="ＭＳ Ｐゴシック" charset="0"/>
              </a:rPr>
              <a:t> la </a:t>
            </a:r>
            <a:r>
              <a:rPr lang="en-US" dirty="0" err="1" smtClean="0">
                <a:latin typeface="Calibri" charset="0"/>
                <a:ea typeface="ＭＳ Ｐゴシック" charset="0"/>
              </a:rPr>
              <a:t>Lluvia</a:t>
            </a:r>
            <a:r>
              <a:rPr lang="en-US" dirty="0" smtClean="0">
                <a:latin typeface="Calibri" charset="0"/>
                <a:ea typeface="ＭＳ Ｐゴシック" charset="0"/>
              </a:rPr>
              <a:t> de Ideas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40963" name="TextBox 56"/>
          <p:cNvSpPr txBox="1">
            <a:spLocks noChangeArrowheads="1"/>
          </p:cNvSpPr>
          <p:nvPr/>
        </p:nvSpPr>
        <p:spPr bwMode="auto">
          <a:xfrm>
            <a:off x="3835400" y="2311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grpSp>
        <p:nvGrpSpPr>
          <p:cNvPr id="5" name="Diagram group"/>
          <p:cNvGrpSpPr/>
          <p:nvPr/>
        </p:nvGrpSpPr>
        <p:grpSpPr>
          <a:xfrm>
            <a:off x="6070250" y="1773429"/>
            <a:ext cx="2730500" cy="2032000"/>
            <a:chOff x="4155886" y="807"/>
            <a:chExt cx="803174" cy="923188"/>
          </a:xfrm>
          <a:solidFill>
            <a:schemeClr val="accent5">
              <a:lumMod val="75000"/>
            </a:schemeClr>
          </a:solidFill>
          <a:scene3d>
            <a:camera prst="orthographicFront"/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6" name="Group 37"/>
            <p:cNvGrpSpPr/>
            <p:nvPr/>
          </p:nvGrpSpPr>
          <p:grpSpPr>
            <a:xfrm>
              <a:off x="4155886" y="807"/>
              <a:ext cx="803174" cy="923188"/>
              <a:chOff x="4155886" y="807"/>
              <a:chExt cx="803174" cy="923188"/>
            </a:xfrm>
            <a:grpFill/>
          </p:grpSpPr>
          <p:sp>
            <p:nvSpPr>
              <p:cNvPr id="39" name="Hexagon 38"/>
              <p:cNvSpPr/>
              <p:nvPr/>
            </p:nvSpPr>
            <p:spPr>
              <a:xfrm rot="5400000">
                <a:off x="4095879" y="60814"/>
                <a:ext cx="923188" cy="803174"/>
              </a:xfrm>
              <a:prstGeom prst="hexagon">
                <a:avLst>
                  <a:gd name="adj" fmla="val 25000"/>
                  <a:gd name="vf" fmla="val 115470"/>
                </a:avLst>
              </a:prstGeom>
              <a:grpFill/>
              <a:effectLst/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0" name="Hexagon 4"/>
              <p:cNvSpPr/>
              <p:nvPr/>
            </p:nvSpPr>
            <p:spPr>
              <a:xfrm>
                <a:off x="4281047" y="144672"/>
                <a:ext cx="552852" cy="635461"/>
              </a:xfrm>
              <a:prstGeom prst="rect">
                <a:avLst/>
              </a:prstGeom>
              <a:noFill/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26670" tIns="26670" rIns="26670" bIns="26670" spcCol="1270" anchor="ctr"/>
              <a:lstStyle/>
              <a:p>
                <a:pPr algn="ctr" defTabSz="3111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da-DK" sz="2400" b="1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/>
                    <a:cs typeface="Arial"/>
                  </a:rPr>
                  <a:t>Aplazar el juicio</a:t>
                </a:r>
                <a:endParaRPr lang="da-DK" sz="24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7" name="Diagram group"/>
          <p:cNvGrpSpPr/>
          <p:nvPr/>
        </p:nvGrpSpPr>
        <p:grpSpPr>
          <a:xfrm>
            <a:off x="3381553" y="4826000"/>
            <a:ext cx="2730500" cy="2032000"/>
            <a:chOff x="4155886" y="807"/>
            <a:chExt cx="803174" cy="923188"/>
          </a:xfrm>
          <a:solidFill>
            <a:schemeClr val="accent6">
              <a:lumMod val="75000"/>
            </a:schemeClr>
          </a:solidFill>
          <a:scene3d>
            <a:camera prst="orthographicFront"/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8" name="Group 41"/>
            <p:cNvGrpSpPr/>
            <p:nvPr/>
          </p:nvGrpSpPr>
          <p:grpSpPr>
            <a:xfrm>
              <a:off x="4155886" y="807"/>
              <a:ext cx="803174" cy="923188"/>
              <a:chOff x="4155886" y="807"/>
              <a:chExt cx="803174" cy="923188"/>
            </a:xfrm>
            <a:grpFill/>
          </p:grpSpPr>
          <p:sp>
            <p:nvSpPr>
              <p:cNvPr id="43" name="Hexagon 42"/>
              <p:cNvSpPr/>
              <p:nvPr/>
            </p:nvSpPr>
            <p:spPr>
              <a:xfrm rot="5400000">
                <a:off x="4095879" y="60814"/>
                <a:ext cx="923188" cy="803174"/>
              </a:xfrm>
              <a:prstGeom prst="hexagon">
                <a:avLst>
                  <a:gd name="adj" fmla="val 25000"/>
                  <a:gd name="vf" fmla="val 115470"/>
                </a:avLst>
              </a:prstGeom>
              <a:grpFill/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4" name="Hexagon 4"/>
              <p:cNvSpPr/>
              <p:nvPr/>
            </p:nvSpPr>
            <p:spPr>
              <a:xfrm>
                <a:off x="4281047" y="144672"/>
                <a:ext cx="552852" cy="635461"/>
              </a:xfrm>
              <a:prstGeom prst="rect">
                <a:avLst/>
              </a:prstGeom>
              <a:no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26670" tIns="26670" rIns="26670" bIns="26670" spcCol="1270" anchor="ctr"/>
              <a:lstStyle/>
              <a:p>
                <a:pPr algn="ctr" defTabSz="3111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2400" b="1" dirty="0" err="1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/>
                    <a:cs typeface="Arial"/>
                  </a:rPr>
                  <a:t>Construir</a:t>
                </a:r>
                <a:r>
                  <a:rPr lang="en-US" sz="2400" b="1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/>
                    <a:cs typeface="Arial"/>
                  </a:rPr>
                  <a:t> </a:t>
                </a:r>
                <a:r>
                  <a:rPr lang="en-US" sz="2400" b="1" dirty="0" err="1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/>
                    <a:cs typeface="Arial"/>
                  </a:rPr>
                  <a:t>sobre</a:t>
                </a:r>
                <a:r>
                  <a:rPr lang="en-US" sz="2400" b="1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/>
                    <a:cs typeface="Arial"/>
                  </a:rPr>
                  <a:t> las ideas de los </a:t>
                </a:r>
                <a:r>
                  <a:rPr lang="en-US" sz="2400" b="1" dirty="0" err="1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/>
                    <a:cs typeface="Arial"/>
                  </a:rPr>
                  <a:t>demás</a:t>
                </a:r>
                <a:endParaRPr lang="en-US" sz="24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9" name="Diagram group"/>
          <p:cNvGrpSpPr/>
          <p:nvPr/>
        </p:nvGrpSpPr>
        <p:grpSpPr>
          <a:xfrm>
            <a:off x="1951525" y="3326281"/>
            <a:ext cx="2730500" cy="2032000"/>
            <a:chOff x="4155886" y="807"/>
            <a:chExt cx="803174" cy="923188"/>
          </a:xfr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10" name="Group 45"/>
            <p:cNvGrpSpPr/>
            <p:nvPr/>
          </p:nvGrpSpPr>
          <p:grpSpPr>
            <a:xfrm>
              <a:off x="4155886" y="807"/>
              <a:ext cx="803174" cy="923188"/>
              <a:chOff x="4155886" y="807"/>
              <a:chExt cx="803174" cy="923188"/>
            </a:xfrm>
            <a:grpFill/>
          </p:grpSpPr>
          <p:sp>
            <p:nvSpPr>
              <p:cNvPr id="47" name="Hexagon 46"/>
              <p:cNvSpPr/>
              <p:nvPr/>
            </p:nvSpPr>
            <p:spPr>
              <a:xfrm rot="5400000">
                <a:off x="4095879" y="60814"/>
                <a:ext cx="923188" cy="803174"/>
              </a:xfrm>
              <a:prstGeom prst="hexagon">
                <a:avLst>
                  <a:gd name="adj" fmla="val 25000"/>
                  <a:gd name="vf" fmla="val 115470"/>
                </a:avLst>
              </a:prstGeom>
              <a:grpFill/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8" name="Hexagon 4"/>
              <p:cNvSpPr/>
              <p:nvPr/>
            </p:nvSpPr>
            <p:spPr>
              <a:xfrm>
                <a:off x="4281047" y="144672"/>
                <a:ext cx="552852" cy="635461"/>
              </a:xfrm>
              <a:prstGeom prst="rect">
                <a:avLst/>
              </a:prstGeom>
              <a:no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26670" tIns="26670" rIns="26670" bIns="26670" spcCol="1270" anchor="ctr"/>
              <a:lstStyle/>
              <a:p>
                <a:pPr algn="ctr" defTabSz="3111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2400" b="1" dirty="0" err="1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/>
                    <a:cs typeface="Arial"/>
                  </a:rPr>
                  <a:t>Anímense</a:t>
                </a:r>
                <a:r>
                  <a:rPr lang="en-US" sz="2400" b="1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/>
                    <a:cs typeface="Arial"/>
                  </a:rPr>
                  <a:t> </a:t>
                </a:r>
                <a:r>
                  <a:rPr lang="en-US" sz="2400" b="1" dirty="0" err="1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/>
                    <a:cs typeface="Arial"/>
                  </a:rPr>
                  <a:t>unos</a:t>
                </a:r>
                <a:r>
                  <a:rPr lang="en-US" sz="2400" b="1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/>
                    <a:cs typeface="Arial"/>
                  </a:rPr>
                  <a:t> a </a:t>
                </a:r>
                <a:r>
                  <a:rPr lang="en-US" sz="2400" b="1" dirty="0" err="1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/>
                    <a:cs typeface="Arial"/>
                  </a:rPr>
                  <a:t>otros</a:t>
                </a:r>
                <a:endParaRPr lang="en-US" sz="24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11" name="Diagram group"/>
          <p:cNvGrpSpPr/>
          <p:nvPr/>
        </p:nvGrpSpPr>
        <p:grpSpPr>
          <a:xfrm>
            <a:off x="4702004" y="3309238"/>
            <a:ext cx="2730500" cy="2032000"/>
            <a:chOff x="4155886" y="807"/>
            <a:chExt cx="803174" cy="923188"/>
          </a:xfrm>
          <a:solidFill>
            <a:srgbClr val="3366FF"/>
          </a:solidFill>
          <a:scene3d>
            <a:camera prst="orthographicFront"/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12" name="Group 49"/>
            <p:cNvGrpSpPr/>
            <p:nvPr/>
          </p:nvGrpSpPr>
          <p:grpSpPr>
            <a:xfrm>
              <a:off x="4155886" y="807"/>
              <a:ext cx="803174" cy="923188"/>
              <a:chOff x="4155886" y="807"/>
              <a:chExt cx="803174" cy="923188"/>
            </a:xfrm>
            <a:grpFill/>
          </p:grpSpPr>
          <p:sp>
            <p:nvSpPr>
              <p:cNvPr id="51" name="Hexagon 50"/>
              <p:cNvSpPr/>
              <p:nvPr/>
            </p:nvSpPr>
            <p:spPr>
              <a:xfrm rot="5400000">
                <a:off x="4095879" y="60814"/>
                <a:ext cx="923188" cy="803174"/>
              </a:xfrm>
              <a:prstGeom prst="hexagon">
                <a:avLst>
                  <a:gd name="adj" fmla="val 25000"/>
                  <a:gd name="vf" fmla="val 115470"/>
                </a:avLst>
              </a:prstGeom>
              <a:grpFill/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2" name="Hexagon 4"/>
              <p:cNvSpPr/>
              <p:nvPr/>
            </p:nvSpPr>
            <p:spPr>
              <a:xfrm>
                <a:off x="4281047" y="144672"/>
                <a:ext cx="552852" cy="635461"/>
              </a:xfrm>
              <a:prstGeom prst="rect">
                <a:avLst/>
              </a:prstGeom>
              <a:no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26670" tIns="26670" rIns="26670" bIns="26670" spcCol="1270" anchor="ctr"/>
              <a:lstStyle/>
              <a:p>
                <a:pPr algn="ctr" defTabSz="3111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2400" b="1" dirty="0" err="1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/>
                    <a:cs typeface="Arial"/>
                  </a:rPr>
                  <a:t>Ir</a:t>
                </a:r>
                <a:r>
                  <a:rPr lang="en-US" sz="2400" b="1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/>
                    <a:cs typeface="Arial"/>
                  </a:rPr>
                  <a:t> </a:t>
                </a:r>
                <a:r>
                  <a:rPr lang="en-US" sz="2400" b="1" dirty="0" err="1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/>
                    <a:cs typeface="Arial"/>
                  </a:rPr>
                  <a:t>por</a:t>
                </a:r>
                <a:r>
                  <a:rPr lang="en-US" sz="2400" b="1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/>
                    <a:cs typeface="Arial"/>
                  </a:rPr>
                  <a:t> </a:t>
                </a:r>
                <a:r>
                  <a:rPr lang="en-US" sz="2400" b="1" dirty="0" err="1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/>
                    <a:cs typeface="Arial"/>
                  </a:rPr>
                  <a:t>cantidad</a:t>
                </a:r>
                <a:r>
                  <a:rPr lang="en-US" sz="2400" b="1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/>
                    <a:cs typeface="Arial"/>
                  </a:rPr>
                  <a:t> – </a:t>
                </a:r>
                <a:r>
                  <a:rPr lang="en-US" sz="2400" b="1" dirty="0" err="1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/>
                    <a:cs typeface="Arial"/>
                  </a:rPr>
                  <a:t>acepta</a:t>
                </a:r>
                <a:r>
                  <a:rPr lang="en-US" sz="2400" b="1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/>
                    <a:cs typeface="Arial"/>
                  </a:rPr>
                  <a:t> </a:t>
                </a:r>
                <a:r>
                  <a:rPr lang="en-US" sz="2400" b="1" dirty="0" err="1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/>
                    <a:cs typeface="Arial"/>
                  </a:rPr>
                  <a:t>todo</a:t>
                </a:r>
                <a:r>
                  <a:rPr lang="en-US" sz="2400" b="1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/>
                    <a:cs typeface="Arial"/>
                  </a:rPr>
                  <a:t>!</a:t>
                </a:r>
                <a:endParaRPr lang="en-US" sz="24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13" name="Diagram group"/>
          <p:cNvGrpSpPr/>
          <p:nvPr/>
        </p:nvGrpSpPr>
        <p:grpSpPr>
          <a:xfrm>
            <a:off x="3322789" y="1790700"/>
            <a:ext cx="2730500" cy="2032000"/>
            <a:chOff x="4155886" y="807"/>
            <a:chExt cx="803174" cy="923188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14" name="Group 53"/>
            <p:cNvGrpSpPr/>
            <p:nvPr/>
          </p:nvGrpSpPr>
          <p:grpSpPr>
            <a:xfrm>
              <a:off x="4155886" y="807"/>
              <a:ext cx="803174" cy="923188"/>
              <a:chOff x="4155886" y="807"/>
              <a:chExt cx="803174" cy="923188"/>
            </a:xfrm>
            <a:grpFill/>
          </p:grpSpPr>
          <p:sp>
            <p:nvSpPr>
              <p:cNvPr id="55" name="Hexagon 54"/>
              <p:cNvSpPr/>
              <p:nvPr/>
            </p:nvSpPr>
            <p:spPr>
              <a:xfrm rot="5400000">
                <a:off x="4095879" y="60814"/>
                <a:ext cx="923188" cy="803174"/>
              </a:xfrm>
              <a:prstGeom prst="hexagon">
                <a:avLst>
                  <a:gd name="adj" fmla="val 25000"/>
                  <a:gd name="vf" fmla="val 115470"/>
                </a:avLst>
              </a:prstGeom>
              <a:grpFill/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6" name="Hexagon 4"/>
              <p:cNvSpPr/>
              <p:nvPr/>
            </p:nvSpPr>
            <p:spPr>
              <a:xfrm>
                <a:off x="4281047" y="144672"/>
                <a:ext cx="552852" cy="635461"/>
              </a:xfrm>
              <a:prstGeom prst="rect">
                <a:avLst/>
              </a:prstGeom>
              <a:no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26670" tIns="26670" rIns="26670" bIns="26670" spcCol="1270" anchor="ctr"/>
              <a:lstStyle/>
              <a:p>
                <a:pPr algn="ctr" defTabSz="3111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2400" b="1" dirty="0" err="1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/>
                    <a:cs typeface="Arial"/>
                  </a:rPr>
                  <a:t>Alienta</a:t>
                </a:r>
                <a:r>
                  <a:rPr lang="en-US" sz="2400" b="1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/>
                    <a:cs typeface="Arial"/>
                  </a:rPr>
                  <a:t> </a:t>
                </a:r>
                <a:r>
                  <a:rPr lang="en-US" sz="2400" b="1" dirty="0" err="1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/>
                    <a:cs typeface="Arial"/>
                  </a:rPr>
                  <a:t>todas</a:t>
                </a:r>
                <a:r>
                  <a:rPr lang="en-US" sz="2400" b="1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/>
                    <a:cs typeface="Arial"/>
                  </a:rPr>
                  <a:t> las ideas – </a:t>
                </a:r>
                <a:r>
                  <a:rPr lang="en-US" sz="2400" b="1" dirty="0" err="1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/>
                    <a:cs typeface="Arial"/>
                  </a:rPr>
                  <a:t>todo</a:t>
                </a:r>
                <a:r>
                  <a:rPr lang="en-US" sz="2400" b="1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/>
                    <a:cs typeface="Arial"/>
                  </a:rPr>
                  <a:t> </a:t>
                </a:r>
                <a:r>
                  <a:rPr lang="en-US" sz="2400" b="1" dirty="0" err="1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/>
                    <a:cs typeface="Arial"/>
                  </a:rPr>
                  <a:t>es</a:t>
                </a:r>
                <a:r>
                  <a:rPr lang="en-US" sz="2400" b="1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/>
                    <a:cs typeface="Arial"/>
                  </a:rPr>
                  <a:t> </a:t>
                </a:r>
                <a:r>
                  <a:rPr lang="en-US" sz="2400" b="1" dirty="0" err="1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/>
                    <a:cs typeface="Arial"/>
                  </a:rPr>
                  <a:t>posible</a:t>
                </a:r>
                <a:endParaRPr lang="en-US" sz="24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15" name="Diagram group"/>
          <p:cNvGrpSpPr/>
          <p:nvPr/>
        </p:nvGrpSpPr>
        <p:grpSpPr>
          <a:xfrm>
            <a:off x="578516" y="1789645"/>
            <a:ext cx="2730500" cy="2032000"/>
            <a:chOff x="4155886" y="807"/>
            <a:chExt cx="803174" cy="923188"/>
          </a:xfrm>
          <a:solidFill>
            <a:schemeClr val="accent2">
              <a:lumMod val="75000"/>
              <a:lumOff val="25000"/>
            </a:schemeClr>
          </a:solidFill>
          <a:scene3d>
            <a:camera prst="orthographicFront"/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16" name="Group 58"/>
            <p:cNvGrpSpPr/>
            <p:nvPr/>
          </p:nvGrpSpPr>
          <p:grpSpPr>
            <a:xfrm>
              <a:off x="4155886" y="807"/>
              <a:ext cx="803174" cy="923188"/>
              <a:chOff x="4155886" y="807"/>
              <a:chExt cx="803174" cy="923188"/>
            </a:xfrm>
            <a:grpFill/>
          </p:grpSpPr>
          <p:sp>
            <p:nvSpPr>
              <p:cNvPr id="60" name="Hexagon 59"/>
              <p:cNvSpPr/>
              <p:nvPr/>
            </p:nvSpPr>
            <p:spPr>
              <a:xfrm rot="5400000">
                <a:off x="4095879" y="60814"/>
                <a:ext cx="923188" cy="803174"/>
              </a:xfrm>
              <a:prstGeom prst="hexagon">
                <a:avLst>
                  <a:gd name="adj" fmla="val 25000"/>
                  <a:gd name="vf" fmla="val 115470"/>
                </a:avLst>
              </a:prstGeom>
              <a:grpFill/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1" name="Hexagon 4"/>
              <p:cNvSpPr/>
              <p:nvPr/>
            </p:nvSpPr>
            <p:spPr>
              <a:xfrm>
                <a:off x="4281047" y="144672"/>
                <a:ext cx="552852" cy="635461"/>
              </a:xfrm>
              <a:prstGeom prst="rect">
                <a:avLst/>
              </a:prstGeom>
              <a:no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26670" tIns="26670" rIns="26670" bIns="26670" spcCol="1270" anchor="ctr"/>
              <a:lstStyle/>
              <a:p>
                <a:pPr algn="ctr" defTabSz="3111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2400" b="1" dirty="0" err="1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/>
                    <a:cs typeface="Arial"/>
                  </a:rPr>
                  <a:t>Evite</a:t>
                </a:r>
                <a:r>
                  <a:rPr lang="en-US" sz="2400" b="1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/>
                    <a:cs typeface="Arial"/>
                  </a:rPr>
                  <a:t> </a:t>
                </a:r>
                <a:r>
                  <a:rPr lang="en-US" sz="2400" b="1" dirty="0" err="1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/>
                    <a:cs typeface="Arial"/>
                  </a:rPr>
                  <a:t>relacionar</a:t>
                </a:r>
                <a:r>
                  <a:rPr lang="en-US" sz="2400" b="1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/>
                    <a:cs typeface="Arial"/>
                  </a:rPr>
                  <a:t> </a:t>
                </a:r>
                <a:r>
                  <a:rPr lang="en-US" sz="2400" b="1" dirty="0" err="1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/>
                    <a:cs typeface="Arial"/>
                  </a:rPr>
                  <a:t>nombres</a:t>
                </a:r>
                <a:r>
                  <a:rPr lang="en-US" sz="2400" b="1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/>
                    <a:cs typeface="Arial"/>
                  </a:rPr>
                  <a:t> a las ideas</a:t>
                </a:r>
                <a:endParaRPr lang="en-US" sz="24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/>
                  <a:cs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0448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Ejercicio</a:t>
            </a:r>
            <a:r>
              <a:rPr lang="en-US" dirty="0" smtClean="0"/>
              <a:t> </a:t>
            </a:r>
            <a:r>
              <a:rPr lang="en-US" dirty="0" err="1" smtClean="0"/>
              <a:t>Grupal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175" y="1739901"/>
            <a:ext cx="7556500" cy="2971800"/>
          </a:xfrm>
        </p:spPr>
        <p:txBody>
          <a:bodyPr/>
          <a:lstStyle/>
          <a:p>
            <a:pPr marL="0" indent="0">
              <a:buNone/>
            </a:pPr>
            <a:r>
              <a:rPr lang="en-GB" dirty="0" err="1" smtClean="0"/>
              <a:t>Todo</a:t>
            </a:r>
            <a:r>
              <a:rPr lang="en-GB" dirty="0" smtClean="0"/>
              <a:t> el </a:t>
            </a:r>
            <a:r>
              <a:rPr lang="en-GB" dirty="0" err="1" smtClean="0"/>
              <a:t>Grupo</a:t>
            </a:r>
            <a:r>
              <a:rPr lang="en-GB" dirty="0" smtClean="0"/>
              <a:t>:</a:t>
            </a:r>
            <a:endParaRPr lang="en-GB" dirty="0"/>
          </a:p>
          <a:p>
            <a:pPr lvl="0"/>
            <a:r>
              <a:rPr lang="en-GB" sz="2400" i="1" dirty="0" err="1" smtClean="0">
                <a:solidFill>
                  <a:srgbClr val="0033CC"/>
                </a:solidFill>
              </a:rPr>
              <a:t>Lluvia</a:t>
            </a:r>
            <a:r>
              <a:rPr lang="en-GB" sz="2400" i="1" dirty="0" smtClean="0">
                <a:solidFill>
                  <a:srgbClr val="0033CC"/>
                </a:solidFill>
              </a:rPr>
              <a:t> de ideas Brainstorm</a:t>
            </a:r>
            <a:r>
              <a:rPr lang="en-GB" sz="2400" dirty="0" smtClean="0"/>
              <a:t>  de </a:t>
            </a:r>
            <a:r>
              <a:rPr lang="en-GB" sz="2400" dirty="0" err="1" smtClean="0"/>
              <a:t>una</a:t>
            </a:r>
            <a:r>
              <a:rPr lang="en-GB" sz="2400" dirty="0" smtClean="0"/>
              <a:t> </a:t>
            </a:r>
            <a:r>
              <a:rPr lang="en-GB" sz="2400" dirty="0" err="1" smtClean="0"/>
              <a:t>lista</a:t>
            </a:r>
            <a:r>
              <a:rPr lang="en-GB" sz="2400" dirty="0" smtClean="0"/>
              <a:t> </a:t>
            </a:r>
            <a:r>
              <a:rPr lang="en-GB" sz="2400" dirty="0" err="1" smtClean="0"/>
              <a:t>completa</a:t>
            </a:r>
            <a:r>
              <a:rPr lang="en-GB" sz="2400" dirty="0" smtClean="0"/>
              <a:t> de </a:t>
            </a:r>
            <a:r>
              <a:rPr lang="en-GB" sz="2400" dirty="0" err="1" smtClean="0"/>
              <a:t>problemas</a:t>
            </a:r>
            <a:r>
              <a:rPr lang="en-GB" sz="2400" dirty="0" smtClean="0"/>
              <a:t> </a:t>
            </a:r>
            <a:r>
              <a:rPr lang="en-GB" sz="2400" dirty="0" err="1" smtClean="0"/>
              <a:t>transzonales</a:t>
            </a:r>
            <a:r>
              <a:rPr lang="en-GB" sz="2400" dirty="0" smtClean="0"/>
              <a:t> en el </a:t>
            </a:r>
            <a:r>
              <a:rPr lang="en-GB" sz="2400" dirty="0" err="1" smtClean="0"/>
              <a:t>sistema</a:t>
            </a:r>
            <a:r>
              <a:rPr lang="en-GB" sz="2400" dirty="0" smtClean="0"/>
              <a:t> de </a:t>
            </a:r>
            <a:r>
              <a:rPr lang="en-GB" sz="2400" dirty="0" err="1" smtClean="0"/>
              <a:t>aguas</a:t>
            </a:r>
            <a:endParaRPr lang="en-GB" sz="2400" dirty="0" smtClean="0"/>
          </a:p>
          <a:p>
            <a:r>
              <a:rPr lang="es-PE" sz="2400" dirty="0" smtClean="0"/>
              <a:t>Identificar </a:t>
            </a:r>
            <a:r>
              <a:rPr lang="es-PE" sz="2400" dirty="0"/>
              <a:t>los </a:t>
            </a:r>
            <a:r>
              <a:rPr lang="es-PE" sz="2400" i="1" dirty="0">
                <a:solidFill>
                  <a:schemeClr val="bg2"/>
                </a:solidFill>
              </a:rPr>
              <a:t>verdaderos problemas ambientales </a:t>
            </a:r>
            <a:r>
              <a:rPr lang="es-PE" sz="2400" i="1" dirty="0" err="1" smtClean="0">
                <a:solidFill>
                  <a:schemeClr val="bg2"/>
                </a:solidFill>
              </a:rPr>
              <a:t>transzonal</a:t>
            </a:r>
            <a:endParaRPr lang="es-PE" sz="2400" i="1" dirty="0">
              <a:solidFill>
                <a:schemeClr val="bg2"/>
              </a:solidFill>
            </a:endParaRPr>
          </a:p>
          <a:p>
            <a:r>
              <a:rPr lang="es-ES" sz="2400" dirty="0"/>
              <a:t>Identificar la </a:t>
            </a:r>
            <a:r>
              <a:rPr lang="es-ES" sz="2400" i="1" dirty="0">
                <a:solidFill>
                  <a:schemeClr val="bg2"/>
                </a:solidFill>
              </a:rPr>
              <a:t>escala geográfica </a:t>
            </a:r>
            <a:r>
              <a:rPr lang="es-ES" sz="2400" dirty="0"/>
              <a:t>de cada problema y </a:t>
            </a:r>
            <a:r>
              <a:rPr lang="es-ES" sz="2400" dirty="0" smtClean="0"/>
              <a:t>que tan </a:t>
            </a:r>
            <a:r>
              <a:rPr lang="es-ES" sz="2400" i="1" dirty="0" smtClean="0">
                <a:solidFill>
                  <a:schemeClr val="bg2"/>
                </a:solidFill>
              </a:rPr>
              <a:t>fuertemente  transfronterizo </a:t>
            </a:r>
            <a:r>
              <a:rPr lang="es-ES" sz="2400" dirty="0" smtClean="0"/>
              <a:t>son estos </a:t>
            </a:r>
            <a:r>
              <a:rPr lang="es-ES" sz="2400" dirty="0"/>
              <a:t>problemas </a:t>
            </a:r>
            <a:endParaRPr lang="es-ES" sz="2400" dirty="0" smtClean="0"/>
          </a:p>
          <a:p>
            <a:r>
              <a:rPr lang="en-GB" sz="2400" dirty="0" err="1"/>
              <a:t>Miembros</a:t>
            </a:r>
            <a:r>
              <a:rPr lang="en-GB" sz="2400" dirty="0"/>
              <a:t> del </a:t>
            </a:r>
            <a:r>
              <a:rPr lang="en-GB" sz="2400" dirty="0" err="1"/>
              <a:t>equipo</a:t>
            </a:r>
            <a:r>
              <a:rPr lang="en-GB" sz="2400" dirty="0"/>
              <a:t> </a:t>
            </a:r>
            <a:r>
              <a:rPr lang="en-GB" sz="2400" dirty="0" err="1"/>
              <a:t>deben</a:t>
            </a:r>
            <a:r>
              <a:rPr lang="en-GB" sz="2400" dirty="0"/>
              <a:t> </a:t>
            </a:r>
            <a:r>
              <a:rPr lang="en-GB" sz="2400" i="1" dirty="0" err="1">
                <a:solidFill>
                  <a:schemeClr val="bg2"/>
                </a:solidFill>
              </a:rPr>
              <a:t>priorizar</a:t>
            </a:r>
            <a:r>
              <a:rPr lang="en-GB" sz="2400" dirty="0"/>
              <a:t> los </a:t>
            </a:r>
            <a:r>
              <a:rPr lang="en-GB" sz="2400" dirty="0" err="1"/>
              <a:t>problemas</a:t>
            </a:r>
            <a:r>
              <a:rPr lang="en-GB" sz="2400" dirty="0"/>
              <a:t> </a:t>
            </a:r>
            <a:r>
              <a:rPr lang="en-GB" sz="2400" dirty="0" err="1"/>
              <a:t>basados</a:t>
            </a:r>
            <a:r>
              <a:rPr lang="en-GB" sz="2400" dirty="0"/>
              <a:t> en un </a:t>
            </a:r>
            <a:r>
              <a:rPr lang="en-GB" sz="2400" dirty="0" err="1"/>
              <a:t>conjunto</a:t>
            </a:r>
            <a:r>
              <a:rPr lang="en-GB" sz="2400" dirty="0"/>
              <a:t> de </a:t>
            </a:r>
            <a:r>
              <a:rPr lang="en-GB" sz="2400" dirty="0" err="1"/>
              <a:t>criterios</a:t>
            </a:r>
            <a:endParaRPr lang="en-GB" sz="2400" dirty="0"/>
          </a:p>
          <a:p>
            <a:r>
              <a:rPr lang="en-GB" sz="2400" b="1" dirty="0" err="1"/>
              <a:t>Tiempo</a:t>
            </a:r>
            <a:r>
              <a:rPr lang="en-GB" sz="2400" b="1" dirty="0"/>
              <a:t>: 30 </a:t>
            </a:r>
            <a:r>
              <a:rPr lang="en-GB" sz="2400" b="1" dirty="0" err="1"/>
              <a:t>minutos</a:t>
            </a:r>
            <a:endParaRPr lang="en-GB" sz="2400" b="1" dirty="0"/>
          </a:p>
          <a:p>
            <a:pPr marL="0" lvl="0" indent="0">
              <a:buNone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12846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Donde</a:t>
            </a:r>
            <a:r>
              <a:rPr lang="en-US" dirty="0" smtClean="0"/>
              <a:t> </a:t>
            </a:r>
            <a:r>
              <a:rPr lang="en-US" dirty="0" err="1" smtClean="0"/>
              <a:t>estamos</a:t>
            </a:r>
            <a:r>
              <a:rPr lang="en-US" dirty="0" smtClean="0"/>
              <a:t>?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28363" y="2667000"/>
            <a:ext cx="1258770" cy="2007055"/>
            <a:chOff x="4525" y="1104444"/>
            <a:chExt cx="1258770" cy="2490111"/>
          </a:xfrm>
          <a:solidFill>
            <a:schemeClr val="accent1"/>
          </a:solidFill>
        </p:grpSpPr>
        <p:sp>
          <p:nvSpPr>
            <p:cNvPr id="5" name="Rounded Rectangle 4"/>
            <p:cNvSpPr/>
            <p:nvPr/>
          </p:nvSpPr>
          <p:spPr>
            <a:xfrm>
              <a:off x="4525" y="1104444"/>
              <a:ext cx="1258770" cy="249011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41393" y="1141312"/>
              <a:ext cx="1185034" cy="241637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600" dirty="0" err="1" smtClean="0">
                  <a:solidFill>
                    <a:prstClr val="white"/>
                  </a:solidFill>
                  <a:latin typeface="Calibri"/>
                  <a:cs typeface="Calibri"/>
                </a:rPr>
                <a:t>Definir</a:t>
              </a:r>
              <a:r>
                <a:rPr lang="en-US" sz="1600" dirty="0" smtClean="0">
                  <a:solidFill>
                    <a:prstClr val="white"/>
                  </a:solidFill>
                  <a:latin typeface="Calibri"/>
                  <a:cs typeface="Calibri"/>
                </a:rPr>
                <a:t> los </a:t>
              </a:r>
              <a:r>
                <a:rPr lang="en-US" sz="1600" dirty="0" err="1" smtClean="0">
                  <a:solidFill>
                    <a:prstClr val="white"/>
                  </a:solidFill>
                  <a:latin typeface="Calibri"/>
                  <a:cs typeface="Calibri"/>
                </a:rPr>
                <a:t>límites</a:t>
              </a:r>
              <a:r>
                <a:rPr lang="en-US" sz="1600" dirty="0" smtClean="0">
                  <a:solidFill>
                    <a:prstClr val="white"/>
                  </a:solidFill>
                  <a:latin typeface="Calibri"/>
                  <a:cs typeface="Calibri"/>
                </a:rPr>
                <a:t> del </a:t>
              </a:r>
              <a:r>
                <a:rPr lang="en-US" sz="1600" dirty="0" err="1" smtClean="0">
                  <a:solidFill>
                    <a:prstClr val="white"/>
                  </a:solidFill>
                  <a:latin typeface="Calibri"/>
                  <a:cs typeface="Calibri"/>
                </a:rPr>
                <a:t>sistema</a:t>
              </a:r>
              <a:endParaRPr lang="en-US" sz="1600" dirty="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478070" y="3623635"/>
            <a:ext cx="216000" cy="290164"/>
            <a:chOff x="1254232" y="2169499"/>
            <a:chExt cx="216000" cy="360000"/>
          </a:xfrm>
        </p:grpSpPr>
        <p:sp>
          <p:nvSpPr>
            <p:cNvPr id="8" name="Right Arrow 7"/>
            <p:cNvSpPr/>
            <p:nvPr/>
          </p:nvSpPr>
          <p:spPr>
            <a:xfrm>
              <a:off x="1254232" y="2169499"/>
              <a:ext cx="216000" cy="3600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0000"/>
            </a:solidFill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ight Arrow 6"/>
            <p:cNvSpPr/>
            <p:nvPr/>
          </p:nvSpPr>
          <p:spPr>
            <a:xfrm>
              <a:off x="1254232" y="2241499"/>
              <a:ext cx="151200" cy="216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</a:pPr>
              <a:endParaRPr lang="en-US" sz="15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703904" y="2667000"/>
            <a:ext cx="1258770" cy="2007055"/>
            <a:chOff x="1480066" y="1104444"/>
            <a:chExt cx="1258770" cy="2490111"/>
          </a:xfrm>
          <a:solidFill>
            <a:schemeClr val="bg2"/>
          </a:solidFill>
        </p:grpSpPr>
        <p:sp>
          <p:nvSpPr>
            <p:cNvPr id="11" name="Rounded Rectangle 10"/>
            <p:cNvSpPr/>
            <p:nvPr/>
          </p:nvSpPr>
          <p:spPr>
            <a:xfrm>
              <a:off x="1480066" y="1104444"/>
              <a:ext cx="1258770" cy="249011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12" name="Rounded Rectangle 8"/>
            <p:cNvSpPr/>
            <p:nvPr/>
          </p:nvSpPr>
          <p:spPr>
            <a:xfrm>
              <a:off x="1516934" y="1141312"/>
              <a:ext cx="1185034" cy="241637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600" dirty="0" err="1" smtClean="0">
                  <a:solidFill>
                    <a:prstClr val="white"/>
                  </a:solidFill>
                  <a:latin typeface="Calibri"/>
                  <a:cs typeface="Calibri"/>
                </a:rPr>
                <a:t>Recolección</a:t>
              </a:r>
              <a:r>
                <a:rPr lang="en-US" sz="1600" dirty="0" smtClean="0">
                  <a:solidFill>
                    <a:prstClr val="white"/>
                  </a:solidFill>
                  <a:latin typeface="Calibri"/>
                  <a:cs typeface="Calibri"/>
                </a:rPr>
                <a:t> y </a:t>
              </a:r>
              <a:r>
                <a:rPr lang="en-US" sz="1600" dirty="0" err="1" smtClean="0">
                  <a:solidFill>
                    <a:prstClr val="white"/>
                  </a:solidFill>
                  <a:latin typeface="Calibri"/>
                  <a:cs typeface="Calibri"/>
                </a:rPr>
                <a:t>análisis</a:t>
              </a:r>
              <a:r>
                <a:rPr lang="en-US" sz="1600" dirty="0" smtClean="0">
                  <a:solidFill>
                    <a:prstClr val="white"/>
                  </a:solidFill>
                  <a:latin typeface="Calibri"/>
                  <a:cs typeface="Calibri"/>
                </a:rPr>
                <a:t> de </a:t>
              </a:r>
              <a:r>
                <a:rPr lang="en-US" sz="1600" dirty="0" err="1" smtClean="0">
                  <a:solidFill>
                    <a:prstClr val="white"/>
                  </a:solidFill>
                  <a:latin typeface="Calibri"/>
                  <a:cs typeface="Calibri"/>
                </a:rPr>
                <a:t>datos</a:t>
              </a:r>
              <a:r>
                <a:rPr lang="en-US" sz="1600" dirty="0" smtClean="0">
                  <a:solidFill>
                    <a:prstClr val="white"/>
                  </a:solidFill>
                  <a:latin typeface="Calibri"/>
                  <a:cs typeface="Calibri"/>
                </a:rPr>
                <a:t> e </a:t>
              </a:r>
              <a:r>
                <a:rPr lang="en-US" sz="1600" dirty="0" err="1" smtClean="0">
                  <a:solidFill>
                    <a:prstClr val="white"/>
                  </a:solidFill>
                  <a:latin typeface="Calibri"/>
                  <a:cs typeface="Calibri"/>
                </a:rPr>
                <a:t>información</a:t>
              </a:r>
              <a:endParaRPr lang="en-US" sz="1600" dirty="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953611" y="3623635"/>
            <a:ext cx="216000" cy="290164"/>
            <a:chOff x="2729773" y="2169499"/>
            <a:chExt cx="216000" cy="360000"/>
          </a:xfrm>
        </p:grpSpPr>
        <p:sp>
          <p:nvSpPr>
            <p:cNvPr id="14" name="Right Arrow 13"/>
            <p:cNvSpPr/>
            <p:nvPr/>
          </p:nvSpPr>
          <p:spPr>
            <a:xfrm>
              <a:off x="2729773" y="2169499"/>
              <a:ext cx="216000" cy="3600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0000"/>
            </a:solidFill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ight Arrow 10"/>
            <p:cNvSpPr/>
            <p:nvPr/>
          </p:nvSpPr>
          <p:spPr>
            <a:xfrm>
              <a:off x="2729773" y="2241499"/>
              <a:ext cx="151200" cy="216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</a:pPr>
              <a:endParaRPr lang="en-US" sz="15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179445" y="2667000"/>
            <a:ext cx="1329902" cy="2007055"/>
            <a:chOff x="2955607" y="1104444"/>
            <a:chExt cx="1293902" cy="2490111"/>
          </a:xfrm>
          <a:solidFill>
            <a:schemeClr val="bg2"/>
          </a:solidFill>
        </p:grpSpPr>
        <p:sp>
          <p:nvSpPr>
            <p:cNvPr id="17" name="Rounded Rectangle 16"/>
            <p:cNvSpPr/>
            <p:nvPr/>
          </p:nvSpPr>
          <p:spPr>
            <a:xfrm>
              <a:off x="2955607" y="1104444"/>
              <a:ext cx="1258770" cy="249011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18" name="Rounded Rectangle 12"/>
            <p:cNvSpPr/>
            <p:nvPr/>
          </p:nvSpPr>
          <p:spPr>
            <a:xfrm>
              <a:off x="2992475" y="1141312"/>
              <a:ext cx="1257034" cy="241637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600" dirty="0" err="1" smtClean="0">
                  <a:solidFill>
                    <a:prstClr val="white"/>
                  </a:solidFill>
                  <a:latin typeface="Calibri"/>
                  <a:cs typeface="Calibri"/>
                </a:rPr>
                <a:t>Identificación</a:t>
              </a:r>
              <a:r>
                <a:rPr lang="en-US" sz="1600" dirty="0" smtClean="0">
                  <a:solidFill>
                    <a:prstClr val="white"/>
                  </a:solidFill>
                  <a:latin typeface="Calibri"/>
                  <a:cs typeface="Calibri"/>
                </a:rPr>
                <a:t/>
              </a:r>
              <a:br>
                <a:rPr lang="en-US" sz="1600" dirty="0" smtClean="0">
                  <a:solidFill>
                    <a:prstClr val="white"/>
                  </a:solidFill>
                  <a:latin typeface="Calibri"/>
                  <a:cs typeface="Calibri"/>
                </a:rPr>
              </a:br>
              <a:r>
                <a:rPr lang="en-US" sz="1600" dirty="0" smtClean="0">
                  <a:solidFill>
                    <a:prstClr val="white"/>
                  </a:solidFill>
                  <a:latin typeface="Calibri"/>
                  <a:cs typeface="Calibri"/>
                </a:rPr>
                <a:t>&amp;</a:t>
              </a:r>
              <a:br>
                <a:rPr lang="en-US" sz="1600" dirty="0" smtClean="0">
                  <a:solidFill>
                    <a:prstClr val="white"/>
                  </a:solidFill>
                  <a:latin typeface="Calibri"/>
                  <a:cs typeface="Calibri"/>
                </a:rPr>
              </a:br>
              <a:r>
                <a:rPr lang="en-US" sz="1600" dirty="0" err="1" smtClean="0">
                  <a:solidFill>
                    <a:prstClr val="white"/>
                  </a:solidFill>
                  <a:latin typeface="Calibri"/>
                  <a:cs typeface="Calibri"/>
                </a:rPr>
                <a:t>priorización</a:t>
              </a:r>
              <a:r>
                <a:rPr lang="en-US" sz="1600" dirty="0" smtClean="0">
                  <a:solidFill>
                    <a:prstClr val="white"/>
                  </a:solidFill>
                  <a:latin typeface="Calibri"/>
                  <a:cs typeface="Calibri"/>
                </a:rPr>
                <a:t/>
              </a:r>
              <a:br>
                <a:rPr lang="en-US" sz="1600" dirty="0" smtClean="0">
                  <a:solidFill>
                    <a:prstClr val="white"/>
                  </a:solidFill>
                  <a:latin typeface="Calibri"/>
                  <a:cs typeface="Calibri"/>
                </a:rPr>
              </a:br>
              <a:r>
                <a:rPr lang="en-US" sz="1600" dirty="0" smtClean="0">
                  <a:solidFill>
                    <a:prstClr val="white"/>
                  </a:solidFill>
                  <a:latin typeface="Calibri"/>
                  <a:cs typeface="Calibri"/>
                </a:rPr>
                <a:t>de los </a:t>
              </a:r>
              <a:r>
                <a:rPr lang="en-US" sz="1600" dirty="0" err="1" smtClean="0">
                  <a:solidFill>
                    <a:prstClr val="white"/>
                  </a:solidFill>
                  <a:latin typeface="Calibri"/>
                  <a:cs typeface="Calibri"/>
                </a:rPr>
                <a:t>problemas</a:t>
              </a:r>
              <a:r>
                <a:rPr lang="en-US" sz="1600" dirty="0" smtClean="0">
                  <a:solidFill>
                    <a:prstClr val="white"/>
                  </a:solidFill>
                  <a:latin typeface="Calibri"/>
                  <a:cs typeface="Calibri"/>
                </a:rPr>
                <a:t> </a:t>
              </a:r>
              <a:r>
                <a:rPr lang="en-US" sz="1600" dirty="0" err="1" smtClean="0">
                  <a:solidFill>
                    <a:prstClr val="white"/>
                  </a:solidFill>
                  <a:latin typeface="Calibri"/>
                  <a:cs typeface="Calibri"/>
                </a:rPr>
                <a:t>transzonales</a:t>
              </a:r>
              <a:endParaRPr lang="en-US" sz="1600" dirty="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467252" y="3623635"/>
            <a:ext cx="216000" cy="290164"/>
            <a:chOff x="4205314" y="2169499"/>
            <a:chExt cx="216000" cy="360000"/>
          </a:xfrm>
        </p:grpSpPr>
        <p:sp>
          <p:nvSpPr>
            <p:cNvPr id="20" name="Right Arrow 19"/>
            <p:cNvSpPr/>
            <p:nvPr/>
          </p:nvSpPr>
          <p:spPr>
            <a:xfrm>
              <a:off x="4205314" y="2169499"/>
              <a:ext cx="216000" cy="3600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0000"/>
            </a:solidFill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ight Arrow 14"/>
            <p:cNvSpPr/>
            <p:nvPr/>
          </p:nvSpPr>
          <p:spPr>
            <a:xfrm>
              <a:off x="4205314" y="2241499"/>
              <a:ext cx="151200" cy="216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</a:pPr>
              <a:endParaRPr lang="en-US" sz="15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618452" y="2666999"/>
            <a:ext cx="1412638" cy="2007055"/>
            <a:chOff x="4370937" y="1104443"/>
            <a:chExt cx="1373362" cy="2490111"/>
          </a:xfrm>
          <a:solidFill>
            <a:schemeClr val="bg2"/>
          </a:solidFill>
        </p:grpSpPr>
        <p:sp>
          <p:nvSpPr>
            <p:cNvPr id="23" name="Rounded Rectangle 22"/>
            <p:cNvSpPr/>
            <p:nvPr/>
          </p:nvSpPr>
          <p:spPr>
            <a:xfrm>
              <a:off x="4370937" y="1104443"/>
              <a:ext cx="1373362" cy="249011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24" name="Rounded Rectangle 16"/>
            <p:cNvSpPr/>
            <p:nvPr/>
          </p:nvSpPr>
          <p:spPr>
            <a:xfrm>
              <a:off x="4468014" y="1141312"/>
              <a:ext cx="1276285" cy="2416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600" dirty="0" err="1" smtClean="0">
                  <a:solidFill>
                    <a:prstClr val="white"/>
                  </a:solidFill>
                  <a:latin typeface="Calibri"/>
                  <a:cs typeface="Calibri"/>
                </a:rPr>
                <a:t>Determinación</a:t>
              </a:r>
              <a:r>
                <a:rPr lang="en-US" sz="1600" dirty="0" smtClean="0">
                  <a:solidFill>
                    <a:prstClr val="white"/>
                  </a:solidFill>
                  <a:latin typeface="Calibri"/>
                  <a:cs typeface="Calibri"/>
                </a:rPr>
                <a:t>  de los </a:t>
              </a:r>
              <a:r>
                <a:rPr lang="en-US" sz="1600" dirty="0" err="1" smtClean="0">
                  <a:solidFill>
                    <a:prstClr val="white"/>
                  </a:solidFill>
                  <a:latin typeface="Calibri"/>
                  <a:cs typeface="Calibri"/>
                </a:rPr>
                <a:t>impactos</a:t>
              </a:r>
              <a:r>
                <a:rPr lang="en-US" sz="1600" dirty="0" smtClean="0">
                  <a:solidFill>
                    <a:prstClr val="white"/>
                  </a:solidFill>
                  <a:latin typeface="Calibri"/>
                  <a:cs typeface="Calibri"/>
                </a:rPr>
                <a:t> en </a:t>
              </a:r>
              <a:r>
                <a:rPr lang="en-US" sz="1600" dirty="0" err="1" smtClean="0">
                  <a:solidFill>
                    <a:prstClr val="white"/>
                  </a:solidFill>
                  <a:latin typeface="Calibri"/>
                  <a:cs typeface="Calibri"/>
                </a:rPr>
                <a:t>cada</a:t>
              </a:r>
              <a:r>
                <a:rPr lang="en-US" sz="1600" dirty="0" smtClean="0">
                  <a:solidFill>
                    <a:prstClr val="white"/>
                  </a:solidFill>
                  <a:latin typeface="Calibri"/>
                  <a:cs typeface="Calibri"/>
                </a:rPr>
                <a:t> </a:t>
              </a:r>
              <a:r>
                <a:rPr lang="en-US" sz="1600" dirty="0" err="1" smtClean="0">
                  <a:solidFill>
                    <a:prstClr val="white"/>
                  </a:solidFill>
                  <a:latin typeface="Calibri"/>
                  <a:cs typeface="Calibri"/>
                </a:rPr>
                <a:t>problema</a:t>
              </a:r>
              <a:r>
                <a:rPr lang="en-US" sz="1600" dirty="0" smtClean="0">
                  <a:solidFill>
                    <a:prstClr val="white"/>
                  </a:solidFill>
                  <a:latin typeface="Calibri"/>
                  <a:cs typeface="Calibri"/>
                </a:rPr>
                <a:t> </a:t>
              </a:r>
              <a:r>
                <a:rPr lang="en-US" sz="1600" dirty="0" err="1" smtClean="0">
                  <a:solidFill>
                    <a:prstClr val="white"/>
                  </a:solidFill>
                  <a:latin typeface="Calibri"/>
                  <a:cs typeface="Calibri"/>
                </a:rPr>
                <a:t>prioritario</a:t>
              </a:r>
              <a:r>
                <a:rPr lang="en-US" sz="1600" dirty="0" smtClean="0">
                  <a:solidFill>
                    <a:prstClr val="white"/>
                  </a:solidFill>
                  <a:latin typeface="Calibri"/>
                  <a:cs typeface="Calibri"/>
                </a:rPr>
                <a:t> </a:t>
              </a:r>
              <a:endParaRPr lang="en-US" sz="1600" dirty="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955492" y="3623635"/>
            <a:ext cx="216000" cy="290164"/>
            <a:chOff x="5680854" y="2169499"/>
            <a:chExt cx="216000" cy="360000"/>
          </a:xfrm>
        </p:grpSpPr>
        <p:sp>
          <p:nvSpPr>
            <p:cNvPr id="26" name="Right Arrow 25"/>
            <p:cNvSpPr/>
            <p:nvPr/>
          </p:nvSpPr>
          <p:spPr>
            <a:xfrm>
              <a:off x="5680854" y="2169499"/>
              <a:ext cx="216000" cy="3600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0000"/>
            </a:solidFill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ight Arrow 18"/>
            <p:cNvSpPr/>
            <p:nvPr/>
          </p:nvSpPr>
          <p:spPr>
            <a:xfrm>
              <a:off x="5680854" y="2241499"/>
              <a:ext cx="151200" cy="216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</a:pPr>
              <a:endParaRPr lang="en-US" sz="15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181326" y="2667000"/>
            <a:ext cx="1325306" cy="2007055"/>
            <a:chOff x="5906688" y="1104444"/>
            <a:chExt cx="1325306" cy="2490111"/>
          </a:xfrm>
          <a:solidFill>
            <a:schemeClr val="bg2"/>
          </a:solidFill>
        </p:grpSpPr>
        <p:sp>
          <p:nvSpPr>
            <p:cNvPr id="29" name="Rounded Rectangle 28"/>
            <p:cNvSpPr/>
            <p:nvPr/>
          </p:nvSpPr>
          <p:spPr>
            <a:xfrm>
              <a:off x="5906688" y="1104444"/>
              <a:ext cx="1258770" cy="249011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30" name="Rounded Rectangle 20"/>
            <p:cNvSpPr/>
            <p:nvPr/>
          </p:nvSpPr>
          <p:spPr>
            <a:xfrm>
              <a:off x="5943555" y="1141312"/>
              <a:ext cx="1288439" cy="2416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600" dirty="0" err="1" smtClean="0">
                  <a:solidFill>
                    <a:prstClr val="white"/>
                  </a:solidFill>
                  <a:latin typeface="Calibri"/>
                  <a:cs typeface="Calibri"/>
                </a:rPr>
                <a:t>Análisis</a:t>
              </a:r>
              <a:r>
                <a:rPr lang="en-US" sz="1600" dirty="0" smtClean="0">
                  <a:solidFill>
                    <a:prstClr val="white"/>
                  </a:solidFill>
                  <a:latin typeface="Calibri"/>
                  <a:cs typeface="Calibri"/>
                </a:rPr>
                <a:t> de </a:t>
              </a:r>
              <a:r>
                <a:rPr lang="en-US" sz="1600" dirty="0" err="1" smtClean="0">
                  <a:solidFill>
                    <a:prstClr val="white"/>
                  </a:solidFill>
                  <a:latin typeface="Calibri"/>
                  <a:cs typeface="Calibri"/>
                </a:rPr>
                <a:t>las</a:t>
              </a:r>
              <a:r>
                <a:rPr lang="en-US" sz="1600" dirty="0" smtClean="0">
                  <a:solidFill>
                    <a:prstClr val="white"/>
                  </a:solidFill>
                  <a:latin typeface="Calibri"/>
                  <a:cs typeface="Calibri"/>
                </a:rPr>
                <a:t> </a:t>
              </a:r>
              <a:r>
                <a:rPr lang="en-US" sz="1600" dirty="0" err="1" smtClean="0">
                  <a:solidFill>
                    <a:prstClr val="white"/>
                  </a:solidFill>
                  <a:latin typeface="Calibri"/>
                  <a:cs typeface="Calibri"/>
                </a:rPr>
                <a:t>causas</a:t>
              </a:r>
              <a:r>
                <a:rPr lang="en-US" sz="1600" dirty="0" smtClean="0">
                  <a:solidFill>
                    <a:prstClr val="white"/>
                  </a:solidFill>
                  <a:latin typeface="Calibri"/>
                  <a:cs typeface="Calibri"/>
                </a:rPr>
                <a:t> </a:t>
              </a:r>
              <a:r>
                <a:rPr lang="en-US" sz="1600" dirty="0" err="1" smtClean="0">
                  <a:solidFill>
                    <a:prstClr val="white"/>
                  </a:solidFill>
                  <a:latin typeface="Calibri"/>
                  <a:cs typeface="Calibri"/>
                </a:rPr>
                <a:t>inmediatas,subyacentes</a:t>
              </a:r>
              <a:r>
                <a:rPr lang="en-US" sz="1600" dirty="0" smtClean="0">
                  <a:solidFill>
                    <a:prstClr val="white"/>
                  </a:solidFill>
                  <a:latin typeface="Calibri"/>
                  <a:cs typeface="Calibri"/>
                </a:rPr>
                <a:t> y </a:t>
              </a:r>
              <a:r>
                <a:rPr lang="en-US" sz="1600" dirty="0" err="1" smtClean="0">
                  <a:solidFill>
                    <a:prstClr val="white"/>
                  </a:solidFill>
                  <a:latin typeface="Calibri"/>
                  <a:cs typeface="Calibri"/>
                </a:rPr>
                <a:t>raíz</a:t>
              </a:r>
              <a:r>
                <a:rPr lang="en-US" sz="1600" dirty="0" smtClean="0">
                  <a:solidFill>
                    <a:prstClr val="white"/>
                  </a:solidFill>
                  <a:latin typeface="Calibri"/>
                  <a:cs typeface="Calibri"/>
                </a:rPr>
                <a:t>  de </a:t>
              </a:r>
              <a:r>
                <a:rPr lang="en-US" sz="1600" dirty="0" err="1" smtClean="0">
                  <a:solidFill>
                    <a:prstClr val="white"/>
                  </a:solidFill>
                  <a:latin typeface="Calibri"/>
                  <a:cs typeface="Calibri"/>
                </a:rPr>
                <a:t>cada</a:t>
              </a:r>
              <a:r>
                <a:rPr lang="en-US" sz="1600" dirty="0" smtClean="0">
                  <a:solidFill>
                    <a:prstClr val="white"/>
                  </a:solidFill>
                  <a:latin typeface="Calibri"/>
                  <a:cs typeface="Calibri"/>
                </a:rPr>
                <a:t> </a:t>
              </a:r>
              <a:r>
                <a:rPr lang="en-US" sz="1600" dirty="0" err="1" smtClean="0">
                  <a:solidFill>
                    <a:prstClr val="white"/>
                  </a:solidFill>
                  <a:latin typeface="Calibri"/>
                  <a:cs typeface="Calibri"/>
                </a:rPr>
                <a:t>problema</a:t>
              </a:r>
              <a:endParaRPr lang="en-US" sz="1600" dirty="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431033" y="3623635"/>
            <a:ext cx="216000" cy="290164"/>
            <a:chOff x="7156395" y="2169499"/>
            <a:chExt cx="216000" cy="360000"/>
          </a:xfrm>
        </p:grpSpPr>
        <p:sp>
          <p:nvSpPr>
            <p:cNvPr id="32" name="Right Arrow 31"/>
            <p:cNvSpPr/>
            <p:nvPr/>
          </p:nvSpPr>
          <p:spPr>
            <a:xfrm>
              <a:off x="7156395" y="2169499"/>
              <a:ext cx="216000" cy="3600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0000"/>
            </a:solidFill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ight Arrow 22"/>
            <p:cNvSpPr/>
            <p:nvPr/>
          </p:nvSpPr>
          <p:spPr>
            <a:xfrm>
              <a:off x="7156395" y="2241499"/>
              <a:ext cx="151200" cy="216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</a:pPr>
              <a:endParaRPr lang="en-US" sz="15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656867" y="2667000"/>
            <a:ext cx="1258770" cy="2007055"/>
            <a:chOff x="7382229" y="1104444"/>
            <a:chExt cx="1258770" cy="2490111"/>
          </a:xfrm>
          <a:solidFill>
            <a:schemeClr val="bg2"/>
          </a:solidFill>
        </p:grpSpPr>
        <p:sp>
          <p:nvSpPr>
            <p:cNvPr id="35" name="Rounded Rectangle 34"/>
            <p:cNvSpPr/>
            <p:nvPr/>
          </p:nvSpPr>
          <p:spPr>
            <a:xfrm>
              <a:off x="7382229" y="1104444"/>
              <a:ext cx="1258770" cy="249011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36" name="Rounded Rectangle 24"/>
            <p:cNvSpPr/>
            <p:nvPr/>
          </p:nvSpPr>
          <p:spPr>
            <a:xfrm>
              <a:off x="7419097" y="1141312"/>
              <a:ext cx="1185034" cy="2416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600" dirty="0" err="1" smtClean="0">
                  <a:solidFill>
                    <a:prstClr val="white"/>
                  </a:solidFill>
                  <a:latin typeface="Calibri"/>
                  <a:cs typeface="Calibri"/>
                </a:rPr>
                <a:t>Desarrollo</a:t>
              </a:r>
              <a:r>
                <a:rPr lang="en-US" sz="1600" dirty="0" smtClean="0">
                  <a:solidFill>
                    <a:prstClr val="white"/>
                  </a:solidFill>
                  <a:latin typeface="Calibri"/>
                  <a:cs typeface="Calibri"/>
                </a:rPr>
                <a:t> de </a:t>
              </a:r>
              <a:r>
                <a:rPr lang="en-US" sz="1600" dirty="0" err="1" smtClean="0">
                  <a:solidFill>
                    <a:prstClr val="white"/>
                  </a:solidFill>
                  <a:latin typeface="Calibri"/>
                  <a:cs typeface="Calibri"/>
                </a:rPr>
                <a:t>Reportes</a:t>
              </a:r>
              <a:r>
                <a:rPr lang="en-US" sz="1600" dirty="0" smtClean="0">
                  <a:solidFill>
                    <a:prstClr val="white"/>
                  </a:solidFill>
                  <a:latin typeface="Calibri"/>
                  <a:cs typeface="Calibri"/>
                </a:rPr>
                <a:t> </a:t>
              </a:r>
              <a:r>
                <a:rPr lang="en-US" sz="1600" dirty="0" err="1" smtClean="0">
                  <a:solidFill>
                    <a:prstClr val="white"/>
                  </a:solidFill>
                  <a:latin typeface="Calibri"/>
                  <a:cs typeface="Calibri"/>
                </a:rPr>
                <a:t>Temáticos</a:t>
              </a:r>
              <a:endParaRPr lang="en-US" sz="1600" dirty="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  <p:pic>
        <p:nvPicPr>
          <p:cNvPr id="43" name="Picture 4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1" y="4508500"/>
            <a:ext cx="1259999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5" name="Picture 4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841500" y="4508500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6" name="Picture 45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365500" y="4508500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7" name="Picture 46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4521200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8" name="Picture 47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6339646" y="4521200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5100" y="4521200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3060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En </a:t>
            </a:r>
            <a:r>
              <a:rPr lang="en-US" sz="3600" dirty="0" err="1" smtClean="0"/>
              <a:t>esta</a:t>
            </a:r>
            <a:r>
              <a:rPr lang="en-US" sz="3600" dirty="0" smtClean="0"/>
              <a:t> </a:t>
            </a:r>
            <a:r>
              <a:rPr lang="en-US" sz="3600" dirty="0" err="1" smtClean="0"/>
              <a:t>sección</a:t>
            </a:r>
            <a:r>
              <a:rPr lang="en-US" sz="3600" dirty="0" smtClean="0"/>
              <a:t> </a:t>
            </a:r>
            <a:r>
              <a:rPr lang="en-US" sz="3600" dirty="0" err="1" smtClean="0"/>
              <a:t>usted</a:t>
            </a:r>
            <a:r>
              <a:rPr lang="en-US" sz="3600" dirty="0" smtClean="0"/>
              <a:t> </a:t>
            </a:r>
            <a:r>
              <a:rPr lang="en-US" sz="3600" dirty="0" err="1" smtClean="0"/>
              <a:t>aprender</a:t>
            </a:r>
            <a:r>
              <a:rPr lang="en-US" sz="3600" dirty="0" err="1"/>
              <a:t>á</a:t>
            </a:r>
            <a:r>
              <a:rPr lang="en-US" sz="3600" dirty="0" smtClean="0"/>
              <a:t>….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Qué</a:t>
            </a:r>
            <a:r>
              <a:rPr lang="en-GB" dirty="0" smtClean="0"/>
              <a:t> son </a:t>
            </a:r>
            <a:r>
              <a:rPr lang="en-GB" dirty="0" err="1" smtClean="0"/>
              <a:t>problemas</a:t>
            </a:r>
            <a:r>
              <a:rPr lang="en-GB" dirty="0" smtClean="0"/>
              <a:t> </a:t>
            </a:r>
            <a:r>
              <a:rPr lang="en-GB" dirty="0" err="1" smtClean="0"/>
              <a:t>transzonales</a:t>
            </a:r>
            <a:endParaRPr lang="en-GB" dirty="0"/>
          </a:p>
          <a:p>
            <a:r>
              <a:rPr lang="en-GB" dirty="0" err="1" smtClean="0"/>
              <a:t>Qué</a:t>
            </a:r>
            <a:r>
              <a:rPr lang="en-GB" dirty="0" smtClean="0"/>
              <a:t> son </a:t>
            </a:r>
            <a:r>
              <a:rPr lang="en-GB" dirty="0" err="1" smtClean="0"/>
              <a:t>problemas</a:t>
            </a:r>
            <a:r>
              <a:rPr lang="en-GB" dirty="0" smtClean="0"/>
              <a:t> </a:t>
            </a:r>
            <a:r>
              <a:rPr lang="en-GB" dirty="0" err="1" smtClean="0"/>
              <a:t>ambientales</a:t>
            </a:r>
            <a:r>
              <a:rPr lang="en-GB" dirty="0" smtClean="0"/>
              <a:t> </a:t>
            </a:r>
            <a:r>
              <a:rPr lang="en-GB" dirty="0" err="1" smtClean="0"/>
              <a:t>compartidos</a:t>
            </a:r>
            <a:endParaRPr lang="en-GB" dirty="0" smtClean="0"/>
          </a:p>
          <a:p>
            <a:r>
              <a:rPr lang="en-GB" dirty="0" err="1" smtClean="0"/>
              <a:t>Cambio</a:t>
            </a:r>
            <a:r>
              <a:rPr lang="en-GB" dirty="0" smtClean="0"/>
              <a:t> </a:t>
            </a:r>
            <a:r>
              <a:rPr lang="en-GB" dirty="0" err="1" smtClean="0"/>
              <a:t>climático</a:t>
            </a:r>
            <a:r>
              <a:rPr lang="en-GB" dirty="0" smtClean="0"/>
              <a:t> – </a:t>
            </a:r>
            <a:r>
              <a:rPr lang="en-GB" dirty="0" err="1" smtClean="0"/>
              <a:t>Es</a:t>
            </a:r>
            <a:r>
              <a:rPr lang="en-GB" dirty="0" smtClean="0"/>
              <a:t> un </a:t>
            </a:r>
            <a:r>
              <a:rPr lang="en-GB" dirty="0" err="1" smtClean="0"/>
              <a:t>problema</a:t>
            </a:r>
            <a:r>
              <a:rPr lang="en-GB" dirty="0" smtClean="0"/>
              <a:t> de </a:t>
            </a:r>
            <a:r>
              <a:rPr lang="en-GB" dirty="0" err="1" smtClean="0"/>
              <a:t>aguas</a:t>
            </a:r>
            <a:r>
              <a:rPr lang="en-GB" dirty="0" smtClean="0"/>
              <a:t> </a:t>
            </a:r>
            <a:r>
              <a:rPr lang="en-GB" dirty="0" err="1" smtClean="0"/>
              <a:t>internacionales</a:t>
            </a:r>
            <a:r>
              <a:rPr lang="en-GB" dirty="0" smtClean="0"/>
              <a:t> </a:t>
            </a:r>
            <a:r>
              <a:rPr lang="en-GB" dirty="0" err="1" smtClean="0"/>
              <a:t>transzonales</a:t>
            </a:r>
            <a:r>
              <a:rPr lang="en-GB" dirty="0" smtClean="0"/>
              <a:t>?</a:t>
            </a:r>
          </a:p>
          <a:p>
            <a:r>
              <a:rPr lang="en-GB" dirty="0" smtClean="0"/>
              <a:t>El </a:t>
            </a:r>
            <a:r>
              <a:rPr lang="en-GB" dirty="0" err="1" smtClean="0"/>
              <a:t>proceso</a:t>
            </a:r>
            <a:r>
              <a:rPr lang="en-GB" dirty="0" smtClean="0"/>
              <a:t> </a:t>
            </a:r>
            <a:r>
              <a:rPr lang="en-GB" dirty="0" err="1" smtClean="0"/>
              <a:t>para</a:t>
            </a:r>
            <a:r>
              <a:rPr lang="en-GB" dirty="0" smtClean="0"/>
              <a:t> </a:t>
            </a:r>
            <a:r>
              <a:rPr lang="en-GB" dirty="0" err="1" smtClean="0"/>
              <a:t>identificar</a:t>
            </a:r>
            <a:r>
              <a:rPr lang="en-GB" dirty="0"/>
              <a:t>,</a:t>
            </a:r>
            <a:r>
              <a:rPr lang="en-GB" dirty="0" smtClean="0"/>
              <a:t> </a:t>
            </a:r>
            <a:r>
              <a:rPr lang="en-GB" dirty="0" err="1" smtClean="0"/>
              <a:t>priorizar</a:t>
            </a:r>
            <a:r>
              <a:rPr lang="en-GB" dirty="0" smtClean="0"/>
              <a:t> </a:t>
            </a:r>
            <a:r>
              <a:rPr lang="en-GB" dirty="0" err="1" smtClean="0"/>
              <a:t>problemas</a:t>
            </a:r>
            <a:r>
              <a:rPr lang="en-GB" dirty="0" smtClean="0"/>
              <a:t> </a:t>
            </a:r>
            <a:r>
              <a:rPr lang="en-GB" dirty="0" err="1" smtClean="0"/>
              <a:t>transzonales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32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Que</a:t>
            </a:r>
            <a:r>
              <a:rPr lang="en-US" sz="3600" dirty="0" smtClean="0"/>
              <a:t> </a:t>
            </a:r>
            <a:r>
              <a:rPr lang="en-US" sz="3600" dirty="0" err="1" smtClean="0"/>
              <a:t>es</a:t>
            </a:r>
            <a:r>
              <a:rPr lang="en-US" sz="3600" dirty="0" smtClean="0"/>
              <a:t> un </a:t>
            </a:r>
            <a:r>
              <a:rPr lang="en-US" sz="3600" dirty="0" err="1" smtClean="0"/>
              <a:t>problema</a:t>
            </a:r>
            <a:r>
              <a:rPr lang="en-US" sz="3600" dirty="0" smtClean="0"/>
              <a:t> </a:t>
            </a:r>
            <a:r>
              <a:rPr lang="en-US" sz="3600" dirty="0" err="1" smtClean="0"/>
              <a:t>transzonal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Un </a:t>
            </a:r>
            <a:r>
              <a:rPr lang="en-GB" dirty="0" err="1" smtClean="0"/>
              <a:t>problema</a:t>
            </a:r>
            <a:r>
              <a:rPr lang="en-GB" dirty="0" smtClean="0"/>
              <a:t> </a:t>
            </a:r>
            <a:r>
              <a:rPr lang="en-GB" dirty="0" err="1" smtClean="0"/>
              <a:t>transzonal</a:t>
            </a:r>
            <a:r>
              <a:rPr lang="en-GB" dirty="0" smtClean="0"/>
              <a:t> </a:t>
            </a:r>
            <a:r>
              <a:rPr lang="en-GB" dirty="0" err="1" smtClean="0"/>
              <a:t>es</a:t>
            </a:r>
            <a:r>
              <a:rPr lang="en-GB" dirty="0" smtClean="0"/>
              <a:t> un </a:t>
            </a:r>
            <a:r>
              <a:rPr lang="en-GB" b="1" i="1" dirty="0" err="1" smtClean="0">
                <a:solidFill>
                  <a:schemeClr val="bg2"/>
                </a:solidFill>
              </a:rPr>
              <a:t>problema</a:t>
            </a:r>
            <a:r>
              <a:rPr lang="en-GB" b="1" i="1" dirty="0" smtClean="0">
                <a:solidFill>
                  <a:schemeClr val="bg2"/>
                </a:solidFill>
              </a:rPr>
              <a:t> </a:t>
            </a:r>
            <a:r>
              <a:rPr lang="en-GB" b="1" i="1" dirty="0" err="1" smtClean="0">
                <a:solidFill>
                  <a:schemeClr val="bg2"/>
                </a:solidFill>
              </a:rPr>
              <a:t>ambiental</a:t>
            </a:r>
            <a:r>
              <a:rPr lang="en-GB" b="1" i="1" dirty="0" smtClean="0">
                <a:solidFill>
                  <a:schemeClr val="bg2"/>
                </a:solidFill>
              </a:rPr>
              <a:t> </a:t>
            </a:r>
            <a:r>
              <a:rPr lang="en-GB" dirty="0" err="1" smtClean="0"/>
              <a:t>que</a:t>
            </a:r>
            <a:r>
              <a:rPr lang="en-GB" dirty="0" smtClean="0"/>
              <a:t> </a:t>
            </a:r>
            <a:r>
              <a:rPr lang="en-GB" dirty="0" err="1" smtClean="0"/>
              <a:t>es</a:t>
            </a:r>
            <a:r>
              <a:rPr lang="en-GB" dirty="0" smtClean="0"/>
              <a:t> </a:t>
            </a:r>
            <a:r>
              <a:rPr lang="en-GB" b="1" i="1" dirty="0" err="1" smtClean="0">
                <a:solidFill>
                  <a:schemeClr val="bg2"/>
                </a:solidFill>
              </a:rPr>
              <a:t>Transzonal</a:t>
            </a:r>
            <a:r>
              <a:rPr lang="en-GB" b="1" i="1" dirty="0" smtClean="0">
                <a:solidFill>
                  <a:schemeClr val="bg2"/>
                </a:solidFill>
              </a:rPr>
              <a:t> en </a:t>
            </a:r>
            <a:r>
              <a:rPr lang="en-GB" b="1" i="1" dirty="0" err="1" smtClean="0">
                <a:solidFill>
                  <a:schemeClr val="bg2"/>
                </a:solidFill>
              </a:rPr>
              <a:t>escala</a:t>
            </a:r>
            <a:r>
              <a:rPr lang="en-GB" dirty="0" smtClean="0"/>
              <a:t>. </a:t>
            </a:r>
            <a:endParaRPr lang="en-GB" sz="1400" dirty="0"/>
          </a:p>
          <a:p>
            <a:pPr marL="0" indent="0" algn="ctr">
              <a:buNone/>
            </a:pPr>
            <a:r>
              <a:rPr lang="en-GB" dirty="0" smtClean="0"/>
              <a:t>En </a:t>
            </a:r>
            <a:r>
              <a:rPr lang="en-GB" dirty="0" err="1" smtClean="0"/>
              <a:t>otras</a:t>
            </a:r>
            <a:r>
              <a:rPr lang="en-GB" dirty="0" smtClean="0"/>
              <a:t> </a:t>
            </a:r>
            <a:r>
              <a:rPr lang="en-GB" dirty="0" err="1" smtClean="0"/>
              <a:t>palabras,es</a:t>
            </a:r>
            <a:r>
              <a:rPr lang="en-GB" dirty="0" smtClean="0"/>
              <a:t> un </a:t>
            </a:r>
            <a:r>
              <a:rPr lang="en-GB" dirty="0" err="1" smtClean="0"/>
              <a:t>problema</a:t>
            </a:r>
            <a:r>
              <a:rPr lang="en-GB" dirty="0" smtClean="0"/>
              <a:t> </a:t>
            </a:r>
            <a:r>
              <a:rPr lang="en-GB" dirty="0" err="1" smtClean="0"/>
              <a:t>originado</a:t>
            </a:r>
            <a:r>
              <a:rPr lang="en-GB" dirty="0" smtClean="0"/>
              <a:t> en, o </a:t>
            </a:r>
            <a:r>
              <a:rPr lang="en-GB" dirty="0" err="1" smtClean="0"/>
              <a:t>contribuido</a:t>
            </a:r>
            <a:r>
              <a:rPr lang="en-GB" dirty="0" smtClean="0"/>
              <a:t> </a:t>
            </a:r>
            <a:r>
              <a:rPr lang="en-GB" dirty="0" err="1" smtClean="0"/>
              <a:t>por</a:t>
            </a:r>
            <a:r>
              <a:rPr lang="en-GB" dirty="0" smtClean="0"/>
              <a:t>, un </a:t>
            </a:r>
            <a:r>
              <a:rPr lang="en-GB" dirty="0" err="1" smtClean="0"/>
              <a:t>país</a:t>
            </a:r>
            <a:r>
              <a:rPr lang="en-GB" dirty="0" smtClean="0"/>
              <a:t> y </a:t>
            </a:r>
            <a:r>
              <a:rPr lang="en-GB" dirty="0" err="1" smtClean="0"/>
              <a:t>afecta</a:t>
            </a:r>
            <a:r>
              <a:rPr lang="en-GB" dirty="0" smtClean="0"/>
              <a:t> (o </a:t>
            </a:r>
            <a:r>
              <a:rPr lang="en-GB" dirty="0" err="1" smtClean="0"/>
              <a:t>impacta</a:t>
            </a:r>
            <a:r>
              <a:rPr lang="en-GB" dirty="0" smtClean="0"/>
              <a:t>) a </a:t>
            </a:r>
            <a:r>
              <a:rPr lang="en-GB" dirty="0" err="1" smtClean="0"/>
              <a:t>otro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85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1600"/>
            <a:ext cx="9144000" cy="16256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500" y="662600"/>
            <a:ext cx="5846599" cy="5458800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 rot="2264808">
            <a:off x="3868660" y="2246781"/>
            <a:ext cx="1190870" cy="189877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754755">
            <a:off x="3836910" y="1719731"/>
            <a:ext cx="1190870" cy="189877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3731026">
            <a:off x="3055294" y="2713341"/>
            <a:ext cx="2123998" cy="189877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993900" y="1155700"/>
            <a:ext cx="2070100" cy="92710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Calibri"/>
                <a:cs typeface="Calibri"/>
              </a:rPr>
              <a:t>Nutrientes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/>
                <a:cs typeface="Calibri"/>
              </a:rPr>
              <a:t>emitidos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(point and diffuse)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22" name="Right Arrow 21"/>
          <p:cNvSpPr/>
          <p:nvPr/>
        </p:nvSpPr>
        <p:spPr>
          <a:xfrm rot="934249">
            <a:off x="4916151" y="5158950"/>
            <a:ext cx="1550869" cy="18987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2520867">
            <a:off x="4337038" y="5431251"/>
            <a:ext cx="1287398" cy="216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048000" y="4235450"/>
            <a:ext cx="2070100" cy="927100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Calibri"/>
                <a:cs typeface="Calibri"/>
              </a:rPr>
              <a:t>Impactos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/>
                <a:cs typeface="Calibri"/>
              </a:rPr>
              <a:t>sentidos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177800" y="5035694"/>
            <a:ext cx="3759200" cy="172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sz="2800" dirty="0" err="1" smtClean="0"/>
              <a:t>Ejemplo</a:t>
            </a:r>
            <a:r>
              <a:rPr lang="en-US" sz="2800" dirty="0" smtClean="0"/>
              <a:t> de </a:t>
            </a:r>
            <a:r>
              <a:rPr lang="en-US" sz="2800" dirty="0" err="1" smtClean="0"/>
              <a:t>Problema</a:t>
            </a:r>
            <a:r>
              <a:rPr lang="en-US" sz="2800" dirty="0" smtClean="0"/>
              <a:t> </a:t>
            </a:r>
            <a:r>
              <a:rPr lang="en-US" sz="2800" dirty="0" err="1" smtClean="0"/>
              <a:t>transzonal</a:t>
            </a:r>
            <a:r>
              <a:rPr lang="en-US" sz="2800" dirty="0" smtClean="0"/>
              <a:t>:</a:t>
            </a:r>
          </a:p>
          <a:p>
            <a:r>
              <a:rPr lang="en-US" sz="2800" i="1" dirty="0" smtClean="0">
                <a:solidFill>
                  <a:srgbClr val="0033CC"/>
                </a:solidFill>
              </a:rPr>
              <a:t>Cuenca del Río Dnieper </a:t>
            </a:r>
            <a:endParaRPr lang="en-US" sz="2800" i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36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18" grpId="0" animBg="1"/>
      <p:bldP spid="22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1600"/>
            <a:ext cx="9144000" cy="16256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127000" y="4502294"/>
            <a:ext cx="2628899" cy="2254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sz="2800" dirty="0" err="1" smtClean="0"/>
              <a:t>Ejemplo</a:t>
            </a:r>
            <a:r>
              <a:rPr lang="en-US" sz="2800" dirty="0" smtClean="0"/>
              <a:t> de </a:t>
            </a:r>
            <a:r>
              <a:rPr lang="en-US" sz="2800" dirty="0" err="1" smtClean="0"/>
              <a:t>problema</a:t>
            </a:r>
            <a:r>
              <a:rPr lang="en-US" sz="2800" dirty="0" smtClean="0"/>
              <a:t> </a:t>
            </a:r>
            <a:r>
              <a:rPr lang="en-US" sz="2800" dirty="0" err="1" smtClean="0"/>
              <a:t>transzonal</a:t>
            </a:r>
            <a:r>
              <a:rPr lang="en-US" sz="2800" dirty="0" smtClean="0"/>
              <a:t>:</a:t>
            </a:r>
            <a:endParaRPr lang="en-US" sz="2800" dirty="0"/>
          </a:p>
          <a:p>
            <a:r>
              <a:rPr lang="en-US" sz="2800" i="1" dirty="0" smtClean="0">
                <a:solidFill>
                  <a:srgbClr val="0033CC"/>
                </a:solidFill>
              </a:rPr>
              <a:t>Mar </a:t>
            </a:r>
            <a:r>
              <a:rPr lang="en-US" sz="2800" i="1" dirty="0" err="1" smtClean="0">
                <a:solidFill>
                  <a:srgbClr val="0033CC"/>
                </a:solidFill>
              </a:rPr>
              <a:t>Mediterraneo</a:t>
            </a:r>
            <a:endParaRPr lang="en-US" sz="2800" i="1" dirty="0">
              <a:solidFill>
                <a:srgbClr val="0033CC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936" y="927100"/>
            <a:ext cx="6419310" cy="5181600"/>
          </a:xfrm>
          <a:prstGeom prst="rect">
            <a:avLst/>
          </a:prstGeom>
        </p:spPr>
      </p:pic>
      <p:sp>
        <p:nvSpPr>
          <p:cNvPr id="20" name="Right Arrow 19"/>
          <p:cNvSpPr/>
          <p:nvPr/>
        </p:nvSpPr>
        <p:spPr>
          <a:xfrm rot="6560372" flipV="1">
            <a:off x="6515740" y="2375597"/>
            <a:ext cx="1763998" cy="238043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ircular Arrow 4"/>
          <p:cNvSpPr/>
          <p:nvPr/>
        </p:nvSpPr>
        <p:spPr>
          <a:xfrm rot="2131751" flipV="1">
            <a:off x="2675989" y="1670536"/>
            <a:ext cx="2137734" cy="199773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959280"/>
              <a:gd name="adj5" fmla="val 12500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 rot="6797069">
            <a:off x="5371868" y="2731441"/>
            <a:ext cx="2995348" cy="252000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5400000" flipV="1">
            <a:off x="6615920" y="2845661"/>
            <a:ext cx="2413283" cy="252000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457950" y="514350"/>
            <a:ext cx="2139950" cy="128905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Calibri"/>
                <a:cs typeface="Calibri"/>
              </a:rPr>
              <a:t>Pérdida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 de 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habitants(</a:t>
            </a:r>
            <a:r>
              <a:rPr lang="en-US" dirty="0" err="1" smtClean="0">
                <a:solidFill>
                  <a:schemeClr val="tx1"/>
                </a:solidFill>
                <a:latin typeface="Calibri"/>
                <a:cs typeface="Calibri"/>
              </a:rPr>
              <a:t>sitios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de </a:t>
            </a:r>
            <a:r>
              <a:rPr lang="en-US" smtClean="0">
                <a:solidFill>
                  <a:schemeClr val="tx1"/>
                </a:solidFill>
                <a:latin typeface="Calibri"/>
                <a:cs typeface="Calibri"/>
              </a:rPr>
              <a:t>anidación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de la </a:t>
            </a:r>
            <a:r>
              <a:rPr lang="en-US" dirty="0" err="1" smtClean="0">
                <a:solidFill>
                  <a:schemeClr val="tx1"/>
                </a:solidFill>
                <a:latin typeface="Calibri"/>
                <a:cs typeface="Calibri"/>
              </a:rPr>
              <a:t>tortuga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 Loggerhead)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44600" y="1746250"/>
            <a:ext cx="2070100" cy="927100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Calibri"/>
                <a:cs typeface="Calibri"/>
              </a:rPr>
              <a:t>Migración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 de la </a:t>
            </a:r>
            <a:r>
              <a:rPr lang="en-US" dirty="0" err="1" smtClean="0">
                <a:solidFill>
                  <a:schemeClr val="tx1"/>
                </a:solidFill>
                <a:latin typeface="Calibri"/>
                <a:cs typeface="Calibri"/>
              </a:rPr>
              <a:t>tortuga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 Loggerhead 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273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 animBg="1"/>
      <p:bldP spid="19" grpId="0" animBg="1"/>
      <p:bldP spid="15" grpId="0" animBg="1"/>
      <p:bldP spid="18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/>
              <a:t>¿Qué es un Problema Ambiental </a:t>
            </a:r>
            <a:r>
              <a:rPr lang="es-ES" sz="3600" dirty="0" smtClean="0"/>
              <a:t>Compartido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ES" dirty="0" smtClean="0"/>
              <a:t>Un problema ambiental compartido es </a:t>
            </a:r>
            <a:r>
              <a:rPr lang="es-ES" dirty="0"/>
              <a:t>un problema ambiental que se </a:t>
            </a:r>
            <a:r>
              <a:rPr lang="es-ES" i="1" dirty="0">
                <a:solidFill>
                  <a:schemeClr val="bg2"/>
                </a:solidFill>
              </a:rPr>
              <a:t>comparte entre dos o más países</a:t>
            </a:r>
            <a:r>
              <a:rPr lang="es-ES" dirty="0"/>
              <a:t> en un sistema de agua dado</a:t>
            </a:r>
            <a:endParaRPr lang="en-GB" dirty="0" smtClean="0"/>
          </a:p>
          <a:p>
            <a:pPr marL="0" indent="0" algn="ctr">
              <a:buNone/>
            </a:pPr>
            <a:r>
              <a:rPr lang="es-ES" dirty="0"/>
              <a:t>El problema no es transfronterizo como se da en la definición anterior, pero es un </a:t>
            </a:r>
            <a:r>
              <a:rPr lang="es-ES" i="1" dirty="0">
                <a:solidFill>
                  <a:schemeClr val="bg2"/>
                </a:solidFill>
              </a:rPr>
              <a:t>problema común </a:t>
            </a:r>
            <a:r>
              <a:rPr lang="es-ES" dirty="0"/>
              <a:t>en la región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04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1600"/>
            <a:ext cx="9144000" cy="16256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631" y="825501"/>
            <a:ext cx="6722533" cy="504190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 bwMode="auto">
          <a:xfrm>
            <a:off x="114300" y="4426094"/>
            <a:ext cx="3009900" cy="2254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sz="2800" dirty="0" err="1" smtClean="0"/>
              <a:t>Ejemplo</a:t>
            </a:r>
            <a:r>
              <a:rPr lang="en-US" sz="2800" dirty="0" smtClean="0"/>
              <a:t> de </a:t>
            </a:r>
            <a:r>
              <a:rPr lang="en-US" sz="2800" dirty="0" err="1" smtClean="0"/>
              <a:t>problemas</a:t>
            </a:r>
            <a:r>
              <a:rPr lang="en-US" sz="2800" dirty="0" smtClean="0"/>
              <a:t> </a:t>
            </a:r>
            <a:r>
              <a:rPr lang="en-US" sz="2800" dirty="0" err="1" smtClean="0"/>
              <a:t>compartidos</a:t>
            </a:r>
            <a:r>
              <a:rPr lang="en-US" sz="2800" dirty="0" smtClean="0"/>
              <a:t>:</a:t>
            </a:r>
            <a:endParaRPr lang="en-US" sz="2800" dirty="0"/>
          </a:p>
          <a:p>
            <a:r>
              <a:rPr lang="en-US" sz="2800" i="1" dirty="0" smtClean="0">
                <a:solidFill>
                  <a:srgbClr val="0033CC"/>
                </a:solidFill>
              </a:rPr>
              <a:t>Nubian Sandstone Aquifer</a:t>
            </a:r>
            <a:endParaRPr lang="en-US" sz="2800" i="1" dirty="0">
              <a:solidFill>
                <a:srgbClr val="0033CC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 rot="1384460">
            <a:off x="5144751" y="2352250"/>
            <a:ext cx="1550869" cy="18987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2861797">
            <a:off x="5022838" y="2484851"/>
            <a:ext cx="1287398" cy="216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2450098">
            <a:off x="5057733" y="2569702"/>
            <a:ext cx="1769567" cy="20174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3377588">
            <a:off x="4885305" y="2658418"/>
            <a:ext cx="1457852" cy="21119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rot="21599378">
            <a:off x="3594100" y="1339850"/>
            <a:ext cx="2070100" cy="927100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Calibri"/>
                <a:cs typeface="Calibri"/>
              </a:rPr>
              <a:t>Declinamiento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 de los </a:t>
            </a:r>
            <a:r>
              <a:rPr lang="en-US" dirty="0" err="1" smtClean="0">
                <a:solidFill>
                  <a:schemeClr val="tx1"/>
                </a:solidFill>
                <a:latin typeface="Calibri"/>
                <a:cs typeface="Calibri"/>
              </a:rPr>
              <a:t>niveles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 de </a:t>
            </a:r>
            <a:r>
              <a:rPr lang="en-US" dirty="0" err="1" smtClean="0">
                <a:solidFill>
                  <a:schemeClr val="tx1"/>
                </a:solidFill>
                <a:latin typeface="Calibri"/>
                <a:cs typeface="Calibri"/>
              </a:rPr>
              <a:t>agua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23" name="Rectangle 22"/>
          <p:cNvSpPr/>
          <p:nvPr/>
        </p:nvSpPr>
        <p:spPr>
          <a:xfrm rot="21599378">
            <a:off x="2425681" y="4775204"/>
            <a:ext cx="2514591" cy="31772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551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16" grpId="0" animBg="1"/>
      <p:bldP spid="17" grpId="0" animBg="1"/>
      <p:bldP spid="25" grpId="0" animBg="1"/>
    </p:bldLst>
  </p:timing>
</p:sld>
</file>

<file path=ppt/theme/theme1.xml><?xml version="1.0" encoding="utf-8"?>
<a:theme xmlns:a="http://schemas.openxmlformats.org/drawingml/2006/main" name="Advantage">
  <a:themeElements>
    <a:clrScheme name="Custom 1">
      <a:dk1>
        <a:sysClr val="windowText" lastClr="000000"/>
      </a:dk1>
      <a:lt1>
        <a:sysClr val="window" lastClr="FFFFFF"/>
      </a:lt1>
      <a:dk2>
        <a:srgbClr val="2B142D"/>
      </a:dk2>
      <a:lt2>
        <a:srgbClr val="0033CC"/>
      </a:lt2>
      <a:accent1>
        <a:srgbClr val="0000FF"/>
      </a:accent1>
      <a:accent2>
        <a:srgbClr val="0033FF"/>
      </a:accent2>
      <a:accent3>
        <a:srgbClr val="3366FF"/>
      </a:accent3>
      <a:accent4>
        <a:srgbClr val="6699FF"/>
      </a:accent4>
      <a:accent5>
        <a:srgbClr val="3366CC"/>
      </a:accent5>
      <a:accent6>
        <a:srgbClr val="0099FF"/>
      </a:accent6>
      <a:hlink>
        <a:srgbClr val="000099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62747</TotalTime>
  <Words>742</Words>
  <Application>Microsoft Office PowerPoint</Application>
  <PresentationFormat>On-screen Show (4:3)</PresentationFormat>
  <Paragraphs>98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Advantage</vt:lpstr>
      <vt:lpstr>IW:LEARN ADT/PAE  Curso de Entrenamiento </vt:lpstr>
      <vt:lpstr>Sección 4: Problema Transzonal, Identificación y Priorización</vt:lpstr>
      <vt:lpstr>Donde estamos?</vt:lpstr>
      <vt:lpstr>En esta sección usted aprenderá….</vt:lpstr>
      <vt:lpstr>Que es un problema transzonal?</vt:lpstr>
      <vt:lpstr> </vt:lpstr>
      <vt:lpstr> </vt:lpstr>
      <vt:lpstr>¿Qué es un Problema Ambiental Compartido?</vt:lpstr>
      <vt:lpstr> </vt:lpstr>
      <vt:lpstr> </vt:lpstr>
      <vt:lpstr> </vt:lpstr>
      <vt:lpstr> </vt:lpstr>
      <vt:lpstr> </vt:lpstr>
      <vt:lpstr>Cambio Climático  -  Es un problema de aguas transzonales internacionales?</vt:lpstr>
      <vt:lpstr>Cambio Climático  -  Es un problema de aguas transzonales internacionales?</vt:lpstr>
      <vt:lpstr>Identificando y Priorizando Problemas Transzonales</vt:lpstr>
      <vt:lpstr>Priorizar- Una parte integral del Planeamiento Estratégico</vt:lpstr>
      <vt:lpstr>PowerPoint Presentation</vt:lpstr>
      <vt:lpstr>Proceso Colaborativo</vt:lpstr>
      <vt:lpstr>Ejercicio Grupal</vt:lpstr>
      <vt:lpstr>Directrices para la Lluvia de Ideas</vt:lpstr>
      <vt:lpstr>Ejercicio Grupal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PLYMOUTH FOOD INITIATIVE WORKSHOP</dc:title>
  <dc:creator>Martin Bloxham</dc:creator>
  <cp:lastModifiedBy>Lenka Lazo</cp:lastModifiedBy>
  <cp:revision>294</cp:revision>
  <dcterms:created xsi:type="dcterms:W3CDTF">2010-04-21T10:35:43Z</dcterms:created>
  <dcterms:modified xsi:type="dcterms:W3CDTF">2012-09-05T21:37:51Z</dcterms:modified>
</cp:coreProperties>
</file>