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456" r:id="rId2"/>
    <p:sldId id="523" r:id="rId3"/>
    <p:sldId id="562" r:id="rId4"/>
    <p:sldId id="514" r:id="rId5"/>
    <p:sldId id="469" r:id="rId6"/>
    <p:sldId id="551" r:id="rId7"/>
    <p:sldId id="536" r:id="rId8"/>
    <p:sldId id="553" r:id="rId9"/>
    <p:sldId id="554" r:id="rId10"/>
    <p:sldId id="537" r:id="rId11"/>
    <p:sldId id="555" r:id="rId12"/>
    <p:sldId id="556" r:id="rId13"/>
    <p:sldId id="557" r:id="rId14"/>
    <p:sldId id="558" r:id="rId15"/>
    <p:sldId id="559" r:id="rId16"/>
    <p:sldId id="560" r:id="rId17"/>
    <p:sldId id="535" r:id="rId18"/>
    <p:sldId id="564" r:id="rId19"/>
    <p:sldId id="563" r:id="rId2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4B4BFA2-F74C-C241-80B4-2CF6C8FAA18E}">
          <p14:sldIdLst>
            <p14:sldId id="456"/>
            <p14:sldId id="523"/>
            <p14:sldId id="562"/>
            <p14:sldId id="514"/>
            <p14:sldId id="469"/>
            <p14:sldId id="551"/>
            <p14:sldId id="536"/>
            <p14:sldId id="553"/>
            <p14:sldId id="554"/>
            <p14:sldId id="537"/>
            <p14:sldId id="555"/>
            <p14:sldId id="556"/>
            <p14:sldId id="557"/>
            <p14:sldId id="558"/>
            <p14:sldId id="559"/>
            <p14:sldId id="560"/>
            <p14:sldId id="535"/>
            <p14:sldId id="564"/>
            <p14:sldId id="563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eter Redstone" initials="PAR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336600"/>
    <a:srgbClr val="669900"/>
    <a:srgbClr val="66FF33"/>
    <a:srgbClr val="33CC66"/>
    <a:srgbClr val="339966"/>
    <a:srgbClr val="339933"/>
    <a:srgbClr val="339900"/>
    <a:srgbClr val="CC6633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836" autoAdjust="0"/>
  </p:normalViewPr>
  <p:slideViewPr>
    <p:cSldViewPr snapToGrid="0">
      <p:cViewPr>
        <p:scale>
          <a:sx n="100" d="100"/>
          <a:sy n="100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7CFC1-58D9-5040-8EC7-A16E0318A14D}" type="datetimeFigureOut">
              <a:rPr lang="en-US" smtClean="0"/>
              <a:t>9/5/2012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15C52-6EBD-954E-AD32-B3884FE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01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07FF642-FE2B-5B46-AAB1-E2C5739D1372}" type="datetime1">
              <a:rPr lang="en-US"/>
              <a:pPr>
                <a:defRPr/>
              </a:pPr>
              <a:t>9/5/2012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6E40341-FEA8-7047-996E-223BBE8FE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0126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(24/08/2012 11:58) -----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40341-FEA8-7047-996E-223BBE8FE6B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02438" y="228600"/>
            <a:ext cx="2057400" cy="203835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24388" y="2378075"/>
            <a:ext cx="2057400" cy="2038350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24388" y="228600"/>
            <a:ext cx="2057400" cy="2038350"/>
          </a:xfrm>
          <a:prstGeom prst="rect">
            <a:avLst/>
          </a:prstGeom>
          <a:solidFill>
            <a:srgbClr val="65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02438" y="2378075"/>
            <a:ext cx="2057400" cy="2038350"/>
          </a:xfrm>
          <a:prstGeom prst="rect">
            <a:avLst/>
          </a:prstGeom>
          <a:solidFill>
            <a:srgbClr val="14C5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857" y="228600"/>
            <a:ext cx="4038600" cy="13462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GB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856" y="4635501"/>
            <a:ext cx="6467243" cy="1419784"/>
          </a:xfrm>
        </p:spPr>
        <p:txBody>
          <a:bodyPr anchor="ctr">
            <a:normAutofit/>
          </a:bodyPr>
          <a:lstStyle>
            <a:lvl1pPr marL="0" indent="0" algn="l">
              <a:spcBef>
                <a:spcPts val="300"/>
              </a:spcBef>
              <a:buNone/>
              <a:defRPr sz="3600">
                <a:solidFill>
                  <a:srgbClr val="00339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8684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5" y="2795588"/>
            <a:ext cx="7556500" cy="1368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8502650" y="2792413"/>
            <a:ext cx="641350" cy="1343025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914400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8359775" y="2792413"/>
            <a:ext cx="92075" cy="1343025"/>
          </a:xfrm>
          <a:prstGeom prst="rect">
            <a:avLst/>
          </a:prstGeom>
          <a:solidFill>
            <a:srgbClr val="65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92100" y="2801937"/>
            <a:ext cx="498475" cy="1368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6503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10550" y="290513"/>
            <a:ext cx="641350" cy="1343025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914400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3838" y="228600"/>
            <a:ext cx="26035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GB" sz="3600" b="1" smtClean="0">
                <a:solidFill>
                  <a:srgbClr val="72AE00"/>
                </a:solidFill>
                <a:latin typeface="Rockwell" charset="0"/>
              </a:rPr>
              <a:t>+</a:t>
            </a:r>
          </a:p>
        </p:txBody>
      </p:sp>
      <p:sp>
        <p:nvSpPr>
          <p:cNvPr id="6" name="Rectangle 5"/>
          <p:cNvSpPr/>
          <p:nvPr/>
        </p:nvSpPr>
        <p:spPr>
          <a:xfrm>
            <a:off x="8067675" y="290513"/>
            <a:ext cx="92075" cy="1343025"/>
          </a:xfrm>
          <a:prstGeom prst="rect">
            <a:avLst/>
          </a:prstGeom>
          <a:solidFill>
            <a:srgbClr val="65C4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58800" y="296863"/>
            <a:ext cx="7429500" cy="1052512"/>
          </a:xfrm>
          <a:prstGeom prst="rect">
            <a:avLst/>
          </a:prstGeom>
          <a:solidFill>
            <a:srgbClr val="14C5D0">
              <a:alpha val="7000"/>
            </a:srgb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3600" b="1" smtClean="0">
              <a:latin typeface="Rockwel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00038"/>
            <a:ext cx="498475" cy="1050925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311294"/>
            <a:ext cx="7559487" cy="1025302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5600" indent="-355600">
              <a:buClr>
                <a:srgbClr val="003399"/>
              </a:buClr>
              <a:defRPr>
                <a:solidFill>
                  <a:srgbClr val="000000"/>
                </a:solidFill>
              </a:defRPr>
            </a:lvl1pPr>
            <a:lvl2pPr marL="533400" indent="-304800">
              <a:buClr>
                <a:srgbClr val="65C4D2"/>
              </a:buClr>
              <a:defRPr>
                <a:solidFill>
                  <a:srgbClr val="000000"/>
                </a:solidFill>
              </a:defRPr>
            </a:lvl2pPr>
            <a:lvl3pPr marL="723900" indent="-266700">
              <a:buClr>
                <a:srgbClr val="66CCFF"/>
              </a:buClr>
              <a:defRPr>
                <a:solidFill>
                  <a:srgbClr val="000000"/>
                </a:solidFill>
              </a:defRPr>
            </a:lvl3pPr>
            <a:lvl4pPr marL="901700" indent="-228600">
              <a:buClr>
                <a:srgbClr val="0000FF"/>
              </a:buClr>
              <a:defRPr>
                <a:solidFill>
                  <a:srgbClr val="000000"/>
                </a:solidFill>
              </a:defRPr>
            </a:lvl4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33440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8475" y="484188"/>
            <a:ext cx="7556500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8475" y="1981200"/>
            <a:ext cx="75565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008000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Click to edit Master text styles</a:t>
            </a:r>
          </a:p>
          <a:p>
            <a:pPr marL="457200" marR="0" lvl="1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3399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Second level</a:t>
            </a:r>
          </a:p>
          <a:p>
            <a:pPr marL="685800" marR="0" lvl="2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72F300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Third level</a:t>
            </a:r>
          </a:p>
          <a:p>
            <a:pPr marL="914400" marR="0" lvl="3" indent="-2286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FF"/>
              </a:buClr>
              <a:buSzPct val="75000"/>
              <a:buFont typeface="Wingdings" charset="0"/>
              <a:buChar char="n"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/>
                <a:ea typeface="ＭＳ Ｐゴシック" charset="-128"/>
                <a:cs typeface="Calibri"/>
              </a:rPr>
              <a:t> 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888"/>
            <a:ext cx="55403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Rockwell" charset="0"/>
              </a:defRPr>
            </a:lvl1pPr>
          </a:lstStyle>
          <a:p>
            <a:pPr>
              <a:defRPr/>
            </a:pPr>
            <a:fld id="{3504349E-0B1A-9F4C-979F-AE93451090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9" r:id="rId2"/>
    <p:sldLayoutId id="2147483718" r:id="rId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0000"/>
          </a:solidFill>
          <a:latin typeface="Calibri"/>
          <a:ea typeface="ＭＳ Ｐゴシック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00"/>
          </a:solidFill>
          <a:latin typeface="Calibri" charset="0"/>
          <a:ea typeface="ＭＳ Ｐゴシック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Calibri" charset="0"/>
          <a:ea typeface="ＭＳ Ｐゴシック" charset="-128"/>
        </a:defRPr>
      </a:lvl9pPr>
    </p:titleStyle>
    <p:bodyStyle>
      <a:lvl1pPr marL="228600" marR="0" indent="-228600" algn="l" defTabSz="914400" rtl="0" eaLnBrk="0" fontAlgn="base" latinLnBrk="0" hangingPunct="0">
        <a:lnSpc>
          <a:spcPct val="100000"/>
        </a:lnSpc>
        <a:spcBef>
          <a:spcPts val="2000"/>
        </a:spcBef>
        <a:spcAft>
          <a:spcPct val="0"/>
        </a:spcAft>
        <a:buClr>
          <a:srgbClr val="008000"/>
        </a:buClr>
        <a:buSzPct val="75000"/>
        <a:buFont typeface="Wingdings" charset="0"/>
        <a:buChar char="n"/>
        <a:tabLst/>
        <a:defRPr sz="28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1pPr>
      <a:lvl2pPr marL="4572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003399"/>
        </a:buClr>
        <a:buSzPct val="75000"/>
        <a:buFont typeface="Wingdings" charset="0"/>
        <a:buChar char="n"/>
        <a:tabLst/>
        <a:defRPr sz="24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2pPr>
      <a:lvl3pPr marL="6858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72F300"/>
        </a:buClr>
        <a:buSzPct val="75000"/>
        <a:buFont typeface="Wingdings" charset="0"/>
        <a:buChar char="n"/>
        <a:tabLst/>
        <a:defRPr sz="2000" kern="1200">
          <a:solidFill>
            <a:srgbClr val="595959"/>
          </a:solidFill>
          <a:latin typeface="Calibri"/>
          <a:ea typeface="ＭＳ Ｐゴシック" charset="-128"/>
          <a:cs typeface="Calibri"/>
        </a:defRPr>
      </a:lvl3pPr>
      <a:lvl4pPr marL="914400" marR="0" indent="-228600" algn="l" defTabSz="914400" rtl="0" eaLnBrk="0" fontAlgn="base" latinLnBrk="0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FF"/>
        </a:buClr>
        <a:buSzPct val="75000"/>
        <a:buFont typeface="Wingdings" charset="0"/>
        <a:buChar char="n"/>
        <a:tabLst/>
        <a:defRPr kern="1200">
          <a:solidFill>
            <a:srgbClr val="595959"/>
          </a:solidFill>
          <a:latin typeface="Calibri"/>
          <a:ea typeface="ＭＳ Ｐゴシック" charset="-128"/>
          <a:cs typeface="Calibri"/>
        </a:defRPr>
      </a:lvl4pPr>
      <a:lvl5pPr marL="914400" indent="914400" algn="l" rtl="0" eaLnBrk="0" fontAlgn="base" hangingPunct="0">
        <a:spcBef>
          <a:spcPts val="600"/>
        </a:spcBef>
        <a:spcAft>
          <a:spcPct val="0"/>
        </a:spcAft>
        <a:buClr>
          <a:srgbClr val="008000"/>
        </a:buClr>
        <a:buSzPct val="75000"/>
        <a:buFont typeface="Wingdings" charset="0"/>
        <a:defRPr kern="1200">
          <a:solidFill>
            <a:srgbClr val="595959"/>
          </a:solidFill>
          <a:latin typeface="Calibri"/>
          <a:ea typeface="ＭＳ Ｐゴシック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857" y="228600"/>
            <a:ext cx="4038600" cy="2616200"/>
          </a:xfrm>
        </p:spPr>
        <p:txBody>
          <a:bodyPr/>
          <a:lstStyle/>
          <a:p>
            <a:r>
              <a:rPr lang="en-US" sz="4400" dirty="0" smtClean="0"/>
              <a:t>IW:LEARN</a:t>
            </a:r>
            <a:br>
              <a:rPr lang="en-US" sz="4400" dirty="0" smtClean="0"/>
            </a:br>
            <a:r>
              <a:rPr lang="en-US" sz="4400" dirty="0" smtClean="0"/>
              <a:t>ADT/PAE </a:t>
            </a:r>
            <a:r>
              <a:rPr lang="en-US" sz="4400" dirty="0" err="1"/>
              <a:t>Curso</a:t>
            </a:r>
            <a:r>
              <a:rPr lang="en-US" sz="4400" dirty="0"/>
              <a:t> de </a:t>
            </a:r>
            <a:r>
              <a:rPr lang="en-US" sz="4400" dirty="0" err="1"/>
              <a:t>Entrenamiento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Módulo</a:t>
            </a:r>
            <a:r>
              <a:rPr lang="en-US" dirty="0" smtClean="0"/>
              <a:t> 2: </a:t>
            </a:r>
            <a:r>
              <a:rPr lang="en-US" dirty="0" err="1" smtClean="0"/>
              <a:t>Desarrollo</a:t>
            </a:r>
            <a:r>
              <a:rPr lang="en-US" dirty="0" smtClean="0"/>
              <a:t> del ADT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0" y="4845326"/>
            <a:ext cx="1714500" cy="201267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301857" y="2844800"/>
            <a:ext cx="40386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92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600"/>
            <a:ext cx="9144000" cy="1625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Title 1"/>
          <p:cNvSpPr txBox="1">
            <a:spLocks/>
          </p:cNvSpPr>
          <p:nvPr/>
        </p:nvSpPr>
        <p:spPr bwMode="auto">
          <a:xfrm>
            <a:off x="127000" y="4502294"/>
            <a:ext cx="2628899" cy="225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z="2800" dirty="0" err="1" smtClean="0"/>
              <a:t>Ejemplo</a:t>
            </a:r>
            <a:r>
              <a:rPr lang="en-US" sz="2800" dirty="0" smtClean="0"/>
              <a:t> de </a:t>
            </a:r>
            <a:r>
              <a:rPr lang="en-US" sz="2800" dirty="0" err="1" smtClean="0"/>
              <a:t>problemas</a:t>
            </a:r>
            <a:r>
              <a:rPr lang="en-US" sz="2800" dirty="0" smtClean="0"/>
              <a:t> </a:t>
            </a:r>
            <a:r>
              <a:rPr lang="en-US" sz="2800" dirty="0" err="1" smtClean="0"/>
              <a:t>Transzonales</a:t>
            </a:r>
            <a:r>
              <a:rPr lang="en-US" sz="2800" dirty="0" smtClean="0"/>
              <a:t> e </a:t>
            </a:r>
            <a:r>
              <a:rPr lang="en-US" sz="2800" dirty="0" err="1" smtClean="0"/>
              <a:t>impactos</a:t>
            </a:r>
            <a:r>
              <a:rPr lang="en-US" sz="2800" dirty="0" smtClean="0"/>
              <a:t>:</a:t>
            </a:r>
            <a:endParaRPr lang="en-US" sz="2800" dirty="0"/>
          </a:p>
          <a:p>
            <a:r>
              <a:rPr lang="en-US" sz="2800" i="1" dirty="0" smtClean="0">
                <a:solidFill>
                  <a:srgbClr val="0033CC"/>
                </a:solidFill>
              </a:rPr>
              <a:t>Mar </a:t>
            </a:r>
            <a:r>
              <a:rPr lang="en-US" sz="2800" i="1" dirty="0" err="1" smtClean="0">
                <a:solidFill>
                  <a:srgbClr val="0033CC"/>
                </a:solidFill>
              </a:rPr>
              <a:t>Mediterrano</a:t>
            </a:r>
            <a:r>
              <a:rPr lang="en-US" sz="2800" i="1" dirty="0" smtClean="0">
                <a:solidFill>
                  <a:srgbClr val="0033CC"/>
                </a:solidFill>
              </a:rPr>
              <a:t> </a:t>
            </a:r>
            <a:endParaRPr lang="en-US" sz="2800" i="1" dirty="0">
              <a:solidFill>
                <a:srgbClr val="0033CC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936" y="927100"/>
            <a:ext cx="6419310" cy="5181600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 rot="6560372" flipV="1">
            <a:off x="6515740" y="2375597"/>
            <a:ext cx="1763998" cy="238043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ircular Arrow 4"/>
          <p:cNvSpPr/>
          <p:nvPr/>
        </p:nvSpPr>
        <p:spPr>
          <a:xfrm rot="2131751" flipV="1">
            <a:off x="2675989" y="1670536"/>
            <a:ext cx="2137734" cy="1997732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2959280"/>
              <a:gd name="adj5" fmla="val 12500"/>
            </a:avLst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 rot="6797069">
            <a:off x="5371868" y="2731441"/>
            <a:ext cx="2995348" cy="252000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5400000" flipV="1">
            <a:off x="6615920" y="2845661"/>
            <a:ext cx="2413283" cy="252000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610350" y="390525"/>
            <a:ext cx="1987550" cy="1412875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Pérdida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de 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habitats 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(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sitios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de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anidación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de la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tortuga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Loggerhead)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244600" y="1746250"/>
            <a:ext cx="2070100" cy="927100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Migración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de la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tortuga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Loggerhead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273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" grpId="0" animBg="1"/>
      <p:bldP spid="19" grpId="0" animBg="1"/>
      <p:bldP spid="15" grpId="0" animBg="1"/>
      <p:bldP spid="18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0" y="101600"/>
            <a:ext cx="9144000" cy="1625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343155" y="-612649"/>
            <a:ext cx="6470393" cy="77851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3900" y="6226254"/>
            <a:ext cx="805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Indicadores</a:t>
            </a:r>
            <a:r>
              <a:rPr lang="en-US" b="1" dirty="0" smtClean="0"/>
              <a:t> de las </a:t>
            </a:r>
            <a:r>
              <a:rPr lang="en-US" b="1" dirty="0" err="1" smtClean="0"/>
              <a:t>alteraciones</a:t>
            </a:r>
            <a:r>
              <a:rPr lang="en-US" b="1" dirty="0" smtClean="0"/>
              <a:t> de los habitats </a:t>
            </a:r>
            <a:r>
              <a:rPr lang="en-US" b="1" dirty="0" err="1" smtClean="0"/>
              <a:t>bentónicos</a:t>
            </a:r>
            <a:r>
              <a:rPr lang="en-US" b="1" dirty="0" smtClean="0"/>
              <a:t> </a:t>
            </a:r>
            <a:r>
              <a:rPr lang="en-US" b="1" dirty="0"/>
              <a:t>(Source: FREPLATA, 2005</a:t>
            </a:r>
            <a:r>
              <a:rPr lang="en-US" b="1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50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Procedimiento de determinación de impactos</a:t>
            </a:r>
            <a:endParaRPr lang="en-US" dirty="0"/>
          </a:p>
        </p:txBody>
      </p:sp>
      <p:sp>
        <p:nvSpPr>
          <p:cNvPr id="7" name="L-Shape 6"/>
          <p:cNvSpPr/>
          <p:nvPr/>
        </p:nvSpPr>
        <p:spPr>
          <a:xfrm rot="5400000">
            <a:off x="954622" y="2936070"/>
            <a:ext cx="3066467" cy="3558197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0033FF"/>
          </a:solidFill>
          <a:ln>
            <a:solidFill>
              <a:schemeClr val="bg2"/>
            </a:solidFill>
          </a:ln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Group 7"/>
          <p:cNvGrpSpPr/>
          <p:nvPr/>
        </p:nvGrpSpPr>
        <p:grpSpPr>
          <a:xfrm>
            <a:off x="1176026" y="3598655"/>
            <a:ext cx="3212360" cy="2815822"/>
            <a:chOff x="382275" y="1327737"/>
            <a:chExt cx="3212360" cy="2815822"/>
          </a:xfrm>
        </p:grpSpPr>
        <p:sp>
          <p:nvSpPr>
            <p:cNvPr id="13" name="Rectangle 12"/>
            <p:cNvSpPr/>
            <p:nvPr/>
          </p:nvSpPr>
          <p:spPr>
            <a:xfrm>
              <a:off x="382275" y="1327737"/>
              <a:ext cx="3212360" cy="281582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ctangle 13"/>
            <p:cNvSpPr/>
            <p:nvPr/>
          </p:nvSpPr>
          <p:spPr>
            <a:xfrm>
              <a:off x="382275" y="1327737"/>
              <a:ext cx="3212360" cy="28158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870" tIns="102870" rIns="102870" bIns="102870" numCol="1" spcCol="1270" anchor="t" anchorCtr="0">
              <a:noAutofit/>
            </a:bodyPr>
            <a:lstStyle/>
            <a:p>
              <a:pPr lvl="0" algn="l" defTabSz="1200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700" b="1" dirty="0" smtClean="0">
                  <a:solidFill>
                    <a:srgbClr val="0033CC"/>
                  </a:solidFill>
                  <a:latin typeface="Calibri"/>
                  <a:cs typeface="Calibri"/>
                </a:rPr>
                <a:t>Paso</a:t>
              </a:r>
              <a:r>
                <a:rPr lang="en-US" sz="2700" b="1" kern="1200" dirty="0" smtClean="0">
                  <a:solidFill>
                    <a:srgbClr val="0033CC"/>
                  </a:solidFill>
                  <a:latin typeface="Calibri"/>
                  <a:cs typeface="Calibri"/>
                </a:rPr>
                <a:t> 1:</a:t>
              </a:r>
              <a:r>
                <a:rPr lang="en-US" sz="2700" kern="1200" dirty="0" smtClean="0">
                  <a:solidFill>
                    <a:srgbClr val="0033CC"/>
                  </a:solidFill>
                  <a:latin typeface="Calibri"/>
                  <a:cs typeface="Calibri"/>
                </a:rPr>
                <a:t> </a:t>
              </a:r>
              <a:r>
                <a:rPr lang="en-US" sz="2700" kern="1200" dirty="0" err="1" smtClean="0">
                  <a:latin typeface="Calibri"/>
                  <a:cs typeface="Calibri"/>
                </a:rPr>
                <a:t>Identificación</a:t>
              </a:r>
              <a:r>
                <a:rPr lang="en-US" sz="2700" kern="1200" dirty="0" smtClean="0">
                  <a:latin typeface="Calibri"/>
                  <a:cs typeface="Calibri"/>
                </a:rPr>
                <a:t> de los </a:t>
              </a:r>
              <a:r>
                <a:rPr lang="en-US" sz="2700" kern="1200" dirty="0" err="1" smtClean="0">
                  <a:latin typeface="Calibri"/>
                  <a:cs typeface="Calibri"/>
                </a:rPr>
                <a:t>impactos</a:t>
              </a:r>
              <a:r>
                <a:rPr lang="en-US" sz="2700" kern="1200" dirty="0" smtClean="0">
                  <a:latin typeface="Calibri"/>
                  <a:cs typeface="Calibri"/>
                </a:rPr>
                <a:t> </a:t>
              </a:r>
              <a:r>
                <a:rPr lang="en-US" sz="2700" kern="1200" dirty="0" err="1" smtClean="0">
                  <a:latin typeface="Calibri"/>
                  <a:cs typeface="Calibri"/>
                </a:rPr>
                <a:t>ambientales</a:t>
              </a:r>
              <a:r>
                <a:rPr lang="en-US" sz="2700" kern="1200" dirty="0" smtClean="0">
                  <a:latin typeface="Calibri"/>
                  <a:cs typeface="Calibri"/>
                </a:rPr>
                <a:t> y socio </a:t>
              </a:r>
              <a:r>
                <a:rPr lang="en-US" sz="2700" kern="1200" dirty="0" err="1" smtClean="0">
                  <a:latin typeface="Calibri"/>
                  <a:cs typeface="Calibri"/>
                </a:rPr>
                <a:t>economicos</a:t>
              </a:r>
              <a:r>
                <a:rPr lang="en-US" sz="2700" kern="1200" dirty="0" smtClean="0">
                  <a:latin typeface="Calibri"/>
                  <a:cs typeface="Calibri"/>
                </a:rPr>
                <a:t> de </a:t>
              </a:r>
              <a:r>
                <a:rPr lang="en-US" sz="2700" kern="1200" dirty="0" err="1" smtClean="0">
                  <a:latin typeface="Calibri"/>
                  <a:cs typeface="Calibri"/>
                </a:rPr>
                <a:t>cada</a:t>
              </a:r>
              <a:r>
                <a:rPr lang="en-US" sz="2700" kern="1200" dirty="0" smtClean="0">
                  <a:latin typeface="Calibri"/>
                  <a:cs typeface="Calibri"/>
                </a:rPr>
                <a:t> </a:t>
              </a:r>
              <a:r>
                <a:rPr lang="en-US" sz="2700" kern="1200" dirty="0" err="1" smtClean="0">
                  <a:latin typeface="Calibri"/>
                  <a:cs typeface="Calibri"/>
                </a:rPr>
                <a:t>problema</a:t>
              </a:r>
              <a:r>
                <a:rPr lang="en-US" sz="2700" kern="1200" dirty="0" smtClean="0">
                  <a:latin typeface="Calibri"/>
                  <a:cs typeface="Calibri"/>
                </a:rPr>
                <a:t> </a:t>
              </a:r>
              <a:r>
                <a:rPr lang="en-US" sz="2700" kern="1200" dirty="0" err="1" smtClean="0">
                  <a:latin typeface="Calibri"/>
                  <a:cs typeface="Calibri"/>
                </a:rPr>
                <a:t>Transzonal</a:t>
              </a:r>
              <a:r>
                <a:rPr lang="en-US" sz="2700" kern="1200" dirty="0" smtClean="0">
                  <a:latin typeface="Calibri"/>
                  <a:cs typeface="Calibri"/>
                </a:rPr>
                <a:t> de </a:t>
              </a:r>
              <a:r>
                <a:rPr lang="en-US" sz="2700" kern="1200" dirty="0" err="1" smtClean="0">
                  <a:latin typeface="Calibri"/>
                  <a:cs typeface="Calibri"/>
                </a:rPr>
                <a:t>prioridad</a:t>
              </a:r>
              <a:endParaRPr lang="en-US" sz="2700" kern="1200" dirty="0">
                <a:latin typeface="Calibri"/>
                <a:cs typeface="Calibri"/>
              </a:endParaRPr>
            </a:p>
          </p:txBody>
        </p:sp>
      </p:grpSp>
      <p:sp>
        <p:nvSpPr>
          <p:cNvPr id="9" name="L-Shape 8"/>
          <p:cNvSpPr/>
          <p:nvPr/>
        </p:nvSpPr>
        <p:spPr>
          <a:xfrm rot="5400000">
            <a:off x="4859713" y="1977722"/>
            <a:ext cx="3095999" cy="3558197"/>
          </a:xfrm>
          <a:prstGeom prst="corner">
            <a:avLst>
              <a:gd name="adj1" fmla="val 16120"/>
              <a:gd name="adj2" fmla="val 1611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6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5108582" y="2625540"/>
            <a:ext cx="3212360" cy="2815822"/>
            <a:chOff x="4314831" y="354622"/>
            <a:chExt cx="3212360" cy="2815822"/>
          </a:xfrm>
        </p:grpSpPr>
        <p:sp>
          <p:nvSpPr>
            <p:cNvPr id="11" name="Rectangle 10"/>
            <p:cNvSpPr/>
            <p:nvPr/>
          </p:nvSpPr>
          <p:spPr>
            <a:xfrm>
              <a:off x="4314831" y="354622"/>
              <a:ext cx="3212360" cy="281582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4314831" y="354622"/>
              <a:ext cx="3212360" cy="281582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2870" tIns="102870" rIns="102870" bIns="102870" numCol="1" spcCol="1270" anchor="t" anchorCtr="0">
              <a:noAutofit/>
            </a:bodyPr>
            <a:lstStyle/>
            <a:p>
              <a:pPr defTabSz="12001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700" b="1" dirty="0" smtClean="0">
                  <a:solidFill>
                    <a:srgbClr val="0033CC"/>
                  </a:solidFill>
                  <a:latin typeface="Calibri"/>
                  <a:cs typeface="Calibri"/>
                </a:rPr>
                <a:t>Paso</a:t>
              </a:r>
              <a:r>
                <a:rPr lang="en-US" sz="2700" b="1" kern="1200" dirty="0" smtClean="0">
                  <a:solidFill>
                    <a:srgbClr val="0033CC"/>
                  </a:solidFill>
                  <a:latin typeface="Calibri"/>
                  <a:cs typeface="Calibri"/>
                </a:rPr>
                <a:t> 2:</a:t>
              </a:r>
              <a:r>
                <a:rPr lang="en-US" sz="2700" kern="1200" dirty="0" smtClean="0">
                  <a:solidFill>
                    <a:srgbClr val="0033CC"/>
                  </a:solidFill>
                  <a:latin typeface="Calibri"/>
                  <a:cs typeface="Calibri"/>
                </a:rPr>
                <a:t> </a:t>
              </a:r>
              <a:r>
                <a:rPr lang="es-ES" sz="2700" dirty="0">
                  <a:latin typeface="Calibri"/>
                  <a:cs typeface="Calibri"/>
                </a:rPr>
                <a:t>Descripción cualitativa o cuantitativa de los principales impactos ambientales y socio-económicos</a:t>
              </a:r>
              <a:endParaRPr lang="es-PE" sz="27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971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Paso </a:t>
            </a:r>
            <a:r>
              <a:rPr lang="en-US" sz="3600" dirty="0"/>
              <a:t>1: </a:t>
            </a:r>
            <a:r>
              <a:rPr lang="en-US" sz="3600" dirty="0" err="1" smtClean="0"/>
              <a:t>Identificación</a:t>
            </a:r>
            <a:r>
              <a:rPr lang="en-US" sz="3600" dirty="0" smtClean="0"/>
              <a:t> de </a:t>
            </a:r>
            <a:r>
              <a:rPr lang="en-US" sz="3600" dirty="0" err="1" smtClean="0"/>
              <a:t>impactos</a:t>
            </a:r>
            <a:r>
              <a:rPr lang="en-US" sz="3600" dirty="0" smtClean="0"/>
              <a:t> de </a:t>
            </a:r>
            <a:r>
              <a:rPr lang="en-US" sz="3600" dirty="0" err="1" smtClean="0"/>
              <a:t>cada</a:t>
            </a:r>
            <a:r>
              <a:rPr lang="en-US" sz="3600" dirty="0" smtClean="0"/>
              <a:t> </a:t>
            </a:r>
            <a:r>
              <a:rPr lang="en-US" sz="3600" dirty="0" err="1" smtClean="0"/>
              <a:t>problema</a:t>
            </a:r>
            <a:r>
              <a:rPr lang="en-US" sz="3600" dirty="0" smtClean="0"/>
              <a:t> </a:t>
            </a:r>
            <a:r>
              <a:rPr lang="en-US" sz="3600" dirty="0" err="1" smtClean="0"/>
              <a:t>transfronterizo</a:t>
            </a:r>
            <a:r>
              <a:rPr lang="en-US" sz="3600" dirty="0" smtClean="0"/>
              <a:t> </a:t>
            </a:r>
            <a:r>
              <a:rPr lang="en-US" sz="3600" dirty="0" err="1" smtClean="0"/>
              <a:t>prioritario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" y="2298701"/>
            <a:ext cx="7556500" cy="3238500"/>
          </a:xfrm>
        </p:spPr>
        <p:txBody>
          <a:bodyPr/>
          <a:lstStyle/>
          <a:p>
            <a:r>
              <a:rPr lang="es-ES" dirty="0"/>
              <a:t>Este paso puede llevarse a cabo con éxito a través de un </a:t>
            </a:r>
            <a:r>
              <a:rPr lang="es-ES" i="1" dirty="0">
                <a:solidFill>
                  <a:schemeClr val="bg2"/>
                </a:solidFill>
              </a:rPr>
              <a:t>taller de colaboración </a:t>
            </a:r>
            <a:r>
              <a:rPr lang="es-ES" dirty="0" smtClean="0"/>
              <a:t>que involucre al </a:t>
            </a:r>
            <a:r>
              <a:rPr lang="es-ES" dirty="0"/>
              <a:t>equipo de desarrollo </a:t>
            </a:r>
            <a:r>
              <a:rPr lang="es-ES" dirty="0" smtClean="0"/>
              <a:t>del ADT. </a:t>
            </a:r>
          </a:p>
          <a:p>
            <a:r>
              <a:rPr lang="es-ES" dirty="0"/>
              <a:t>El taller se </a:t>
            </a:r>
            <a:r>
              <a:rPr lang="es-ES" dirty="0" smtClean="0"/>
              <a:t>puede </a:t>
            </a:r>
            <a:r>
              <a:rPr lang="es-ES" dirty="0"/>
              <a:t>ejecutar durante la </a:t>
            </a:r>
            <a:r>
              <a:rPr lang="es-ES" i="1" dirty="0">
                <a:solidFill>
                  <a:schemeClr val="bg2"/>
                </a:solidFill>
              </a:rPr>
              <a:t>misma sesión</a:t>
            </a:r>
            <a:r>
              <a:rPr lang="es-ES" dirty="0"/>
              <a:t> </a:t>
            </a:r>
            <a:r>
              <a:rPr lang="es-ES" dirty="0" smtClean="0"/>
              <a:t>en la que </a:t>
            </a:r>
            <a:r>
              <a:rPr lang="es-ES" dirty="0"/>
              <a:t>los problemas transfronterizos se identifican y </a:t>
            </a:r>
            <a:r>
              <a:rPr lang="es-ES" dirty="0" smtClean="0"/>
              <a:t>priorizan.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517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 dirty="0" smtClean="0"/>
              <a:t>Paso </a:t>
            </a:r>
            <a:r>
              <a:rPr lang="en-GB" sz="3400" dirty="0"/>
              <a:t>2: </a:t>
            </a:r>
            <a:r>
              <a:rPr lang="es-ES" sz="3600" dirty="0"/>
              <a:t>Descripción de los principales impactos ambientales y </a:t>
            </a:r>
            <a:r>
              <a:rPr lang="es-ES" sz="3600" dirty="0" smtClean="0"/>
              <a:t>socio-económicos</a:t>
            </a:r>
            <a:endParaRPr lang="en-US" sz="3400" dirty="0"/>
          </a:p>
        </p:txBody>
      </p:sp>
      <p:grpSp>
        <p:nvGrpSpPr>
          <p:cNvPr id="6" name="Group 5"/>
          <p:cNvGrpSpPr/>
          <p:nvPr/>
        </p:nvGrpSpPr>
        <p:grpSpPr>
          <a:xfrm>
            <a:off x="1092200" y="2161008"/>
            <a:ext cx="7321550" cy="3541291"/>
            <a:chOff x="0" y="2009"/>
            <a:chExt cx="7785100" cy="411078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" name="Rounded Rectangle 6"/>
            <p:cNvSpPr/>
            <p:nvPr/>
          </p:nvSpPr>
          <p:spPr>
            <a:xfrm>
              <a:off x="0" y="2009"/>
              <a:ext cx="7785100" cy="4110781"/>
            </a:xfrm>
            <a:prstGeom prst="roundRect">
              <a:avLst>
                <a:gd name="adj" fmla="val 10000"/>
              </a:avLst>
            </a:prstGeom>
            <a:grpFill/>
            <a:effectLst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120401" y="122410"/>
              <a:ext cx="7544298" cy="38699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algn="ctr" defTabSz="1555750">
                <a:lnSpc>
                  <a:spcPct val="90000"/>
                </a:lnSpc>
                <a:spcAft>
                  <a:spcPct val="35000"/>
                </a:spcAft>
              </a:pPr>
              <a:r>
                <a:rPr lang="es-ES" sz="2800" dirty="0" smtClean="0">
                  <a:solidFill>
                    <a:schemeClr val="tx1"/>
                  </a:solidFill>
                  <a:latin typeface="Calibri"/>
                  <a:cs typeface="Calibri"/>
                </a:rPr>
                <a:t>El </a:t>
              </a:r>
              <a:r>
                <a:rPr lang="es-ES" sz="2800" dirty="0">
                  <a:solidFill>
                    <a:schemeClr val="tx1"/>
                  </a:solidFill>
                  <a:latin typeface="Calibri"/>
                  <a:cs typeface="Calibri"/>
                </a:rPr>
                <a:t>propósito de este paso es </a:t>
              </a:r>
              <a:r>
                <a:rPr lang="es-ES" sz="2800" dirty="0">
                  <a:solidFill>
                    <a:schemeClr val="bg2"/>
                  </a:solidFill>
                  <a:latin typeface="Calibri"/>
                  <a:cs typeface="Calibri"/>
                </a:rPr>
                <a:t>describir el problema en sí mismo </a:t>
              </a:r>
              <a:r>
                <a:rPr lang="es-ES" sz="2800" dirty="0">
                  <a:solidFill>
                    <a:schemeClr val="tx1"/>
                  </a:solidFill>
                  <a:latin typeface="Calibri"/>
                  <a:cs typeface="Calibri"/>
                </a:rPr>
                <a:t>(utilizando datos disponibles de las </a:t>
              </a:r>
              <a:r>
                <a:rPr lang="es-ES" sz="2800" dirty="0" smtClean="0">
                  <a:solidFill>
                    <a:schemeClr val="tx1"/>
                  </a:solidFill>
                  <a:latin typeface="Calibri"/>
                  <a:cs typeface="Calibri"/>
                </a:rPr>
                <a:t>encuestas </a:t>
              </a:r>
              <a:r>
                <a:rPr lang="es-ES" sz="2800" dirty="0">
                  <a:solidFill>
                    <a:schemeClr val="tx1"/>
                  </a:solidFill>
                  <a:latin typeface="Calibri"/>
                  <a:cs typeface="Calibri"/>
                </a:rPr>
                <a:t>que muestran cambios en el tiempo, </a:t>
              </a:r>
              <a:r>
                <a:rPr lang="es-ES" sz="2800" dirty="0" err="1">
                  <a:solidFill>
                    <a:schemeClr val="tx1"/>
                  </a:solidFill>
                  <a:latin typeface="Calibri"/>
                  <a:cs typeface="Calibri"/>
                </a:rPr>
                <a:t>etc</a:t>
              </a:r>
              <a:r>
                <a:rPr lang="es-ES" sz="2800" dirty="0">
                  <a:solidFill>
                    <a:schemeClr val="tx1"/>
                  </a:solidFill>
                  <a:latin typeface="Calibri"/>
                  <a:cs typeface="Calibri"/>
                </a:rPr>
                <a:t>) y el </a:t>
              </a:r>
              <a:r>
                <a:rPr lang="es-ES" sz="2800" dirty="0">
                  <a:solidFill>
                    <a:schemeClr val="bg2"/>
                  </a:solidFill>
                  <a:latin typeface="Calibri"/>
                  <a:cs typeface="Calibri"/>
                </a:rPr>
                <a:t>impacto del problema</a:t>
              </a:r>
              <a:r>
                <a:rPr lang="es-ES" sz="2800" dirty="0">
                  <a:solidFill>
                    <a:schemeClr val="tx1"/>
                  </a:solidFill>
                  <a:latin typeface="Calibri"/>
                  <a:cs typeface="Calibri"/>
                </a:rPr>
                <a:t> sobre el medio ambiente y </a:t>
              </a:r>
              <a:r>
                <a:rPr lang="es-ES" sz="2800" dirty="0" smtClean="0">
                  <a:solidFill>
                    <a:schemeClr val="tx1"/>
                  </a:solidFill>
                  <a:latin typeface="Calibri"/>
                  <a:cs typeface="Calibri"/>
                </a:rPr>
                <a:t>sobre los aspectos </a:t>
              </a:r>
              <a:r>
                <a:rPr lang="es-ES" sz="2800" dirty="0">
                  <a:solidFill>
                    <a:schemeClr val="tx1"/>
                  </a:solidFill>
                  <a:latin typeface="Calibri"/>
                  <a:cs typeface="Calibri"/>
                </a:rPr>
                <a:t>socio-económicos</a:t>
              </a:r>
              <a:r>
                <a:rPr lang="es-ES" sz="2800" dirty="0" smtClean="0">
                  <a:solidFill>
                    <a:schemeClr val="tx1"/>
                  </a:solidFill>
                  <a:latin typeface="Calibri"/>
                  <a:cs typeface="Calibri"/>
                </a:rPr>
                <a:t>.</a:t>
              </a:r>
              <a:endParaRPr lang="es-PE" sz="2800" dirty="0">
                <a:solidFill>
                  <a:schemeClr val="tx1"/>
                </a:solidFill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629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400" dirty="0" err="1" smtClean="0"/>
              <a:t>Opciones</a:t>
            </a:r>
            <a:r>
              <a:rPr lang="en-GB" sz="3400" dirty="0" smtClean="0"/>
              <a:t> </a:t>
            </a:r>
            <a:r>
              <a:rPr lang="en-GB" sz="3400" dirty="0" err="1" smtClean="0"/>
              <a:t>Posibles</a:t>
            </a:r>
            <a:endParaRPr lang="en-US" sz="3400" dirty="0"/>
          </a:p>
        </p:txBody>
      </p:sp>
      <p:grpSp>
        <p:nvGrpSpPr>
          <p:cNvPr id="8" name="Group 7"/>
          <p:cNvGrpSpPr/>
          <p:nvPr/>
        </p:nvGrpSpPr>
        <p:grpSpPr>
          <a:xfrm>
            <a:off x="3419856" y="2000987"/>
            <a:ext cx="5266944" cy="1166849"/>
            <a:chOff x="2962656" y="148067"/>
            <a:chExt cx="5266944" cy="1166849"/>
          </a:xfrm>
        </p:grpSpPr>
        <p:sp>
          <p:nvSpPr>
            <p:cNvPr id="24" name="Round Same Side Corner Rectangle 23"/>
            <p:cNvSpPr/>
            <p:nvPr/>
          </p:nvSpPr>
          <p:spPr>
            <a:xfrm rot="5400000">
              <a:off x="5012703" y="-1901980"/>
              <a:ext cx="1166849" cy="5266944"/>
            </a:xfrm>
            <a:prstGeom prst="round2SameRect">
              <a:avLst/>
            </a:prstGeom>
            <a:solidFill>
              <a:srgbClr val="4F81BD">
                <a:alpha val="90000"/>
                <a:tint val="4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4F81BD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ound Same Side Corner Rectangle 4"/>
            <p:cNvSpPr/>
            <p:nvPr/>
          </p:nvSpPr>
          <p:spPr>
            <a:xfrm>
              <a:off x="2962656" y="205028"/>
              <a:ext cx="5209983" cy="1052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marL="0" lvl="1" defTabSz="711200">
                <a:lnSpc>
                  <a:spcPct val="90000"/>
                </a:lnSpc>
                <a:spcAft>
                  <a:spcPct val="15000"/>
                </a:spcAft>
              </a:pPr>
              <a:r>
                <a:rPr lang="es-ES" sz="2000" dirty="0"/>
                <a:t>de los impactos identificados, en base </a:t>
              </a:r>
              <a:r>
                <a:rPr lang="es-ES" sz="2000" dirty="0" smtClean="0"/>
                <a:t>al resultado </a:t>
              </a:r>
              <a:r>
                <a:rPr lang="es-ES" sz="2000" dirty="0"/>
                <a:t>de la etapa 1. (por ejemplo, la cuenca del río </a:t>
              </a:r>
              <a:r>
                <a:rPr lang="es-ES" sz="2000" dirty="0" err="1"/>
                <a:t>Dnipro</a:t>
              </a:r>
              <a:r>
                <a:rPr lang="es-ES" sz="2000" dirty="0"/>
                <a:t> </a:t>
              </a:r>
              <a:r>
                <a:rPr lang="es-ES" sz="2000" dirty="0" smtClean="0"/>
                <a:t>ADT)</a:t>
              </a:r>
              <a:endParaRPr lang="es-PE" sz="20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7200" y="1852927"/>
            <a:ext cx="2962656" cy="1458562"/>
            <a:chOff x="0" y="7"/>
            <a:chExt cx="2962656" cy="1458562"/>
          </a:xfrm>
          <a:solidFill>
            <a:srgbClr val="66C2FF"/>
          </a:solidFill>
        </p:grpSpPr>
        <p:sp>
          <p:nvSpPr>
            <p:cNvPr id="22" name="Rounded Rectangle 21"/>
            <p:cNvSpPr/>
            <p:nvPr/>
          </p:nvSpPr>
          <p:spPr>
            <a:xfrm>
              <a:off x="0" y="7"/>
              <a:ext cx="2962656" cy="1458562"/>
            </a:xfrm>
            <a:prstGeom prst="roundRect">
              <a:avLst/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23" name="Rounded Rectangle 6"/>
            <p:cNvSpPr/>
            <p:nvPr/>
          </p:nvSpPr>
          <p:spPr>
            <a:xfrm>
              <a:off x="71201" y="71208"/>
              <a:ext cx="2820254" cy="13161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err="1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Uso</a:t>
              </a:r>
              <a:r>
                <a:rPr lang="en-US" sz="2400" b="1" kern="1200" dirty="0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 simple de </a:t>
              </a:r>
              <a:r>
                <a:rPr lang="en-US" sz="2400" b="1" kern="1200" dirty="0" err="1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listas</a:t>
              </a:r>
              <a:endParaRPr lang="en-US" sz="2400" b="1" kern="1200" dirty="0">
                <a:solidFill>
                  <a:srgbClr val="000000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419856" y="3532477"/>
            <a:ext cx="5266944" cy="1166849"/>
            <a:chOff x="2962656" y="1679557"/>
            <a:chExt cx="5266944" cy="1166849"/>
          </a:xfrm>
        </p:grpSpPr>
        <p:sp>
          <p:nvSpPr>
            <p:cNvPr id="20" name="Round Same Side Corner Rectangle 19"/>
            <p:cNvSpPr/>
            <p:nvPr/>
          </p:nvSpPr>
          <p:spPr>
            <a:xfrm rot="5400000">
              <a:off x="5012703" y="-370490"/>
              <a:ext cx="1166849" cy="5266944"/>
            </a:xfrm>
            <a:prstGeom prst="round2SameRect">
              <a:avLst/>
            </a:prstGeom>
            <a:solidFill>
              <a:srgbClr val="4F81BD">
                <a:alpha val="90000"/>
                <a:tint val="4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4F81BD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ound Same Side Corner Rectangle 8"/>
            <p:cNvSpPr/>
            <p:nvPr/>
          </p:nvSpPr>
          <p:spPr>
            <a:xfrm>
              <a:off x="2962656" y="1736518"/>
              <a:ext cx="5209983" cy="1052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marL="0" lvl="1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Incluyendo</a:t>
              </a:r>
              <a:r>
                <a:rPr lang="en-US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en-US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mapas</a:t>
              </a:r>
              <a:r>
                <a:rPr lang="en-US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, </a:t>
              </a:r>
              <a:r>
                <a:rPr lang="en-US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gráfi</a:t>
              </a:r>
              <a:r>
                <a:rPr lang="en-US" sz="20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cas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, </a:t>
              </a:r>
              <a:r>
                <a:rPr lang="en-US" sz="20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figuras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. </a:t>
              </a:r>
              <a:r>
                <a:rPr lang="en-US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(e.g. Rio de la Plata; ADT de Orange </a:t>
              </a:r>
              <a:r>
                <a:rPr lang="en-US" sz="2000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Senqu</a:t>
              </a:r>
              <a:r>
                <a:rPr lang="en-US" sz="2000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River Basin 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)</a:t>
              </a:r>
              <a:endParaRPr lang="en-US" sz="1600" kern="1200" dirty="0" smtClean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57200" y="3384417"/>
            <a:ext cx="2962656" cy="1458562"/>
            <a:chOff x="0" y="1531497"/>
            <a:chExt cx="2962656" cy="1458562"/>
          </a:xfrm>
          <a:solidFill>
            <a:schemeClr val="accent6">
              <a:lumMod val="75000"/>
            </a:schemeClr>
          </a:solidFill>
        </p:grpSpPr>
        <p:sp>
          <p:nvSpPr>
            <p:cNvPr id="18" name="Rounded Rectangle 17"/>
            <p:cNvSpPr/>
            <p:nvPr/>
          </p:nvSpPr>
          <p:spPr>
            <a:xfrm>
              <a:off x="0" y="1531497"/>
              <a:ext cx="2962656" cy="1458562"/>
            </a:xfrm>
            <a:prstGeom prst="roundRect">
              <a:avLst/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19" name="Rounded Rectangle 10"/>
            <p:cNvSpPr/>
            <p:nvPr/>
          </p:nvSpPr>
          <p:spPr>
            <a:xfrm>
              <a:off x="71201" y="1602698"/>
              <a:ext cx="2820254" cy="13161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Textos</a:t>
              </a:r>
              <a:r>
                <a:rPr lang="en-US" sz="2400" b="1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de </a:t>
              </a:r>
              <a:r>
                <a:rPr lang="en-US" sz="2400" b="1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soporte</a:t>
              </a:r>
              <a:r>
                <a:rPr lang="en-US" sz="2400" b="1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en-US" sz="2400" b="1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detallados</a:t>
              </a:r>
              <a:r>
                <a:rPr lang="en-US" sz="2400" b="1" kern="12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 de los </a:t>
              </a:r>
              <a:r>
                <a:rPr lang="en-US" sz="2400" b="1" kern="12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  <a:ea typeface="+mn-ea"/>
                  <a:cs typeface="+mn-cs"/>
                </a:rPr>
                <a:t>impactos</a:t>
              </a:r>
              <a:endParaRPr lang="en-US" sz="2400" b="1" kern="1200" dirty="0">
                <a:solidFill>
                  <a:srgbClr val="000000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419856" y="5063966"/>
            <a:ext cx="5266944" cy="1166849"/>
            <a:chOff x="2962656" y="3211046"/>
            <a:chExt cx="5266944" cy="1166849"/>
          </a:xfrm>
        </p:grpSpPr>
        <p:sp>
          <p:nvSpPr>
            <p:cNvPr id="16" name="Round Same Side Corner Rectangle 15"/>
            <p:cNvSpPr/>
            <p:nvPr/>
          </p:nvSpPr>
          <p:spPr>
            <a:xfrm rot="5400000">
              <a:off x="5012703" y="1160999"/>
              <a:ext cx="1166849" cy="5266944"/>
            </a:xfrm>
            <a:prstGeom prst="round2SameRect">
              <a:avLst/>
            </a:prstGeom>
            <a:solidFill>
              <a:srgbClr val="4F81BD">
                <a:alpha val="90000"/>
                <a:tint val="40000"/>
                <a:hueOff val="0"/>
                <a:satOff val="0"/>
                <a:lumOff val="0"/>
                <a:alphaOff val="0"/>
              </a:srgbClr>
            </a:solidFill>
            <a:ln w="9525" cap="flat" cmpd="sng" algn="ctr">
              <a:solidFill>
                <a:srgbClr val="4F81BD">
                  <a:alpha val="90000"/>
                  <a:tint val="40000"/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ound Same Side Corner Rectangle 12"/>
            <p:cNvSpPr/>
            <p:nvPr/>
          </p:nvSpPr>
          <p:spPr>
            <a:xfrm>
              <a:off x="2962656" y="3268008"/>
              <a:ext cx="5209983" cy="1052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30480" rIns="60960" bIns="30480" numCol="1" spcCol="1270" anchor="ctr" anchorCtr="0">
              <a:noAutofit/>
            </a:bodyPr>
            <a:lstStyle/>
            <a:p>
              <a:pPr marL="0" lvl="1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Para la </a:t>
              </a:r>
              <a:r>
                <a:rPr lang="en-US" sz="20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cual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 la data </a:t>
              </a:r>
              <a:r>
                <a:rPr lang="en-US" sz="20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esta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 </a:t>
              </a:r>
              <a:r>
                <a:rPr lang="en-US" sz="20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disponible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, </a:t>
              </a:r>
              <a:r>
                <a:rPr lang="en-US" sz="20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incluyendo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 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data de </a:t>
              </a:r>
              <a:r>
                <a:rPr lang="en-US" sz="20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linea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 base, </a:t>
              </a:r>
              <a:r>
                <a:rPr lang="en-US" sz="20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mostrando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 </a:t>
              </a:r>
              <a:r>
                <a:rPr lang="en-US" sz="20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cambios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 </a:t>
              </a:r>
              <a:r>
                <a:rPr lang="en-US" sz="20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alrededor</a:t>
              </a:r>
              <a:r>
                <a:rPr lang="en-US" sz="2000" dirty="0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 del </a:t>
              </a:r>
              <a:r>
                <a:rPr lang="en-US" sz="2000" dirty="0" err="1" smtClean="0">
                  <a:solidFill>
                    <a:sysClr val="windowText" lastClr="000000">
                      <a:hueOff val="0"/>
                      <a:satOff val="0"/>
                      <a:lumOff val="0"/>
                      <a:alphaOff val="0"/>
                    </a:sysClr>
                  </a:solidFill>
                  <a:latin typeface="Calibri"/>
                </a:rPr>
                <a:t>tiempo</a:t>
              </a:r>
              <a:endParaRPr lang="en-US" sz="2000" kern="12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57200" y="4918110"/>
            <a:ext cx="2962656" cy="1458562"/>
            <a:chOff x="0" y="3065190"/>
            <a:chExt cx="2962656" cy="1458562"/>
          </a:xfrm>
          <a:solidFill>
            <a:schemeClr val="accent6">
              <a:lumMod val="5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0" y="3065190"/>
              <a:ext cx="2962656" cy="1458562"/>
            </a:xfrm>
            <a:prstGeom prst="roundRect">
              <a:avLst/>
            </a:prstGeom>
            <a:grpFill/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3">
              <a:scrgbClr r="0" g="0" b="0"/>
            </a:fillRef>
            <a:effectRef idx="2">
              <a:scrgbClr r="0" g="0" b="0"/>
            </a:effectRef>
            <a:fontRef idx="minor">
              <a:schemeClr val="lt1"/>
            </a:fontRef>
          </p:style>
        </p:sp>
        <p:sp>
          <p:nvSpPr>
            <p:cNvPr id="15" name="Rounded Rectangle 14"/>
            <p:cNvSpPr/>
            <p:nvPr/>
          </p:nvSpPr>
          <p:spPr>
            <a:xfrm>
              <a:off x="71201" y="3136391"/>
              <a:ext cx="2820254" cy="13161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El </a:t>
              </a:r>
              <a:r>
                <a:rPr lang="en-US" sz="2400" b="1" kern="1200" dirty="0" err="1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desarrollo</a:t>
              </a:r>
              <a:r>
                <a:rPr lang="en-US" sz="2400" b="1" kern="1200" dirty="0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 de un </a:t>
              </a:r>
              <a:r>
                <a:rPr lang="en-US" sz="2400" b="1" kern="1200" dirty="0" err="1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grupo</a:t>
              </a:r>
              <a:r>
                <a:rPr lang="en-US" sz="2400" b="1" kern="1200" dirty="0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 de </a:t>
              </a:r>
              <a:r>
                <a:rPr lang="en-US" sz="2400" b="1" kern="1200" dirty="0" err="1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indicadores</a:t>
              </a:r>
              <a:r>
                <a:rPr lang="en-US" sz="2400" b="1" kern="1200" dirty="0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 </a:t>
              </a:r>
              <a:r>
                <a:rPr lang="en-US" sz="2400" b="1" kern="1200" dirty="0" err="1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relevantes</a:t>
              </a:r>
              <a:endParaRPr lang="en-US" sz="2400" b="1" kern="1200" dirty="0">
                <a:solidFill>
                  <a:srgbClr val="000000"/>
                </a:solidFill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19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Análisis</a:t>
            </a:r>
            <a:r>
              <a:rPr lang="en-US" dirty="0" smtClean="0"/>
              <a:t> de los </a:t>
            </a:r>
            <a:r>
              <a:rPr lang="en-US" dirty="0" err="1" smtClean="0"/>
              <a:t>Impactos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err="1" smtClean="0"/>
              <a:t>Todas</a:t>
            </a:r>
            <a:r>
              <a:rPr lang="en-GB" dirty="0" smtClean="0"/>
              <a:t> </a:t>
            </a:r>
            <a:r>
              <a:rPr lang="en-GB" dirty="0" err="1" smtClean="0"/>
              <a:t>estas</a:t>
            </a:r>
            <a:r>
              <a:rPr lang="en-GB" dirty="0" smtClean="0"/>
              <a:t> </a:t>
            </a:r>
            <a:r>
              <a:rPr lang="en-GB" dirty="0" err="1" smtClean="0"/>
              <a:t>opciones</a:t>
            </a:r>
            <a:r>
              <a:rPr lang="en-GB" dirty="0" smtClean="0"/>
              <a:t> son </a:t>
            </a:r>
            <a:r>
              <a:rPr lang="en-GB" dirty="0" err="1" smtClean="0"/>
              <a:t>válidas</a:t>
            </a:r>
            <a:r>
              <a:rPr lang="en-GB" dirty="0" smtClean="0"/>
              <a:t> y </a:t>
            </a:r>
            <a:r>
              <a:rPr lang="en-GB" dirty="0" err="1" smtClean="0"/>
              <a:t>dependerán</a:t>
            </a:r>
            <a:r>
              <a:rPr lang="en-GB" dirty="0" smtClean="0"/>
              <a:t> del </a:t>
            </a:r>
            <a:r>
              <a:rPr lang="en-GB" dirty="0" err="1" smtClean="0"/>
              <a:t>nivel</a:t>
            </a:r>
            <a:r>
              <a:rPr lang="en-GB" dirty="0" smtClean="0"/>
              <a:t> de data y de la </a:t>
            </a:r>
            <a:r>
              <a:rPr lang="en-GB" dirty="0" err="1" smtClean="0"/>
              <a:t>información</a:t>
            </a:r>
            <a:r>
              <a:rPr lang="en-GB" dirty="0" smtClean="0"/>
              <a:t> </a:t>
            </a:r>
            <a:r>
              <a:rPr lang="en-GB" dirty="0" err="1" smtClean="0"/>
              <a:t>disponible</a:t>
            </a:r>
            <a:r>
              <a:rPr lang="en-GB" dirty="0" smtClean="0"/>
              <a:t>.</a:t>
            </a:r>
          </a:p>
          <a:p>
            <a:pPr marL="0" indent="0" algn="ctr">
              <a:buNone/>
            </a:pPr>
            <a:r>
              <a:rPr lang="es-ES" dirty="0"/>
              <a:t>Sin embargo, en todos los casos, la información recogida debe centrarse en los </a:t>
            </a:r>
            <a:r>
              <a:rPr lang="es-ES" dirty="0">
                <a:solidFill>
                  <a:schemeClr val="bg2"/>
                </a:solidFill>
              </a:rPr>
              <a:t>impactos </a:t>
            </a:r>
            <a:r>
              <a:rPr lang="es-ES" dirty="0" err="1" smtClean="0">
                <a:solidFill>
                  <a:schemeClr val="bg2"/>
                </a:solidFill>
              </a:rPr>
              <a:t>transzonales</a:t>
            </a:r>
            <a:r>
              <a:rPr lang="es-ES" dirty="0" smtClean="0"/>
              <a:t>, </a:t>
            </a:r>
            <a:r>
              <a:rPr lang="es-ES" dirty="0"/>
              <a:t>a pesar </a:t>
            </a:r>
            <a:r>
              <a:rPr lang="es-ES" dirty="0" smtClean="0"/>
              <a:t>de que </a:t>
            </a:r>
            <a:r>
              <a:rPr lang="es-ES" dirty="0"/>
              <a:t>los impactos nacionales o </a:t>
            </a:r>
            <a:r>
              <a:rPr lang="es-ES" dirty="0" smtClean="0"/>
              <a:t>localizados </a:t>
            </a:r>
            <a:r>
              <a:rPr lang="es-ES" dirty="0"/>
              <a:t>también se </a:t>
            </a:r>
            <a:r>
              <a:rPr lang="es-ES" dirty="0" smtClean="0"/>
              <a:t>pueden </a:t>
            </a:r>
            <a:r>
              <a:rPr lang="es-ES" dirty="0"/>
              <a:t>describir si </a:t>
            </a:r>
            <a:r>
              <a:rPr lang="es-ES" dirty="0" smtClean="0"/>
              <a:t>estos son relevantes.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27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Ejercicio</a:t>
            </a:r>
            <a:r>
              <a:rPr lang="en-US" dirty="0" smtClean="0"/>
              <a:t> </a:t>
            </a:r>
            <a:r>
              <a:rPr lang="en-US" dirty="0" err="1" smtClean="0"/>
              <a:t>grupal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739900"/>
            <a:ext cx="7556500" cy="4838699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En </a:t>
            </a:r>
            <a:r>
              <a:rPr lang="en-GB" sz="2400" dirty="0" err="1" smtClean="0"/>
              <a:t>grupos</a:t>
            </a:r>
            <a:r>
              <a:rPr lang="en-GB" sz="2400" dirty="0" smtClean="0"/>
              <a:t> de 5:</a:t>
            </a:r>
            <a:endParaRPr lang="en-GB" sz="2400" dirty="0"/>
          </a:p>
          <a:p>
            <a:endParaRPr lang="es-PE" sz="2400" dirty="0"/>
          </a:p>
          <a:p>
            <a:r>
              <a:rPr lang="es-PE" sz="2400" dirty="0"/>
              <a:t>Tome uno de los problemas prioritarios transfronterizos e </a:t>
            </a:r>
            <a:r>
              <a:rPr lang="es-PE" sz="2400" dirty="0" smtClean="0"/>
              <a:t>identifique</a:t>
            </a:r>
            <a:r>
              <a:rPr lang="en-GB" sz="2400" dirty="0" smtClean="0"/>
              <a:t>: </a:t>
            </a:r>
          </a:p>
          <a:p>
            <a:pPr lvl="1"/>
            <a:r>
              <a:rPr lang="en-GB" dirty="0" smtClean="0"/>
              <a:t>Los </a:t>
            </a:r>
            <a:r>
              <a:rPr lang="en-GB" dirty="0" err="1" smtClean="0"/>
              <a:t>impactos</a:t>
            </a:r>
            <a:r>
              <a:rPr lang="en-GB" dirty="0" smtClean="0"/>
              <a:t> </a:t>
            </a:r>
            <a:r>
              <a:rPr lang="en-GB" dirty="0" err="1" smtClean="0"/>
              <a:t>ambientales</a:t>
            </a:r>
            <a:endParaRPr lang="en-GB" dirty="0" smtClean="0"/>
          </a:p>
          <a:p>
            <a:pPr lvl="1"/>
            <a:r>
              <a:rPr lang="en-GB" dirty="0" err="1" smtClean="0"/>
              <a:t>Consecuencias</a:t>
            </a:r>
            <a:r>
              <a:rPr lang="en-GB" dirty="0" smtClean="0"/>
              <a:t>  </a:t>
            </a:r>
            <a:r>
              <a:rPr lang="en-GB" dirty="0" err="1" smtClean="0"/>
              <a:t>socioeconómicas</a:t>
            </a:r>
            <a:r>
              <a:rPr lang="en-GB" dirty="0" smtClean="0"/>
              <a:t> </a:t>
            </a:r>
            <a:r>
              <a:rPr lang="en-GB" dirty="0" err="1" smtClean="0"/>
              <a:t>directas</a:t>
            </a:r>
            <a:r>
              <a:rPr lang="en-GB" dirty="0" smtClean="0"/>
              <a:t> o </a:t>
            </a:r>
            <a:r>
              <a:rPr lang="en-GB" dirty="0" err="1" smtClean="0"/>
              <a:t>indirectas</a:t>
            </a:r>
            <a:endParaRPr lang="en-GB" sz="2400" dirty="0" smtClean="0"/>
          </a:p>
          <a:p>
            <a:pPr lvl="1"/>
            <a:r>
              <a:rPr lang="en-GB" dirty="0" err="1" smtClean="0"/>
              <a:t>Identificar</a:t>
            </a:r>
            <a:r>
              <a:rPr lang="en-GB" dirty="0" smtClean="0"/>
              <a:t> </a:t>
            </a:r>
            <a:r>
              <a:rPr lang="en-GB" dirty="0" err="1" smtClean="0"/>
              <a:t>lugar</a:t>
            </a:r>
            <a:r>
              <a:rPr lang="en-GB" dirty="0" smtClean="0"/>
              <a:t>(res) de </a:t>
            </a:r>
            <a:r>
              <a:rPr lang="en-GB" dirty="0" err="1" smtClean="0"/>
              <a:t>impactos</a:t>
            </a:r>
            <a:r>
              <a:rPr lang="en-GB" dirty="0" smtClean="0"/>
              <a:t> y </a:t>
            </a:r>
            <a:r>
              <a:rPr lang="en-GB" dirty="0" err="1" smtClean="0"/>
              <a:t>consecuencias</a:t>
            </a:r>
            <a:endParaRPr lang="en-GB" sz="2400" dirty="0"/>
          </a:p>
          <a:p>
            <a:pPr marL="0" indent="0">
              <a:buNone/>
            </a:pPr>
            <a:r>
              <a:rPr lang="en-GB" sz="2400" b="1" dirty="0" err="1" smtClean="0"/>
              <a:t>Tiempo</a:t>
            </a:r>
            <a:r>
              <a:rPr lang="en-GB" sz="2400" b="1" dirty="0" smtClean="0"/>
              <a:t>: 20 </a:t>
            </a:r>
            <a:r>
              <a:rPr lang="en-GB" sz="2400" b="1" dirty="0" err="1" smtClean="0"/>
              <a:t>minutos</a:t>
            </a:r>
            <a:endParaRPr lang="en-GB" sz="2400" b="1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4705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498475" y="311150"/>
            <a:ext cx="7556500" cy="1025525"/>
          </a:xfrm>
        </p:spPr>
        <p:txBody>
          <a:bodyPr/>
          <a:lstStyle/>
          <a:p>
            <a:r>
              <a:rPr lang="en-US" dirty="0" err="1" smtClean="0">
                <a:latin typeface="Calibri" charset="0"/>
                <a:ea typeface="ＭＳ Ｐゴシック" charset="0"/>
              </a:rPr>
              <a:t>Directrices</a:t>
            </a:r>
            <a:r>
              <a:rPr lang="en-US" dirty="0" smtClean="0">
                <a:latin typeface="Calibri" charset="0"/>
                <a:ea typeface="ＭＳ Ｐゴシック" charset="0"/>
              </a:rPr>
              <a:t> </a:t>
            </a:r>
            <a:r>
              <a:rPr lang="en-US" dirty="0" err="1" smtClean="0">
                <a:latin typeface="Calibri" charset="0"/>
                <a:ea typeface="ＭＳ Ｐゴシック" charset="0"/>
              </a:rPr>
              <a:t>para</a:t>
            </a:r>
            <a:r>
              <a:rPr lang="en-US" dirty="0" smtClean="0">
                <a:latin typeface="Calibri" charset="0"/>
                <a:ea typeface="ＭＳ Ｐゴシック" charset="0"/>
              </a:rPr>
              <a:t> la </a:t>
            </a:r>
            <a:r>
              <a:rPr lang="en-US" dirty="0" err="1" smtClean="0">
                <a:latin typeface="Calibri" charset="0"/>
                <a:ea typeface="ＭＳ Ｐゴシック" charset="0"/>
              </a:rPr>
              <a:t>Lluvia</a:t>
            </a:r>
            <a:r>
              <a:rPr lang="en-US" dirty="0" smtClean="0">
                <a:latin typeface="Calibri" charset="0"/>
                <a:ea typeface="ＭＳ Ｐゴシック" charset="0"/>
              </a:rPr>
              <a:t> de Ideas</a:t>
            </a:r>
            <a:endParaRPr lang="en-US" dirty="0">
              <a:latin typeface="Calibri" charset="0"/>
              <a:ea typeface="ＭＳ Ｐゴシック" charset="0"/>
            </a:endParaRPr>
          </a:p>
        </p:txBody>
      </p:sp>
      <p:sp>
        <p:nvSpPr>
          <p:cNvPr id="40963" name="TextBox 56"/>
          <p:cNvSpPr txBox="1">
            <a:spLocks noChangeArrowheads="1"/>
          </p:cNvSpPr>
          <p:nvPr/>
        </p:nvSpPr>
        <p:spPr bwMode="auto">
          <a:xfrm>
            <a:off x="3835400" y="23114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</p:txBody>
      </p:sp>
      <p:grpSp>
        <p:nvGrpSpPr>
          <p:cNvPr id="5" name="Diagram group"/>
          <p:cNvGrpSpPr/>
          <p:nvPr/>
        </p:nvGrpSpPr>
        <p:grpSpPr>
          <a:xfrm>
            <a:off x="6070250" y="1773429"/>
            <a:ext cx="2730500" cy="2032000"/>
            <a:chOff x="4155886" y="807"/>
            <a:chExt cx="803174" cy="923188"/>
          </a:xfrm>
          <a:solidFill>
            <a:schemeClr val="accent5">
              <a:lumMod val="75000"/>
            </a:schemeClr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6" name="Group 37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39" name="Hexagon 38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effectLst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0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da-DK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Aplazar el juicio</a:t>
                </a:r>
                <a:endParaRPr lang="da-DK" sz="24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7" name="Diagram group"/>
          <p:cNvGrpSpPr/>
          <p:nvPr/>
        </p:nvGrpSpPr>
        <p:grpSpPr>
          <a:xfrm>
            <a:off x="3381553" y="4826000"/>
            <a:ext cx="2730500" cy="2032000"/>
            <a:chOff x="4155886" y="807"/>
            <a:chExt cx="803174" cy="923188"/>
          </a:xfrm>
          <a:solidFill>
            <a:schemeClr val="accent6">
              <a:lumMod val="75000"/>
            </a:schemeClr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8" name="Group 41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43" name="Hexagon 42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4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Construir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sobre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las ideas de los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demás</a:t>
                </a:r>
                <a:endParaRPr lang="en-US" sz="24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9" name="Diagram group"/>
          <p:cNvGrpSpPr/>
          <p:nvPr/>
        </p:nvGrpSpPr>
        <p:grpSpPr>
          <a:xfrm>
            <a:off x="1951525" y="3326281"/>
            <a:ext cx="2730500" cy="2032000"/>
            <a:chOff x="4155886" y="807"/>
            <a:chExt cx="803174" cy="923188"/>
          </a:xfr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10" name="Group 45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47" name="Hexagon 46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8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Anímense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unos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a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otros</a:t>
                </a:r>
                <a:endParaRPr lang="en-US" sz="24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11" name="Diagram group"/>
          <p:cNvGrpSpPr/>
          <p:nvPr/>
        </p:nvGrpSpPr>
        <p:grpSpPr>
          <a:xfrm>
            <a:off x="4702004" y="3309238"/>
            <a:ext cx="2730500" cy="2032000"/>
            <a:chOff x="4155886" y="807"/>
            <a:chExt cx="803174" cy="923188"/>
          </a:xfrm>
          <a:solidFill>
            <a:srgbClr val="3366FF"/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12" name="Group 49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51" name="Hexagon 50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2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Ir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por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cantidad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–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acepta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todo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!</a:t>
                </a:r>
                <a:endParaRPr lang="en-US" sz="24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13" name="Diagram group"/>
          <p:cNvGrpSpPr/>
          <p:nvPr/>
        </p:nvGrpSpPr>
        <p:grpSpPr>
          <a:xfrm>
            <a:off x="3322789" y="1790700"/>
            <a:ext cx="2730500" cy="2032000"/>
            <a:chOff x="4155886" y="807"/>
            <a:chExt cx="803174" cy="923188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14" name="Group 53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55" name="Hexagon 54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Alienta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todas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las ideas –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todo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es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posible</a:t>
                </a:r>
                <a:endParaRPr lang="en-US" sz="24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</p:grpSp>
      <p:grpSp>
        <p:nvGrpSpPr>
          <p:cNvPr id="15" name="Diagram group"/>
          <p:cNvGrpSpPr/>
          <p:nvPr/>
        </p:nvGrpSpPr>
        <p:grpSpPr>
          <a:xfrm>
            <a:off x="578516" y="1789645"/>
            <a:ext cx="2730500" cy="2032000"/>
            <a:chOff x="4155886" y="807"/>
            <a:chExt cx="803174" cy="923188"/>
          </a:xfrm>
          <a:solidFill>
            <a:schemeClr val="accent2">
              <a:lumMod val="75000"/>
              <a:lumOff val="25000"/>
            </a:schemeClr>
          </a:solidFill>
          <a:scene3d>
            <a:camera prst="orthographicFront"/>
            <a:lightRig rig="soft" dir="t"/>
            <a:backdrop>
              <a:anchor x="0" y="0" z="-210000"/>
              <a:norm dx="0" dy="0" dz="914400"/>
              <a:up dx="0" dy="914400" dz="0"/>
            </a:backdrop>
          </a:scene3d>
        </p:grpSpPr>
        <p:grpSp>
          <p:nvGrpSpPr>
            <p:cNvPr id="16" name="Group 58"/>
            <p:cNvGrpSpPr/>
            <p:nvPr/>
          </p:nvGrpSpPr>
          <p:grpSpPr>
            <a:xfrm>
              <a:off x="4155886" y="807"/>
              <a:ext cx="803174" cy="923188"/>
              <a:chOff x="4155886" y="807"/>
              <a:chExt cx="803174" cy="923188"/>
            </a:xfrm>
            <a:grpFill/>
          </p:grpSpPr>
          <p:sp>
            <p:nvSpPr>
              <p:cNvPr id="60" name="Hexagon 59"/>
              <p:cNvSpPr/>
              <p:nvPr/>
            </p:nvSpPr>
            <p:spPr>
              <a:xfrm rot="5400000">
                <a:off x="4095879" y="60814"/>
                <a:ext cx="923188" cy="803174"/>
              </a:xfrm>
              <a:prstGeom prst="hexagon">
                <a:avLst>
                  <a:gd name="adj" fmla="val 25000"/>
                  <a:gd name="vf" fmla="val 115470"/>
                </a:avLst>
              </a:prstGeom>
              <a:grpFill/>
              <a:sp3d extrusionH="152250" prstMaterial="matte">
                <a:bevelT w="165100" prst="coolSlant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1" name="Hexagon 4"/>
              <p:cNvSpPr/>
              <p:nvPr/>
            </p:nvSpPr>
            <p:spPr>
              <a:xfrm>
                <a:off x="4281047" y="144672"/>
                <a:ext cx="552852" cy="635461"/>
              </a:xfrm>
              <a:prstGeom prst="rect">
                <a:avLst/>
              </a:prstGeom>
              <a:noFill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3111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Evite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relacionar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</a:t>
                </a:r>
                <a:r>
                  <a:rPr lang="en-US" sz="2400" b="1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nombres</a:t>
                </a:r>
                <a:r>
                  <a:rPr lang="en-US" sz="2400" b="1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/>
                    <a:cs typeface="Arial"/>
                  </a:rPr>
                  <a:t> a las ideas</a:t>
                </a:r>
                <a:endParaRPr lang="en-US" sz="2400" b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8757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Ejercicio</a:t>
            </a:r>
            <a:r>
              <a:rPr lang="en-US" dirty="0" smtClean="0"/>
              <a:t> </a:t>
            </a:r>
            <a:r>
              <a:rPr lang="en-US" dirty="0" err="1" smtClean="0"/>
              <a:t>grupal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75" y="1739900"/>
            <a:ext cx="7556500" cy="4838699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/>
              <a:t>En </a:t>
            </a:r>
            <a:r>
              <a:rPr lang="en-GB" sz="2400" dirty="0" err="1" smtClean="0"/>
              <a:t>grupos</a:t>
            </a:r>
            <a:r>
              <a:rPr lang="en-GB" sz="2400" dirty="0" smtClean="0"/>
              <a:t> de 5:</a:t>
            </a:r>
            <a:endParaRPr lang="en-GB" sz="2400" dirty="0"/>
          </a:p>
          <a:p>
            <a:endParaRPr lang="es-PE" sz="2400" dirty="0"/>
          </a:p>
          <a:p>
            <a:r>
              <a:rPr lang="es-PE" sz="2400" dirty="0"/>
              <a:t>Tome uno de los problemas prioritarios transfronterizos e </a:t>
            </a:r>
            <a:r>
              <a:rPr lang="es-PE" sz="2400" dirty="0" smtClean="0"/>
              <a:t>identifique</a:t>
            </a:r>
            <a:r>
              <a:rPr lang="en-GB" sz="2400" dirty="0" smtClean="0"/>
              <a:t>: </a:t>
            </a:r>
          </a:p>
          <a:p>
            <a:pPr lvl="1"/>
            <a:r>
              <a:rPr lang="en-GB" dirty="0" smtClean="0"/>
              <a:t>Los </a:t>
            </a:r>
            <a:r>
              <a:rPr lang="en-GB" dirty="0" err="1" smtClean="0"/>
              <a:t>impactos</a:t>
            </a:r>
            <a:r>
              <a:rPr lang="en-GB" dirty="0" smtClean="0"/>
              <a:t> </a:t>
            </a:r>
            <a:r>
              <a:rPr lang="en-GB" dirty="0" err="1" smtClean="0"/>
              <a:t>ambientales</a:t>
            </a:r>
            <a:endParaRPr lang="en-GB" dirty="0" smtClean="0"/>
          </a:p>
          <a:p>
            <a:pPr lvl="1"/>
            <a:r>
              <a:rPr lang="en-GB" dirty="0" err="1" smtClean="0"/>
              <a:t>Consecuencias</a:t>
            </a:r>
            <a:r>
              <a:rPr lang="en-GB" dirty="0" smtClean="0"/>
              <a:t>  </a:t>
            </a:r>
            <a:r>
              <a:rPr lang="en-GB" dirty="0" err="1" smtClean="0"/>
              <a:t>socioeconómicas</a:t>
            </a:r>
            <a:r>
              <a:rPr lang="en-GB" dirty="0" smtClean="0"/>
              <a:t> </a:t>
            </a:r>
            <a:r>
              <a:rPr lang="en-GB" dirty="0" err="1" smtClean="0"/>
              <a:t>directas</a:t>
            </a:r>
            <a:r>
              <a:rPr lang="en-GB" dirty="0" smtClean="0"/>
              <a:t> o </a:t>
            </a:r>
            <a:r>
              <a:rPr lang="en-GB" smtClean="0"/>
              <a:t>indirectas</a:t>
            </a:r>
            <a:endParaRPr lang="en-GB" sz="2400" dirty="0" smtClean="0"/>
          </a:p>
          <a:p>
            <a:pPr lvl="1"/>
            <a:r>
              <a:rPr lang="en-GB" dirty="0" err="1" smtClean="0"/>
              <a:t>Identificar</a:t>
            </a:r>
            <a:r>
              <a:rPr lang="en-GB" dirty="0" smtClean="0"/>
              <a:t> </a:t>
            </a:r>
            <a:r>
              <a:rPr lang="en-GB" dirty="0" err="1" smtClean="0"/>
              <a:t>lugar</a:t>
            </a:r>
            <a:r>
              <a:rPr lang="en-GB" dirty="0" smtClean="0"/>
              <a:t>(res) de </a:t>
            </a:r>
            <a:r>
              <a:rPr lang="en-GB" dirty="0" err="1" smtClean="0"/>
              <a:t>impactos</a:t>
            </a:r>
            <a:r>
              <a:rPr lang="en-GB" dirty="0" smtClean="0"/>
              <a:t> y </a:t>
            </a:r>
            <a:r>
              <a:rPr lang="en-GB" dirty="0" err="1" smtClean="0"/>
              <a:t>consecuencias</a:t>
            </a:r>
            <a:endParaRPr lang="en-GB" sz="2400" dirty="0"/>
          </a:p>
          <a:p>
            <a:pPr marL="0" indent="0">
              <a:buNone/>
            </a:pPr>
            <a:r>
              <a:rPr lang="en-GB" sz="2400" b="1" dirty="0" err="1" smtClean="0"/>
              <a:t>Tiempo</a:t>
            </a:r>
            <a:r>
              <a:rPr lang="en-GB" sz="2400" b="1" dirty="0" smtClean="0"/>
              <a:t>: 20 </a:t>
            </a:r>
            <a:r>
              <a:rPr lang="en-GB" sz="2400" b="1" dirty="0" err="1" smtClean="0"/>
              <a:t>minutos</a:t>
            </a:r>
            <a:endParaRPr lang="en-GB" sz="2400" b="1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8225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574" y="2998788"/>
            <a:ext cx="7756525" cy="1027112"/>
          </a:xfrm>
        </p:spPr>
        <p:txBody>
          <a:bodyPr/>
          <a:lstStyle/>
          <a:p>
            <a:r>
              <a:rPr lang="en-US" dirty="0" err="1" smtClean="0"/>
              <a:t>Sección</a:t>
            </a:r>
            <a:r>
              <a:rPr lang="en-US" dirty="0" smtClean="0"/>
              <a:t> 5: </a:t>
            </a:r>
            <a:r>
              <a:rPr lang="en-GB" dirty="0" err="1" smtClean="0"/>
              <a:t>Determinación</a:t>
            </a:r>
            <a:r>
              <a:rPr lang="en-GB" dirty="0" smtClean="0"/>
              <a:t> de </a:t>
            </a:r>
            <a:r>
              <a:rPr lang="en-GB" dirty="0" err="1" smtClean="0"/>
              <a:t>Impactos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060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Donde</a:t>
            </a:r>
            <a:r>
              <a:rPr lang="en-US" dirty="0" smtClean="0"/>
              <a:t> </a:t>
            </a:r>
            <a:r>
              <a:rPr lang="en-US" dirty="0" err="1" smtClean="0"/>
              <a:t>estamos</a:t>
            </a:r>
            <a:r>
              <a:rPr lang="en-US" dirty="0" smtClean="0"/>
              <a:t>?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28363" y="2667000"/>
            <a:ext cx="1258770" cy="2007055"/>
            <a:chOff x="4525" y="1104444"/>
            <a:chExt cx="1258770" cy="2490111"/>
          </a:xfrm>
          <a:solidFill>
            <a:schemeClr val="accent1"/>
          </a:solidFill>
        </p:grpSpPr>
        <p:sp>
          <p:nvSpPr>
            <p:cNvPr id="5" name="Rounded Rectangle 4"/>
            <p:cNvSpPr/>
            <p:nvPr/>
          </p:nvSpPr>
          <p:spPr>
            <a:xfrm>
              <a:off x="4525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41393" y="1141312"/>
              <a:ext cx="1185034" cy="2416375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Definir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los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límites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del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sistema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478070" y="3623635"/>
            <a:ext cx="216000" cy="290164"/>
            <a:chOff x="1254232" y="2169499"/>
            <a:chExt cx="216000" cy="360000"/>
          </a:xfrm>
        </p:grpSpPr>
        <p:sp>
          <p:nvSpPr>
            <p:cNvPr id="8" name="Right Arrow 7"/>
            <p:cNvSpPr/>
            <p:nvPr/>
          </p:nvSpPr>
          <p:spPr>
            <a:xfrm>
              <a:off x="1254232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ight Arrow 6"/>
            <p:cNvSpPr/>
            <p:nvPr/>
          </p:nvSpPr>
          <p:spPr>
            <a:xfrm>
              <a:off x="1254232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</a:pPr>
              <a:endParaRPr lang="en-US" sz="150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703904" y="2667000"/>
            <a:ext cx="1258770" cy="2007055"/>
            <a:chOff x="1480066" y="1104444"/>
            <a:chExt cx="1258770" cy="2490111"/>
          </a:xfrm>
          <a:solidFill>
            <a:schemeClr val="bg2"/>
          </a:solidFill>
        </p:grpSpPr>
        <p:sp>
          <p:nvSpPr>
            <p:cNvPr id="11" name="Rounded Rectangle 10"/>
            <p:cNvSpPr/>
            <p:nvPr/>
          </p:nvSpPr>
          <p:spPr>
            <a:xfrm>
              <a:off x="1480066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12" name="Rounded Rectangle 8"/>
            <p:cNvSpPr/>
            <p:nvPr/>
          </p:nvSpPr>
          <p:spPr>
            <a:xfrm>
              <a:off x="1516934" y="1141312"/>
              <a:ext cx="1185034" cy="2416375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Recolección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y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análisis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de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datos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e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información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953611" y="3623635"/>
            <a:ext cx="216000" cy="290164"/>
            <a:chOff x="2729773" y="2169499"/>
            <a:chExt cx="216000" cy="360000"/>
          </a:xfrm>
        </p:grpSpPr>
        <p:sp>
          <p:nvSpPr>
            <p:cNvPr id="14" name="Right Arrow 13"/>
            <p:cNvSpPr/>
            <p:nvPr/>
          </p:nvSpPr>
          <p:spPr>
            <a:xfrm>
              <a:off x="2729773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ight Arrow 10"/>
            <p:cNvSpPr/>
            <p:nvPr/>
          </p:nvSpPr>
          <p:spPr>
            <a:xfrm>
              <a:off x="2729773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</a:pPr>
              <a:endParaRPr lang="en-US" sz="150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179445" y="2667000"/>
            <a:ext cx="1329902" cy="2007055"/>
            <a:chOff x="2955607" y="1104444"/>
            <a:chExt cx="1293902" cy="2490111"/>
          </a:xfrm>
          <a:solidFill>
            <a:schemeClr val="bg2"/>
          </a:solidFill>
        </p:grpSpPr>
        <p:sp>
          <p:nvSpPr>
            <p:cNvPr id="17" name="Rounded Rectangle 16"/>
            <p:cNvSpPr/>
            <p:nvPr/>
          </p:nvSpPr>
          <p:spPr>
            <a:xfrm>
              <a:off x="2955607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18" name="Rounded Rectangle 12"/>
            <p:cNvSpPr/>
            <p:nvPr/>
          </p:nvSpPr>
          <p:spPr>
            <a:xfrm>
              <a:off x="2992475" y="1141312"/>
              <a:ext cx="1257034" cy="24163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Identificación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/>
              </a:r>
              <a:b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</a:b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&amp;</a:t>
              </a:r>
              <a:b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</a:b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priorización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/>
              </a:r>
              <a:b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</a:b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de los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problemas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transzonales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467252" y="3623635"/>
            <a:ext cx="216000" cy="290164"/>
            <a:chOff x="4205314" y="2169499"/>
            <a:chExt cx="216000" cy="360000"/>
          </a:xfrm>
        </p:grpSpPr>
        <p:sp>
          <p:nvSpPr>
            <p:cNvPr id="20" name="Right Arrow 19"/>
            <p:cNvSpPr/>
            <p:nvPr/>
          </p:nvSpPr>
          <p:spPr>
            <a:xfrm>
              <a:off x="4205314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ight Arrow 14"/>
            <p:cNvSpPr/>
            <p:nvPr/>
          </p:nvSpPr>
          <p:spPr>
            <a:xfrm>
              <a:off x="4205314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</a:pPr>
              <a:endParaRPr lang="en-US" sz="150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618452" y="2666999"/>
            <a:ext cx="1412638" cy="2007055"/>
            <a:chOff x="4370937" y="1104443"/>
            <a:chExt cx="1373362" cy="2490111"/>
          </a:xfrm>
          <a:solidFill>
            <a:srgbClr val="FF0000"/>
          </a:solidFill>
        </p:grpSpPr>
        <p:sp>
          <p:nvSpPr>
            <p:cNvPr id="23" name="Rounded Rectangle 22"/>
            <p:cNvSpPr/>
            <p:nvPr/>
          </p:nvSpPr>
          <p:spPr>
            <a:xfrm>
              <a:off x="4370937" y="1104443"/>
              <a:ext cx="1373362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24" name="Rounded Rectangle 16"/>
            <p:cNvSpPr/>
            <p:nvPr/>
          </p:nvSpPr>
          <p:spPr>
            <a:xfrm>
              <a:off x="4468014" y="1141312"/>
              <a:ext cx="1276285" cy="2416375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Determinación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 de los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impactos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en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cada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problema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prioritario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955492" y="3623635"/>
            <a:ext cx="216000" cy="290164"/>
            <a:chOff x="5680854" y="2169499"/>
            <a:chExt cx="216000" cy="360000"/>
          </a:xfrm>
        </p:grpSpPr>
        <p:sp>
          <p:nvSpPr>
            <p:cNvPr id="26" name="Right Arrow 25"/>
            <p:cNvSpPr/>
            <p:nvPr/>
          </p:nvSpPr>
          <p:spPr>
            <a:xfrm>
              <a:off x="5680854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ight Arrow 18"/>
            <p:cNvSpPr/>
            <p:nvPr/>
          </p:nvSpPr>
          <p:spPr>
            <a:xfrm>
              <a:off x="5680854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</a:pPr>
              <a:endParaRPr lang="en-US" sz="150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181326" y="2667000"/>
            <a:ext cx="1325306" cy="2007055"/>
            <a:chOff x="5906688" y="1104444"/>
            <a:chExt cx="1325306" cy="2490111"/>
          </a:xfrm>
          <a:solidFill>
            <a:schemeClr val="bg2"/>
          </a:solidFill>
        </p:grpSpPr>
        <p:sp>
          <p:nvSpPr>
            <p:cNvPr id="29" name="Rounded Rectangle 28"/>
            <p:cNvSpPr/>
            <p:nvPr/>
          </p:nvSpPr>
          <p:spPr>
            <a:xfrm>
              <a:off x="5906688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30" name="Rounded Rectangle 20"/>
            <p:cNvSpPr/>
            <p:nvPr/>
          </p:nvSpPr>
          <p:spPr>
            <a:xfrm>
              <a:off x="5943555" y="1141312"/>
              <a:ext cx="1288439" cy="24163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Análisis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de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las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causas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inmediatas,subyacentes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y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raíz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 de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cada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problema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7431033" y="3623635"/>
            <a:ext cx="216000" cy="290164"/>
            <a:chOff x="7156395" y="2169499"/>
            <a:chExt cx="216000" cy="360000"/>
          </a:xfrm>
        </p:grpSpPr>
        <p:sp>
          <p:nvSpPr>
            <p:cNvPr id="32" name="Right Arrow 31"/>
            <p:cNvSpPr/>
            <p:nvPr/>
          </p:nvSpPr>
          <p:spPr>
            <a:xfrm>
              <a:off x="7156395" y="2169499"/>
              <a:ext cx="216000" cy="3600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F0000"/>
            </a:solidFill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ight Arrow 22"/>
            <p:cNvSpPr/>
            <p:nvPr/>
          </p:nvSpPr>
          <p:spPr>
            <a:xfrm>
              <a:off x="7156395" y="2241499"/>
              <a:ext cx="151200" cy="21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Aft>
                  <a:spcPct val="35000"/>
                </a:spcAft>
              </a:pPr>
              <a:endParaRPr lang="en-US" sz="150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656867" y="2667000"/>
            <a:ext cx="1258770" cy="2007055"/>
            <a:chOff x="7382229" y="1104444"/>
            <a:chExt cx="1258770" cy="2490111"/>
          </a:xfrm>
          <a:solidFill>
            <a:schemeClr val="bg2"/>
          </a:solidFill>
        </p:grpSpPr>
        <p:sp>
          <p:nvSpPr>
            <p:cNvPr id="35" name="Rounded Rectangle 34"/>
            <p:cNvSpPr/>
            <p:nvPr/>
          </p:nvSpPr>
          <p:spPr>
            <a:xfrm>
              <a:off x="7382229" y="1104444"/>
              <a:ext cx="1258770" cy="2490111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sp>
        <p:sp>
          <p:nvSpPr>
            <p:cNvPr id="36" name="Rounded Rectangle 24"/>
            <p:cNvSpPr/>
            <p:nvPr/>
          </p:nvSpPr>
          <p:spPr>
            <a:xfrm>
              <a:off x="7419097" y="1141312"/>
              <a:ext cx="1185034" cy="24163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Desarrollo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de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Reportes</a:t>
              </a:r>
              <a:r>
                <a:rPr lang="en-US" sz="1600" dirty="0" smtClean="0">
                  <a:solidFill>
                    <a:prstClr val="white"/>
                  </a:solidFill>
                  <a:latin typeface="Calibri"/>
                  <a:cs typeface="Calibri"/>
                </a:rPr>
                <a:t> </a:t>
              </a:r>
              <a:r>
                <a:rPr lang="en-US" sz="1600" dirty="0" err="1" smtClean="0">
                  <a:solidFill>
                    <a:prstClr val="white"/>
                  </a:solidFill>
                  <a:latin typeface="Calibri"/>
                  <a:cs typeface="Calibri"/>
                </a:rPr>
                <a:t>Temáticos</a:t>
              </a:r>
              <a:endParaRPr lang="en-US" sz="1600" dirty="0">
                <a:solidFill>
                  <a:prstClr val="white"/>
                </a:solidFill>
                <a:latin typeface="Calibri"/>
                <a:cs typeface="Calibri"/>
              </a:endParaRPr>
            </a:p>
          </p:txBody>
        </p:sp>
      </p:grpSp>
      <p:pic>
        <p:nvPicPr>
          <p:cNvPr id="43" name="Picture 4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1" y="4508500"/>
            <a:ext cx="1259999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5" name="Picture 4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00" y="45085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365500" y="45085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7" name="Picture 46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45212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339646" y="45212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5100" y="4521200"/>
            <a:ext cx="1260000" cy="126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3587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En </a:t>
            </a:r>
            <a:r>
              <a:rPr lang="en-US" sz="3600" dirty="0" err="1" smtClean="0"/>
              <a:t>esta</a:t>
            </a:r>
            <a:r>
              <a:rPr lang="en-US" sz="3600" dirty="0" smtClean="0"/>
              <a:t> </a:t>
            </a:r>
            <a:r>
              <a:rPr lang="en-US" sz="3600" dirty="0" err="1" smtClean="0"/>
              <a:t>sección</a:t>
            </a:r>
            <a:r>
              <a:rPr lang="en-US" sz="3600" dirty="0" smtClean="0"/>
              <a:t> </a:t>
            </a:r>
            <a:r>
              <a:rPr lang="en-US" sz="3600" dirty="0" err="1" smtClean="0"/>
              <a:t>usted</a:t>
            </a:r>
            <a:r>
              <a:rPr lang="en-US" sz="3600" dirty="0" smtClean="0"/>
              <a:t> </a:t>
            </a:r>
            <a:r>
              <a:rPr lang="en-US" sz="3600" dirty="0" err="1" smtClean="0"/>
              <a:t>aprenderá</a:t>
            </a:r>
            <a:r>
              <a:rPr lang="en-US" sz="3600" dirty="0" smtClean="0"/>
              <a:t>….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Qué</a:t>
            </a:r>
            <a:r>
              <a:rPr lang="en-GB" dirty="0" smtClean="0"/>
              <a:t> son </a:t>
            </a:r>
            <a:r>
              <a:rPr lang="en-GB" dirty="0" err="1" smtClean="0"/>
              <a:t>impactos</a:t>
            </a:r>
            <a:r>
              <a:rPr lang="en-GB" dirty="0" smtClean="0"/>
              <a:t> </a:t>
            </a:r>
            <a:r>
              <a:rPr lang="en-GB" dirty="0" err="1" smtClean="0"/>
              <a:t>ambientales</a:t>
            </a:r>
            <a:r>
              <a:rPr lang="en-GB" dirty="0" smtClean="0"/>
              <a:t> en </a:t>
            </a:r>
            <a:r>
              <a:rPr lang="en-GB" dirty="0" err="1" smtClean="0"/>
              <a:t>relación</a:t>
            </a:r>
            <a:r>
              <a:rPr lang="en-GB" dirty="0" smtClean="0"/>
              <a:t> al ADT?</a:t>
            </a:r>
          </a:p>
          <a:p>
            <a:r>
              <a:rPr lang="en-GB" dirty="0" err="1" smtClean="0"/>
              <a:t>Cuáles</a:t>
            </a:r>
            <a:r>
              <a:rPr lang="en-GB" dirty="0" smtClean="0"/>
              <a:t> son los </a:t>
            </a:r>
            <a:r>
              <a:rPr lang="en-GB" dirty="0" err="1" smtClean="0"/>
              <a:t>impactos</a:t>
            </a:r>
            <a:r>
              <a:rPr lang="en-GB" dirty="0" smtClean="0"/>
              <a:t> socio </a:t>
            </a:r>
            <a:r>
              <a:rPr lang="en-GB" dirty="0" err="1" smtClean="0"/>
              <a:t>economicos</a:t>
            </a:r>
            <a:r>
              <a:rPr lang="en-GB" dirty="0" smtClean="0"/>
              <a:t> en </a:t>
            </a:r>
            <a:r>
              <a:rPr lang="en-GB" dirty="0" err="1" smtClean="0"/>
              <a:t>relación</a:t>
            </a:r>
            <a:r>
              <a:rPr lang="en-GB" dirty="0" smtClean="0"/>
              <a:t> al ADT?</a:t>
            </a:r>
          </a:p>
          <a:p>
            <a:r>
              <a:rPr lang="en-US" dirty="0" smtClean="0"/>
              <a:t>Un </a:t>
            </a:r>
            <a:r>
              <a:rPr lang="en-US" dirty="0" err="1" smtClean="0"/>
              <a:t>proceso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determinar</a:t>
            </a:r>
            <a:r>
              <a:rPr lang="en-US" dirty="0" smtClean="0"/>
              <a:t> </a:t>
            </a:r>
            <a:r>
              <a:rPr lang="en-US" dirty="0" err="1" smtClean="0"/>
              <a:t>impactos</a:t>
            </a:r>
            <a:r>
              <a:rPr lang="en-US" dirty="0" smtClean="0"/>
              <a:t> </a:t>
            </a:r>
            <a:r>
              <a:rPr lang="en-US" dirty="0" err="1" smtClean="0"/>
              <a:t>ambientales</a:t>
            </a:r>
            <a:r>
              <a:rPr lang="en-US" dirty="0" smtClean="0"/>
              <a:t> y </a:t>
            </a:r>
            <a:r>
              <a:rPr lang="en-US" dirty="0" err="1" smtClean="0"/>
              <a:t>socioecónomicos</a:t>
            </a:r>
            <a:r>
              <a:rPr lang="en-US" dirty="0" smtClean="0"/>
              <a:t>.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32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En el </a:t>
            </a:r>
            <a:r>
              <a:rPr lang="en-GB" sz="3600" dirty="0" err="1" smtClean="0"/>
              <a:t>contexto</a:t>
            </a:r>
            <a:r>
              <a:rPr lang="en-GB" sz="3600" dirty="0" smtClean="0"/>
              <a:t> del </a:t>
            </a:r>
            <a:r>
              <a:rPr lang="en-GB" sz="3600" dirty="0" err="1" smtClean="0"/>
              <a:t>proceso</a:t>
            </a:r>
            <a:r>
              <a:rPr lang="en-GB" sz="3600" dirty="0" smtClean="0"/>
              <a:t> ADT/PAE</a:t>
            </a:r>
            <a:r>
              <a:rPr lang="en-US" sz="3600" dirty="0" smtClean="0"/>
              <a:t>….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975" y="1981200"/>
            <a:ext cx="7556500" cy="4144963"/>
          </a:xfrm>
        </p:spPr>
        <p:txBody>
          <a:bodyPr/>
          <a:lstStyle/>
          <a:p>
            <a:pPr marL="0" indent="0" algn="ctr">
              <a:buNone/>
            </a:pPr>
            <a:r>
              <a:rPr lang="en-GB" b="1" dirty="0" smtClean="0"/>
              <a:t>IMPACTOS AMBIENTALES</a:t>
            </a:r>
          </a:p>
          <a:p>
            <a:pPr marL="0" indent="0" algn="ctr">
              <a:buNone/>
            </a:pPr>
            <a:r>
              <a:rPr lang="en-GB" dirty="0" smtClean="0"/>
              <a:t>Son los </a:t>
            </a:r>
            <a:r>
              <a:rPr lang="en-GB" i="1" dirty="0" err="1" smtClean="0">
                <a:solidFill>
                  <a:schemeClr val="bg2"/>
                </a:solidFill>
              </a:rPr>
              <a:t>efectos</a:t>
            </a:r>
            <a:r>
              <a:rPr lang="en-GB" i="1" dirty="0" smtClean="0">
                <a:solidFill>
                  <a:schemeClr val="bg2"/>
                </a:solidFill>
              </a:rPr>
              <a:t> de un </a:t>
            </a:r>
            <a:r>
              <a:rPr lang="en-GB" i="1" dirty="0" err="1" smtClean="0">
                <a:solidFill>
                  <a:schemeClr val="bg2"/>
                </a:solidFill>
              </a:rPr>
              <a:t>problema</a:t>
            </a:r>
            <a:r>
              <a:rPr lang="en-GB" i="1" dirty="0" smtClean="0">
                <a:solidFill>
                  <a:schemeClr val="bg2"/>
                </a:solidFill>
              </a:rPr>
              <a:t> </a:t>
            </a:r>
            <a:r>
              <a:rPr lang="en-GB" i="1" dirty="0" err="1" smtClean="0">
                <a:solidFill>
                  <a:schemeClr val="bg2"/>
                </a:solidFill>
              </a:rPr>
              <a:t>transzonal</a:t>
            </a:r>
            <a:r>
              <a:rPr lang="en-GB" i="1" dirty="0" smtClean="0">
                <a:solidFill>
                  <a:schemeClr val="bg2"/>
                </a:solidFill>
              </a:rPr>
              <a:t> </a:t>
            </a:r>
            <a:r>
              <a:rPr lang="en-GB" dirty="0" smtClean="0"/>
              <a:t>en la </a:t>
            </a:r>
            <a:r>
              <a:rPr lang="en-GB" i="1" dirty="0" err="1" smtClean="0">
                <a:solidFill>
                  <a:schemeClr val="bg2"/>
                </a:solidFill>
              </a:rPr>
              <a:t>integridad</a:t>
            </a:r>
            <a:r>
              <a:rPr lang="en-GB" i="1" dirty="0" smtClean="0">
                <a:solidFill>
                  <a:schemeClr val="bg2"/>
                </a:solidFill>
              </a:rPr>
              <a:t> de un </a:t>
            </a:r>
            <a:r>
              <a:rPr lang="en-GB" i="1" dirty="0" err="1" smtClean="0">
                <a:solidFill>
                  <a:schemeClr val="bg2"/>
                </a:solidFill>
              </a:rPr>
              <a:t>ecosistema</a:t>
            </a:r>
            <a:endParaRPr lang="en-GB" i="1" dirty="0"/>
          </a:p>
          <a:p>
            <a:pPr marL="0" indent="0" algn="ctr">
              <a:buNone/>
            </a:pPr>
            <a:r>
              <a:rPr lang="en-GB" b="1" dirty="0" smtClean="0"/>
              <a:t>IMPACTOS SOCIO - ECONÓMICOS</a:t>
            </a:r>
          </a:p>
          <a:p>
            <a:pPr marL="0" indent="0" algn="ctr">
              <a:buNone/>
            </a:pPr>
            <a:r>
              <a:rPr lang="es-ES" dirty="0"/>
              <a:t>Es un cambio en el </a:t>
            </a:r>
            <a:r>
              <a:rPr lang="es-ES" i="1" dirty="0">
                <a:solidFill>
                  <a:schemeClr val="bg2"/>
                </a:solidFill>
              </a:rPr>
              <a:t>bienestar de las personas imputables</a:t>
            </a:r>
            <a:r>
              <a:rPr lang="es-ES" dirty="0"/>
              <a:t> al problema transfronterizo o de sus impactos ambientales</a:t>
            </a:r>
            <a:r>
              <a:rPr lang="es-ES" dirty="0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85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Ejemplo</a:t>
            </a:r>
            <a:endParaRPr lang="en-US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5069702" y="2946399"/>
            <a:ext cx="1227667" cy="8467"/>
          </a:xfrm>
          <a:prstGeom prst="line">
            <a:avLst/>
          </a:prstGeom>
          <a:noFill/>
          <a:ln w="25400" cap="flat" cmpd="sng" algn="ctr">
            <a:solidFill>
              <a:srgbClr val="4F81BD"/>
            </a:solidFill>
            <a:prstDash val="solid"/>
            <a:headEnd type="none"/>
            <a:tailEnd type="triangle" w="lg" len="lg"/>
          </a:ln>
          <a:effectLst/>
        </p:spPr>
      </p:cxnSp>
      <p:sp>
        <p:nvSpPr>
          <p:cNvPr id="29" name="Straight Connector 4"/>
          <p:cNvSpPr/>
          <p:nvPr/>
        </p:nvSpPr>
        <p:spPr>
          <a:xfrm rot="10800000">
            <a:off x="3000793" y="3950790"/>
            <a:ext cx="3385970" cy="103997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3144115" y="0"/>
                </a:lnTo>
                <a:lnTo>
                  <a:pt x="3144115" y="1039976"/>
                </a:lnTo>
                <a:lnTo>
                  <a:pt x="3385970" y="1039976"/>
                </a:lnTo>
              </a:path>
            </a:pathLst>
          </a:custGeom>
          <a:noFill/>
          <a:ln w="25400" cap="flat" cmpd="sng" algn="ctr">
            <a:solidFill>
              <a:srgbClr val="4F81BD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  <a:headEnd type="triangle" w="lg" len="lg"/>
            <a:tailEnd type="none"/>
          </a:ln>
          <a:effectLst/>
        </p:spPr>
      </p:sp>
      <p:sp>
        <p:nvSpPr>
          <p:cNvPr id="30" name="Straight Connector 6"/>
          <p:cNvSpPr/>
          <p:nvPr/>
        </p:nvSpPr>
        <p:spPr>
          <a:xfrm>
            <a:off x="101927" y="2906912"/>
            <a:ext cx="3385970" cy="104387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1039976"/>
                </a:moveTo>
                <a:lnTo>
                  <a:pt x="3144115" y="1039976"/>
                </a:lnTo>
                <a:lnTo>
                  <a:pt x="3144115" y="0"/>
                </a:lnTo>
                <a:lnTo>
                  <a:pt x="3385970" y="0"/>
                </a:lnTo>
              </a:path>
            </a:pathLst>
          </a:custGeom>
          <a:noFill/>
          <a:ln w="25400" cap="flat" cmpd="sng" algn="ctr">
            <a:solidFill>
              <a:srgbClr val="4F81BD">
                <a:shade val="60000"/>
                <a:hueOff val="0"/>
                <a:satOff val="0"/>
                <a:lumOff val="0"/>
                <a:alphaOff val="0"/>
              </a:srgbClr>
            </a:solidFill>
            <a:prstDash val="solid"/>
            <a:headEnd type="triangle"/>
            <a:tailEnd type="triangle" w="lg" len="lg"/>
          </a:ln>
          <a:effectLst/>
        </p:spPr>
      </p:sp>
      <p:grpSp>
        <p:nvGrpSpPr>
          <p:cNvPr id="31" name="Group 30"/>
          <p:cNvGrpSpPr/>
          <p:nvPr/>
        </p:nvGrpSpPr>
        <p:grpSpPr>
          <a:xfrm>
            <a:off x="319297" y="3593571"/>
            <a:ext cx="2650082" cy="737657"/>
            <a:chOff x="-112502" y="1894152"/>
            <a:chExt cx="2650082" cy="737657"/>
          </a:xfrm>
        </p:grpSpPr>
        <p:sp>
          <p:nvSpPr>
            <p:cNvPr id="47" name="Rectangle 46"/>
            <p:cNvSpPr/>
            <p:nvPr/>
          </p:nvSpPr>
          <p:spPr>
            <a:xfrm>
              <a:off x="-112502" y="1894152"/>
              <a:ext cx="2650082" cy="737657"/>
            </a:xfrm>
            <a:prstGeom prst="rect">
              <a:avLst/>
            </a:prstGeom>
            <a:gradFill rotWithShape="1">
              <a:gsLst>
                <a:gs pos="0">
                  <a:srgbClr val="4F81BD">
                    <a:hueOff val="0"/>
                    <a:satOff val="0"/>
                    <a:lumOff val="0"/>
                    <a:alphaOff val="0"/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hueOff val="0"/>
                    <a:satOff val="0"/>
                    <a:lumOff val="0"/>
                    <a:alphaOff val="0"/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Problema</a:t>
              </a: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Transzonal</a:t>
              </a: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Eutrofización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264" y="1894152"/>
              <a:ext cx="2418550" cy="73765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marR="0" lvl="0" indent="0" algn="ctr" defTabSz="2133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297370" y="2538083"/>
            <a:ext cx="2533360" cy="1205243"/>
            <a:chOff x="5807784" y="1894152"/>
            <a:chExt cx="2418551" cy="1017245"/>
          </a:xfrm>
        </p:grpSpPr>
        <p:sp>
          <p:nvSpPr>
            <p:cNvPr id="45" name="Rectangle 44"/>
            <p:cNvSpPr/>
            <p:nvPr/>
          </p:nvSpPr>
          <p:spPr>
            <a:xfrm>
              <a:off x="5807784" y="1894153"/>
              <a:ext cx="2418550" cy="1017244"/>
            </a:xfrm>
            <a:prstGeom prst="rect">
              <a:avLst/>
            </a:prstGeom>
            <a:gradFill rotWithShape="1">
              <a:gsLst>
                <a:gs pos="0">
                  <a:srgbClr val="4F81BD">
                    <a:hueOff val="0"/>
                    <a:satOff val="0"/>
                    <a:lumOff val="0"/>
                    <a:alphaOff val="0"/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hueOff val="0"/>
                    <a:satOff val="0"/>
                    <a:lumOff val="0"/>
                    <a:alphaOff val="0"/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IMPACTO SOCIO-ECONOMICO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Pérdida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de </a:t>
              </a:r>
              <a:r>
                <a:rPr kumimoji="0" lang="en-US" sz="1600" b="0" i="0" u="none" strike="noStrike" kern="0" cap="none" spc="0" normalizeH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ingresos</a:t>
              </a:r>
              <a:endPara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Pérdida</a:t>
              </a: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de </a:t>
              </a: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fuentes</a:t>
              </a: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de </a:t>
              </a: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alimento</a:t>
              </a:r>
              <a:endPara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807785" y="1894152"/>
              <a:ext cx="2418550" cy="73765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marR="0" lvl="0" indent="0" algn="ctr" defTabSz="2133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470963" y="2538084"/>
            <a:ext cx="2418550" cy="737657"/>
            <a:chOff x="2905524" y="1374164"/>
            <a:chExt cx="2418550" cy="737657"/>
          </a:xfrm>
        </p:grpSpPr>
        <p:sp>
          <p:nvSpPr>
            <p:cNvPr id="43" name="Rectangle 42"/>
            <p:cNvSpPr/>
            <p:nvPr/>
          </p:nvSpPr>
          <p:spPr>
            <a:xfrm>
              <a:off x="2905524" y="1374164"/>
              <a:ext cx="2418550" cy="737657"/>
            </a:xfrm>
            <a:prstGeom prst="rect">
              <a:avLst/>
            </a:prstGeom>
            <a:gradFill rotWithShape="1">
              <a:gsLst>
                <a:gs pos="0">
                  <a:srgbClr val="4F81BD">
                    <a:hueOff val="0"/>
                    <a:satOff val="0"/>
                    <a:lumOff val="0"/>
                    <a:alphaOff val="0"/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hueOff val="0"/>
                    <a:satOff val="0"/>
                    <a:lumOff val="0"/>
                    <a:alphaOff val="0"/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Impacto</a:t>
              </a: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Ambiental</a:t>
              </a: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60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Población</a:t>
              </a:r>
              <a:r>
                <a:rPr kumimoji="0" lang="en-US" sz="16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de </a:t>
              </a:r>
              <a:r>
                <a:rPr kumimoji="0" lang="en-US" sz="160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peces</a:t>
              </a:r>
              <a:r>
                <a:rPr kumimoji="0" lang="en-US" sz="16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60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reducida</a:t>
              </a:r>
              <a:endParaRPr kumimoji="0" lang="en-US" sz="1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905524" y="1374164"/>
              <a:ext cx="2418550" cy="73765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marR="0" lvl="0" indent="0" algn="ctr" defTabSz="2133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390508" y="4553773"/>
            <a:ext cx="2533360" cy="1313624"/>
            <a:chOff x="5807784" y="1894152"/>
            <a:chExt cx="2418551" cy="737657"/>
          </a:xfrm>
        </p:grpSpPr>
        <p:sp>
          <p:nvSpPr>
            <p:cNvPr id="41" name="Rectangle 40"/>
            <p:cNvSpPr/>
            <p:nvPr/>
          </p:nvSpPr>
          <p:spPr>
            <a:xfrm>
              <a:off x="5807784" y="1894153"/>
              <a:ext cx="2418550" cy="598591"/>
            </a:xfrm>
            <a:prstGeom prst="rect">
              <a:avLst/>
            </a:prstGeom>
            <a:gradFill rotWithShape="1">
              <a:gsLst>
                <a:gs pos="0">
                  <a:srgbClr val="4F81BD">
                    <a:hueOff val="0"/>
                    <a:satOff val="0"/>
                    <a:lumOff val="0"/>
                    <a:alphaOff val="0"/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hueOff val="0"/>
                    <a:satOff val="0"/>
                    <a:lumOff val="0"/>
                    <a:alphaOff val="0"/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kern="0" noProof="0" dirty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	</a:t>
              </a:r>
              <a:r>
                <a:rPr lang="en-US" sz="1600" b="1" kern="0" noProof="0" dirty="0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IMPACTO </a:t>
              </a: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SOCIOECONÓMICO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Impacto</a:t>
              </a: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a la </a:t>
              </a: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salud</a:t>
              </a: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desde</a:t>
              </a: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el </a:t>
              </a: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agua</a:t>
              </a:r>
              <a:r>
                <a:rPr kumimoji="0" lang="en-US" sz="1600" b="0" i="0" u="none" strike="noStrike" kern="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lang="en-US" sz="1600" kern="0" dirty="0" err="1" smtClean="0">
                  <a:solidFill>
                    <a:srgbClr val="000000"/>
                  </a:solidFill>
                  <a:latin typeface="Calibri"/>
                  <a:ea typeface="+mn-ea"/>
                  <a:cs typeface="+mn-cs"/>
                </a:rPr>
                <a:t>bebible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807785" y="1894152"/>
              <a:ext cx="2418550" cy="73765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marR="0" lvl="0" indent="0" algn="ctr" defTabSz="2133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297369" y="2015067"/>
            <a:ext cx="2533360" cy="467453"/>
            <a:chOff x="5807784" y="1894152"/>
            <a:chExt cx="2418551" cy="737658"/>
          </a:xfrm>
        </p:grpSpPr>
        <p:sp>
          <p:nvSpPr>
            <p:cNvPr id="39" name="Rectangle 38"/>
            <p:cNvSpPr/>
            <p:nvPr/>
          </p:nvSpPr>
          <p:spPr>
            <a:xfrm>
              <a:off x="5807784" y="1894153"/>
              <a:ext cx="2418550" cy="737657"/>
            </a:xfrm>
            <a:prstGeom prst="rect">
              <a:avLst/>
            </a:prstGeom>
            <a:gradFill rotWithShape="1">
              <a:gsLst>
                <a:gs pos="0">
                  <a:srgbClr val="4F81BD">
                    <a:hueOff val="0"/>
                    <a:satOff val="0"/>
                    <a:lumOff val="0"/>
                    <a:alphaOff val="0"/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hueOff val="0"/>
                    <a:satOff val="0"/>
                    <a:lumOff val="0"/>
                    <a:alphaOff val="0"/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t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INDIRECTO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807785" y="1894152"/>
              <a:ext cx="2418550" cy="73765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marR="0" lvl="0" indent="0" algn="ctr" defTabSz="2133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314312" y="5466983"/>
            <a:ext cx="2609558" cy="800828"/>
            <a:chOff x="5807785" y="1894152"/>
            <a:chExt cx="2491296" cy="1263736"/>
          </a:xfrm>
        </p:grpSpPr>
        <p:sp>
          <p:nvSpPr>
            <p:cNvPr id="37" name="Rectangle 36"/>
            <p:cNvSpPr/>
            <p:nvPr/>
          </p:nvSpPr>
          <p:spPr>
            <a:xfrm>
              <a:off x="5880531" y="2420232"/>
              <a:ext cx="2418550" cy="737656"/>
            </a:xfrm>
            <a:prstGeom prst="rect">
              <a:avLst/>
            </a:prstGeom>
            <a:gradFill rotWithShape="1">
              <a:gsLst>
                <a:gs pos="0">
                  <a:srgbClr val="4F81BD">
                    <a:hueOff val="0"/>
                    <a:satOff val="0"/>
                    <a:lumOff val="0"/>
                    <a:alphaOff val="0"/>
                    <a:tint val="100000"/>
                    <a:shade val="100000"/>
                    <a:satMod val="130000"/>
                  </a:srgbClr>
                </a:gs>
                <a:gs pos="100000">
                  <a:srgbClr val="4F81BD">
                    <a:hueOff val="0"/>
                    <a:satOff val="0"/>
                    <a:lumOff val="0"/>
                    <a:alphaOff val="0"/>
                    <a:tint val="50000"/>
                    <a:shade val="100000"/>
                    <a:satMod val="350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anchor="t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DIRECTO</a:t>
              </a:r>
              <a:endPara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807785" y="1894152"/>
              <a:ext cx="2418550" cy="73765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30480" tIns="30480" rIns="30480" bIns="30480" numCol="1" spcCol="1270" anchor="ctr" anchorCtr="0">
              <a:noAutofit/>
            </a:bodyPr>
            <a:lstStyle/>
            <a:p>
              <a:pPr marL="0" marR="0" lvl="0" indent="0" algn="ctr" defTabSz="21336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299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1600"/>
            <a:ext cx="9144000" cy="16256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500" y="662600"/>
            <a:ext cx="5846599" cy="5458800"/>
          </a:xfrm>
          <a:prstGeom prst="rect">
            <a:avLst/>
          </a:prstGeom>
        </p:spPr>
      </p:pic>
      <p:sp>
        <p:nvSpPr>
          <p:cNvPr id="19" name="Right Arrow 18"/>
          <p:cNvSpPr/>
          <p:nvPr/>
        </p:nvSpPr>
        <p:spPr>
          <a:xfrm rot="2264808">
            <a:off x="3868660" y="2246781"/>
            <a:ext cx="1190870" cy="189877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 rot="754755">
            <a:off x="3836910" y="1719731"/>
            <a:ext cx="1190870" cy="189877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 rot="3731026">
            <a:off x="3055294" y="2713341"/>
            <a:ext cx="2123998" cy="189877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993900" y="1155700"/>
            <a:ext cx="2070100" cy="92710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Nutrientes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emitidos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(point and diffuse)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2" name="Right Arrow 21"/>
          <p:cNvSpPr/>
          <p:nvPr/>
        </p:nvSpPr>
        <p:spPr>
          <a:xfrm rot="934249">
            <a:off x="4916151" y="5158950"/>
            <a:ext cx="1550869" cy="18987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2520867">
            <a:off x="4337038" y="5431251"/>
            <a:ext cx="1287398" cy="2160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028950" y="4248150"/>
            <a:ext cx="2070100" cy="927100"/>
          </a:xfrm>
          <a:prstGeom prst="rect">
            <a:avLst/>
          </a:prstGeom>
          <a:solidFill>
            <a:srgbClr val="FFFFFF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Impactos</a:t>
            </a:r>
            <a:r>
              <a:rPr lang="en-US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sentidos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 bwMode="auto">
          <a:xfrm>
            <a:off x="177800" y="5035694"/>
            <a:ext cx="3759200" cy="172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z="2800" dirty="0" err="1" smtClean="0"/>
              <a:t>Ejemplos</a:t>
            </a:r>
            <a:r>
              <a:rPr lang="en-US" sz="2800" dirty="0" smtClean="0"/>
              <a:t> de un </a:t>
            </a:r>
            <a:r>
              <a:rPr lang="en-US" sz="2800" dirty="0" err="1" smtClean="0"/>
              <a:t>Problema</a:t>
            </a:r>
            <a:r>
              <a:rPr lang="en-US" sz="2800" dirty="0" smtClean="0"/>
              <a:t> </a:t>
            </a:r>
            <a:r>
              <a:rPr lang="en-US" sz="2800" dirty="0" err="1" smtClean="0"/>
              <a:t>Transzonal</a:t>
            </a:r>
            <a:r>
              <a:rPr lang="en-US" sz="2800" dirty="0" smtClean="0"/>
              <a:t> y </a:t>
            </a:r>
            <a:r>
              <a:rPr lang="en-US" sz="2800" dirty="0" err="1" smtClean="0"/>
              <a:t>sus</a:t>
            </a:r>
            <a:r>
              <a:rPr lang="en-US" sz="2800" dirty="0" smtClean="0"/>
              <a:t> </a:t>
            </a:r>
            <a:r>
              <a:rPr lang="en-US" sz="2800" dirty="0" err="1" smtClean="0"/>
              <a:t>impactos</a:t>
            </a:r>
            <a:r>
              <a:rPr lang="en-US" sz="2800" dirty="0" smtClean="0"/>
              <a:t>:</a:t>
            </a:r>
          </a:p>
          <a:p>
            <a:r>
              <a:rPr lang="en-US" sz="2800" i="1" dirty="0" smtClean="0">
                <a:solidFill>
                  <a:srgbClr val="0033CC"/>
                </a:solidFill>
              </a:rPr>
              <a:t>Cuenca del </a:t>
            </a:r>
            <a:r>
              <a:rPr lang="en-US" sz="2800" i="1" dirty="0" err="1" smtClean="0">
                <a:solidFill>
                  <a:srgbClr val="0033CC"/>
                </a:solidFill>
              </a:rPr>
              <a:t>río</a:t>
            </a:r>
            <a:r>
              <a:rPr lang="en-US" sz="2800" i="1" dirty="0" smtClean="0">
                <a:solidFill>
                  <a:srgbClr val="0033CC"/>
                </a:solidFill>
              </a:rPr>
              <a:t> Dnieper</a:t>
            </a:r>
            <a:endParaRPr lang="en-US" sz="2800" i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368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18" grpId="0" animBg="1"/>
      <p:bldP spid="22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muerta</a:t>
            </a:r>
            <a:r>
              <a:rPr lang="en-US" dirty="0" smtClean="0"/>
              <a:t> del Mar Negro</a:t>
            </a:r>
            <a:endParaRPr lang="en-US" dirty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98450" y="5410200"/>
            <a:ext cx="3962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s-ES" dirty="0"/>
              <a:t>Evolución de la 'zona muerta' la plataforma noroccidental</a:t>
            </a:r>
            <a:endParaRPr lang="en-US" b="1" dirty="0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4616450" y="5410200"/>
            <a:ext cx="39624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s-ES" dirty="0"/>
              <a:t>Disminución de las camas </a:t>
            </a:r>
            <a:r>
              <a:rPr lang="es-ES" dirty="0" err="1"/>
              <a:t>Phyllophora</a:t>
            </a:r>
            <a:r>
              <a:rPr lang="es-ES" dirty="0"/>
              <a:t> sobre la plataforma noroccidental</a:t>
            </a:r>
            <a:endParaRPr lang="en-US" b="1" dirty="0">
              <a:latin typeface="Arial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102100" y="2120901"/>
            <a:ext cx="5016500" cy="3124199"/>
            <a:chOff x="4508500" y="1536700"/>
            <a:chExt cx="3886200" cy="2438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08500" y="1536700"/>
              <a:ext cx="3886200" cy="2438400"/>
            </a:xfrm>
            <a:prstGeom prst="rect">
              <a:avLst/>
            </a:prstGeom>
          </p:spPr>
        </p:pic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4864100" y="1536700"/>
              <a:ext cx="3200400" cy="243840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" y="2108200"/>
            <a:ext cx="4220784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2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0" y="101600"/>
            <a:ext cx="9144000" cy="1625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000000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00000"/>
                </a:solidFill>
                <a:latin typeface="Calibri" charset="0"/>
                <a:ea typeface="ＭＳ Ｐゴシック" charset="-128"/>
                <a:cs typeface="Calibri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0000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0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vantage">
  <a:themeElements>
    <a:clrScheme name="Custom 1">
      <a:dk1>
        <a:sysClr val="windowText" lastClr="000000"/>
      </a:dk1>
      <a:lt1>
        <a:sysClr val="window" lastClr="FFFFFF"/>
      </a:lt1>
      <a:dk2>
        <a:srgbClr val="2B142D"/>
      </a:dk2>
      <a:lt2>
        <a:srgbClr val="0033CC"/>
      </a:lt2>
      <a:accent1>
        <a:srgbClr val="0000FF"/>
      </a:accent1>
      <a:accent2>
        <a:srgbClr val="0033FF"/>
      </a:accent2>
      <a:accent3>
        <a:srgbClr val="3366FF"/>
      </a:accent3>
      <a:accent4>
        <a:srgbClr val="6699FF"/>
      </a:accent4>
      <a:accent5>
        <a:srgbClr val="3366CC"/>
      </a:accent5>
      <a:accent6>
        <a:srgbClr val="0099FF"/>
      </a:accent6>
      <a:hlink>
        <a:srgbClr val="000099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54756</TotalTime>
  <Words>655</Words>
  <Application>Microsoft Office PowerPoint</Application>
  <PresentationFormat>On-screen Show (4:3)</PresentationFormat>
  <Paragraphs>91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Advantage</vt:lpstr>
      <vt:lpstr>IW:LEARN ADT/PAE Curso de Entrenamiento</vt:lpstr>
      <vt:lpstr>Sección 5: Determinación de Impactos</vt:lpstr>
      <vt:lpstr>Donde estamos?</vt:lpstr>
      <vt:lpstr>En esta sección usted aprenderá….</vt:lpstr>
      <vt:lpstr>En el contexto del proceso ADT/PAE….</vt:lpstr>
      <vt:lpstr>Por Ejemplo</vt:lpstr>
      <vt:lpstr> </vt:lpstr>
      <vt:lpstr>Zona muerta del Mar Negro</vt:lpstr>
      <vt:lpstr>PowerPoint Presentation</vt:lpstr>
      <vt:lpstr> </vt:lpstr>
      <vt:lpstr>PowerPoint Presentation</vt:lpstr>
      <vt:lpstr>Procedimiento de determinación de impactos</vt:lpstr>
      <vt:lpstr>Paso 1: Identificación de impactos de cada problema transfronterizo prioritario</vt:lpstr>
      <vt:lpstr>Paso 2: Descripción de los principales impactos ambientales y socio-económicos</vt:lpstr>
      <vt:lpstr>Opciones Posibles</vt:lpstr>
      <vt:lpstr>Análisis de los Impactos</vt:lpstr>
      <vt:lpstr>Ejercicio grupal</vt:lpstr>
      <vt:lpstr>Directrices para la Lluvia de Ideas</vt:lpstr>
      <vt:lpstr>Ejercicio grupal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PLYMOUTH FOOD INITIATIVE WORKSHOP</dc:title>
  <dc:creator>Martin Bloxham</dc:creator>
  <cp:lastModifiedBy>Lenka Lazo</cp:lastModifiedBy>
  <cp:revision>300</cp:revision>
  <dcterms:created xsi:type="dcterms:W3CDTF">2010-04-21T10:35:43Z</dcterms:created>
  <dcterms:modified xsi:type="dcterms:W3CDTF">2012-09-05T22:02:02Z</dcterms:modified>
</cp:coreProperties>
</file>