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456" r:id="rId2"/>
    <p:sldId id="523" r:id="rId3"/>
    <p:sldId id="562" r:id="rId4"/>
    <p:sldId id="514" r:id="rId5"/>
    <p:sldId id="469" r:id="rId6"/>
    <p:sldId id="551" r:id="rId7"/>
    <p:sldId id="536" r:id="rId8"/>
    <p:sldId id="553" r:id="rId9"/>
    <p:sldId id="554" r:id="rId10"/>
    <p:sldId id="537" r:id="rId11"/>
    <p:sldId id="555" r:id="rId12"/>
    <p:sldId id="556" r:id="rId13"/>
    <p:sldId id="557" r:id="rId14"/>
    <p:sldId id="558" r:id="rId15"/>
    <p:sldId id="559" r:id="rId16"/>
    <p:sldId id="560" r:id="rId17"/>
    <p:sldId id="535" r:id="rId18"/>
    <p:sldId id="564" r:id="rId19"/>
    <p:sldId id="563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4B4BFA2-F74C-C241-80B4-2CF6C8FAA18E}">
          <p14:sldIdLst>
            <p14:sldId id="456"/>
            <p14:sldId id="523"/>
            <p14:sldId id="562"/>
            <p14:sldId id="514"/>
            <p14:sldId id="469"/>
            <p14:sldId id="551"/>
            <p14:sldId id="536"/>
            <p14:sldId id="553"/>
            <p14:sldId id="554"/>
            <p14:sldId id="537"/>
            <p14:sldId id="555"/>
            <p14:sldId id="556"/>
            <p14:sldId id="557"/>
            <p14:sldId id="558"/>
            <p14:sldId id="559"/>
            <p14:sldId id="560"/>
            <p14:sldId id="535"/>
            <p14:sldId id="564"/>
            <p14:sldId id="56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Redstone" initials="PAR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6600"/>
    <a:srgbClr val="669900"/>
    <a:srgbClr val="66FF33"/>
    <a:srgbClr val="33CC66"/>
    <a:srgbClr val="339966"/>
    <a:srgbClr val="339933"/>
    <a:srgbClr val="339900"/>
    <a:srgbClr val="CC66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36" autoAdjust="0"/>
  </p:normalViewPr>
  <p:slideViewPr>
    <p:cSldViewPr snapToGrid="0">
      <p:cViewPr>
        <p:scale>
          <a:sx n="100" d="100"/>
          <a:sy n="10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7CFC1-58D9-5040-8EC7-A16E0318A14D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15C52-6EBD-954E-AD32-B3884FEE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01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7FF642-FE2B-5B46-AAB1-E2C5739D1372}" type="datetime1">
              <a:rPr lang="en-US"/>
              <a:pPr>
                <a:defRPr/>
              </a:pPr>
              <a:t>9/5/2012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E40341-FEA8-7047-996E-223BBE8FE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12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(24/08/2012 11:58) -----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341-FEA8-7047-996E-223BBE8FE6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rgbClr val="14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1346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56" y="4635501"/>
            <a:ext cx="6467243" cy="1419784"/>
          </a:xfr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3600">
                <a:solidFill>
                  <a:srgbClr val="00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868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795588"/>
            <a:ext cx="7556500" cy="1368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502650" y="27924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359775" y="27924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2100" y="2801937"/>
            <a:ext cx="498475" cy="136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50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905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600" b="1" smtClean="0">
                <a:solidFill>
                  <a:srgbClr val="72AE00"/>
                </a:solidFill>
                <a:latin typeface="Rockwell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905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8800" y="296863"/>
            <a:ext cx="7429500" cy="1052512"/>
          </a:xfrm>
          <a:prstGeom prst="rect">
            <a:avLst/>
          </a:prstGeom>
          <a:solidFill>
            <a:srgbClr val="14C5D0">
              <a:alpha val="7000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3600" b="1" smtClean="0">
              <a:latin typeface="Rockwel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0038"/>
            <a:ext cx="498475" cy="10509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1294"/>
            <a:ext cx="7559487" cy="102530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>
                <a:srgbClr val="003399"/>
              </a:buClr>
              <a:defRPr>
                <a:solidFill>
                  <a:srgbClr val="000000"/>
                </a:solidFill>
              </a:defRPr>
            </a:lvl1pPr>
            <a:lvl2pPr marL="533400" indent="-304800">
              <a:buClr>
                <a:srgbClr val="65C4D2"/>
              </a:buClr>
              <a:defRPr>
                <a:solidFill>
                  <a:srgbClr val="000000"/>
                </a:solidFill>
              </a:defRPr>
            </a:lvl2pPr>
            <a:lvl3pPr marL="723900" indent="-266700">
              <a:buClr>
                <a:srgbClr val="66CCFF"/>
              </a:buClr>
              <a:defRPr>
                <a:solidFill>
                  <a:srgbClr val="000000"/>
                </a:solidFill>
              </a:defRPr>
            </a:lvl3pPr>
            <a:lvl4pPr marL="901700" indent="-228600">
              <a:buClr>
                <a:srgbClr val="0000FF"/>
              </a:buCl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3344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Click to edit Master text styles</a:t>
            </a:r>
          </a:p>
          <a:p>
            <a:pPr marL="4572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Second level</a:t>
            </a:r>
          </a:p>
          <a:p>
            <a:pPr marL="6858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2F3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Third level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charset="0"/>
              </a:defRPr>
            </a:lvl1pPr>
          </a:lstStyle>
          <a:p>
            <a:pPr>
              <a:defRPr/>
            </a:pPr>
            <a:fld id="{3504349E-0B1A-9F4C-979F-AE9345109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18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228600" marR="0" indent="-228600" algn="l" defTabSz="914400" rtl="0" eaLnBrk="0" fontAlgn="base" latinLnBrk="0" hangingPunct="0">
        <a:lnSpc>
          <a:spcPct val="100000"/>
        </a:lnSpc>
        <a:spcBef>
          <a:spcPts val="2000"/>
        </a:spcBef>
        <a:spcAft>
          <a:spcPct val="0"/>
        </a:spcAft>
        <a:buClr>
          <a:srgbClr val="008000"/>
        </a:buClr>
        <a:buSzPct val="75000"/>
        <a:buFont typeface="Wingdings" charset="0"/>
        <a:buChar char="n"/>
        <a:tabLst/>
        <a:defRPr sz="28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1pPr>
      <a:lvl2pPr marL="4572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tabLst/>
        <a:defRPr sz="24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2pPr>
      <a:lvl3pPr marL="6858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72F300"/>
        </a:buClr>
        <a:buSzPct val="75000"/>
        <a:buFont typeface="Wingdings" charset="0"/>
        <a:buChar char="n"/>
        <a:tabLst/>
        <a:defRPr sz="20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3pPr>
      <a:lvl4pPr marL="9144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FF"/>
        </a:buClr>
        <a:buSzPct val="75000"/>
        <a:buFont typeface="Wingdings" charset="0"/>
        <a:buChar char="n"/>
        <a:tabLst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4pPr>
      <a:lvl5pPr marL="914400" indent="914400" algn="l" rtl="0" eaLnBrk="0" fontAlgn="base" hangingPunct="0">
        <a:spcBef>
          <a:spcPts val="600"/>
        </a:spcBef>
        <a:spcAft>
          <a:spcPct val="0"/>
        </a:spcAft>
        <a:buClr>
          <a:srgbClr val="008000"/>
        </a:buClr>
        <a:buSzPct val="75000"/>
        <a:buFont typeface="Wingdings" charset="0"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2616200"/>
          </a:xfrm>
        </p:spPr>
        <p:txBody>
          <a:bodyPr/>
          <a:lstStyle/>
          <a:p>
            <a:r>
              <a:rPr lang="en-US" sz="4400" dirty="0" smtClean="0"/>
              <a:t>IW:LEARN</a:t>
            </a:r>
            <a:br>
              <a:rPr lang="en-US" sz="4400" dirty="0" smtClean="0"/>
            </a:br>
            <a:r>
              <a:rPr lang="en-US" sz="4400" dirty="0" smtClean="0"/>
              <a:t>ADT/PAE </a:t>
            </a:r>
            <a:r>
              <a:rPr lang="en-US" sz="4400" dirty="0" err="1"/>
              <a:t>Curso</a:t>
            </a:r>
            <a:r>
              <a:rPr lang="en-US" sz="4400" dirty="0"/>
              <a:t> de </a:t>
            </a:r>
            <a:r>
              <a:rPr lang="en-US" sz="4400" dirty="0" err="1"/>
              <a:t>Entrenamiento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Módulo</a:t>
            </a:r>
            <a:r>
              <a:rPr lang="en-US" dirty="0" smtClean="0"/>
              <a:t> 2: </a:t>
            </a:r>
            <a:r>
              <a:rPr lang="en-US" dirty="0" err="1" smtClean="0"/>
              <a:t>Desarrollo</a:t>
            </a:r>
            <a:r>
              <a:rPr lang="en-US" dirty="0" smtClean="0"/>
              <a:t> del ADT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4845326"/>
            <a:ext cx="1714500" cy="201267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1857" y="2844800"/>
            <a:ext cx="4038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625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27000" y="4502294"/>
            <a:ext cx="2628899" cy="225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800" dirty="0" err="1" smtClean="0"/>
              <a:t>Ejemplo</a:t>
            </a:r>
            <a:r>
              <a:rPr lang="en-US" sz="2800" dirty="0" smtClean="0"/>
              <a:t> de </a:t>
            </a:r>
            <a:r>
              <a:rPr lang="en-US" sz="2800" dirty="0" err="1" smtClean="0"/>
              <a:t>problemas</a:t>
            </a:r>
            <a:r>
              <a:rPr lang="en-US" sz="2800" dirty="0" smtClean="0"/>
              <a:t> </a:t>
            </a:r>
            <a:r>
              <a:rPr lang="en-US" sz="2800" dirty="0" err="1" smtClean="0"/>
              <a:t>Transzonales</a:t>
            </a:r>
            <a:r>
              <a:rPr lang="en-US" sz="2800" dirty="0" smtClean="0"/>
              <a:t> e </a:t>
            </a:r>
            <a:r>
              <a:rPr lang="en-US" sz="2800" dirty="0" err="1" smtClean="0"/>
              <a:t>impactos</a:t>
            </a:r>
            <a:r>
              <a:rPr lang="en-US" sz="2800" dirty="0" smtClean="0"/>
              <a:t>:</a:t>
            </a:r>
            <a:endParaRPr lang="en-US" sz="2800" dirty="0"/>
          </a:p>
          <a:p>
            <a:r>
              <a:rPr lang="en-US" sz="2800" i="1" dirty="0" smtClean="0">
                <a:solidFill>
                  <a:srgbClr val="0033CC"/>
                </a:solidFill>
              </a:rPr>
              <a:t>Mar </a:t>
            </a:r>
            <a:r>
              <a:rPr lang="en-US" sz="2800" i="1" dirty="0" err="1" smtClean="0">
                <a:solidFill>
                  <a:srgbClr val="0033CC"/>
                </a:solidFill>
              </a:rPr>
              <a:t>Mediterrano</a:t>
            </a:r>
            <a:r>
              <a:rPr lang="en-US" sz="2800" i="1" dirty="0" smtClean="0">
                <a:solidFill>
                  <a:srgbClr val="0033CC"/>
                </a:solidFill>
              </a:rPr>
              <a:t> </a:t>
            </a:r>
            <a:endParaRPr lang="en-US" sz="2800" i="1" dirty="0">
              <a:solidFill>
                <a:srgbClr val="0033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936" y="927100"/>
            <a:ext cx="6419310" cy="5181600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6560372" flipV="1">
            <a:off x="6515740" y="2375597"/>
            <a:ext cx="1763998" cy="238043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ircular Arrow 4"/>
          <p:cNvSpPr/>
          <p:nvPr/>
        </p:nvSpPr>
        <p:spPr>
          <a:xfrm rot="2131751" flipV="1">
            <a:off x="2675989" y="1670536"/>
            <a:ext cx="2137734" cy="199773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959280"/>
              <a:gd name="adj5" fmla="val 125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6797069">
            <a:off x="5371868" y="2731441"/>
            <a:ext cx="2995348" cy="2520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 flipV="1">
            <a:off x="6615920" y="2845661"/>
            <a:ext cx="2413283" cy="2520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10350" y="390525"/>
            <a:ext cx="1987550" cy="141287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Pérdida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de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habitats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sitios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anidación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de la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tortuga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Loggerhead)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44600" y="1746250"/>
            <a:ext cx="2070100" cy="92710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Migración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de la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tortuga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Loggerhead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73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19" grpId="0" animBg="1"/>
      <p:bldP spid="15" grpId="0" animBg="1"/>
      <p:bldP spid="18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01600"/>
            <a:ext cx="9144000" cy="162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43155" y="-612649"/>
            <a:ext cx="6470393" cy="77851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" y="6226254"/>
            <a:ext cx="805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Indicadores</a:t>
            </a:r>
            <a:r>
              <a:rPr lang="en-US" b="1" dirty="0" smtClean="0"/>
              <a:t> de las </a:t>
            </a:r>
            <a:r>
              <a:rPr lang="en-US" b="1" dirty="0" err="1" smtClean="0"/>
              <a:t>alteraciones</a:t>
            </a:r>
            <a:r>
              <a:rPr lang="en-US" b="1" dirty="0" smtClean="0"/>
              <a:t> de los habitats </a:t>
            </a:r>
            <a:r>
              <a:rPr lang="en-US" b="1" dirty="0" err="1" smtClean="0"/>
              <a:t>bentónicos</a:t>
            </a:r>
            <a:r>
              <a:rPr lang="en-US" b="1" dirty="0" smtClean="0"/>
              <a:t> </a:t>
            </a:r>
            <a:r>
              <a:rPr lang="en-US" b="1" dirty="0"/>
              <a:t>(Source: FREPLATA, 2005</a:t>
            </a:r>
            <a:r>
              <a:rPr lang="en-US" b="1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Procedimiento de determinación de impactos</a:t>
            </a:r>
            <a:endParaRPr lang="en-US" dirty="0"/>
          </a:p>
        </p:txBody>
      </p:sp>
      <p:sp>
        <p:nvSpPr>
          <p:cNvPr id="7" name="L-Shape 6"/>
          <p:cNvSpPr/>
          <p:nvPr/>
        </p:nvSpPr>
        <p:spPr>
          <a:xfrm rot="5400000">
            <a:off x="954622" y="2936070"/>
            <a:ext cx="3066467" cy="3558197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033FF"/>
          </a:solidFill>
          <a:ln>
            <a:solidFill>
              <a:schemeClr val="bg2"/>
            </a:solidFill>
          </a:ln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1176026" y="3598655"/>
            <a:ext cx="3212360" cy="2815822"/>
            <a:chOff x="382275" y="1327737"/>
            <a:chExt cx="3212360" cy="2815822"/>
          </a:xfrm>
        </p:grpSpPr>
        <p:sp>
          <p:nvSpPr>
            <p:cNvPr id="13" name="Rectangle 12"/>
            <p:cNvSpPr/>
            <p:nvPr/>
          </p:nvSpPr>
          <p:spPr>
            <a:xfrm>
              <a:off x="382275" y="1327737"/>
              <a:ext cx="3212360" cy="28158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382275" y="1327737"/>
              <a:ext cx="3212360" cy="2815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t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dirty="0" smtClean="0">
                  <a:solidFill>
                    <a:srgbClr val="0033CC"/>
                  </a:solidFill>
                  <a:latin typeface="Calibri"/>
                  <a:cs typeface="Calibri"/>
                </a:rPr>
                <a:t>Paso</a:t>
              </a:r>
              <a:r>
                <a:rPr lang="en-US" sz="2700" b="1" kern="1200" dirty="0" smtClean="0">
                  <a:solidFill>
                    <a:srgbClr val="0033CC"/>
                  </a:solidFill>
                  <a:latin typeface="Calibri"/>
                  <a:cs typeface="Calibri"/>
                </a:rPr>
                <a:t> 1:</a:t>
              </a:r>
              <a:r>
                <a:rPr lang="en-US" sz="2700" kern="1200" dirty="0" smtClean="0">
                  <a:solidFill>
                    <a:srgbClr val="0033CC"/>
                  </a:solidFill>
                  <a:latin typeface="Calibri"/>
                  <a:cs typeface="Calibri"/>
                </a:rPr>
                <a:t> </a:t>
              </a:r>
              <a:r>
                <a:rPr lang="en-US" sz="2700" kern="1200" dirty="0" err="1" smtClean="0">
                  <a:latin typeface="Calibri"/>
                  <a:cs typeface="Calibri"/>
                </a:rPr>
                <a:t>Identificación</a:t>
              </a:r>
              <a:r>
                <a:rPr lang="en-US" sz="2700" kern="1200" dirty="0" smtClean="0">
                  <a:latin typeface="Calibri"/>
                  <a:cs typeface="Calibri"/>
                </a:rPr>
                <a:t> de los </a:t>
              </a:r>
              <a:r>
                <a:rPr lang="en-US" sz="2700" kern="1200" dirty="0" err="1" smtClean="0">
                  <a:latin typeface="Calibri"/>
                  <a:cs typeface="Calibri"/>
                </a:rPr>
                <a:t>impactos</a:t>
              </a:r>
              <a:r>
                <a:rPr lang="en-US" sz="2700" kern="1200" dirty="0" smtClean="0">
                  <a:latin typeface="Calibri"/>
                  <a:cs typeface="Calibri"/>
                </a:rPr>
                <a:t> </a:t>
              </a:r>
              <a:r>
                <a:rPr lang="en-US" sz="2700" kern="1200" dirty="0" err="1" smtClean="0">
                  <a:latin typeface="Calibri"/>
                  <a:cs typeface="Calibri"/>
                </a:rPr>
                <a:t>ambientales</a:t>
              </a:r>
              <a:r>
                <a:rPr lang="en-US" sz="2700" kern="1200" dirty="0" smtClean="0">
                  <a:latin typeface="Calibri"/>
                  <a:cs typeface="Calibri"/>
                </a:rPr>
                <a:t> y socio </a:t>
              </a:r>
              <a:r>
                <a:rPr lang="en-US" sz="2700" kern="1200" dirty="0" err="1" smtClean="0">
                  <a:latin typeface="Calibri"/>
                  <a:cs typeface="Calibri"/>
                </a:rPr>
                <a:t>economicos</a:t>
              </a:r>
              <a:r>
                <a:rPr lang="en-US" sz="2700" kern="1200" dirty="0" smtClean="0">
                  <a:latin typeface="Calibri"/>
                  <a:cs typeface="Calibri"/>
                </a:rPr>
                <a:t> de </a:t>
              </a:r>
              <a:r>
                <a:rPr lang="en-US" sz="2700" kern="1200" dirty="0" err="1" smtClean="0">
                  <a:latin typeface="Calibri"/>
                  <a:cs typeface="Calibri"/>
                </a:rPr>
                <a:t>cada</a:t>
              </a:r>
              <a:r>
                <a:rPr lang="en-US" sz="2700" kern="1200" dirty="0" smtClean="0">
                  <a:latin typeface="Calibri"/>
                  <a:cs typeface="Calibri"/>
                </a:rPr>
                <a:t> </a:t>
              </a:r>
              <a:r>
                <a:rPr lang="en-US" sz="2700" kern="1200" dirty="0" err="1" smtClean="0">
                  <a:latin typeface="Calibri"/>
                  <a:cs typeface="Calibri"/>
                </a:rPr>
                <a:t>problema</a:t>
              </a:r>
              <a:r>
                <a:rPr lang="en-US" sz="2700" kern="1200" dirty="0" smtClean="0">
                  <a:latin typeface="Calibri"/>
                  <a:cs typeface="Calibri"/>
                </a:rPr>
                <a:t> </a:t>
              </a:r>
              <a:r>
                <a:rPr lang="en-US" sz="2700" kern="1200" dirty="0" err="1" smtClean="0">
                  <a:latin typeface="Calibri"/>
                  <a:cs typeface="Calibri"/>
                </a:rPr>
                <a:t>Transzonal</a:t>
              </a:r>
              <a:r>
                <a:rPr lang="en-US" sz="2700" kern="1200" dirty="0" smtClean="0">
                  <a:latin typeface="Calibri"/>
                  <a:cs typeface="Calibri"/>
                </a:rPr>
                <a:t> de </a:t>
              </a:r>
              <a:r>
                <a:rPr lang="en-US" sz="2700" kern="1200" dirty="0" err="1" smtClean="0">
                  <a:latin typeface="Calibri"/>
                  <a:cs typeface="Calibri"/>
                </a:rPr>
                <a:t>prioridad</a:t>
              </a:r>
              <a:endParaRPr lang="en-US" sz="2700" kern="1200" dirty="0">
                <a:latin typeface="Calibri"/>
                <a:cs typeface="Calibri"/>
              </a:endParaRPr>
            </a:p>
          </p:txBody>
        </p:sp>
      </p:grpSp>
      <p:sp>
        <p:nvSpPr>
          <p:cNvPr id="9" name="L-Shape 8"/>
          <p:cNvSpPr/>
          <p:nvPr/>
        </p:nvSpPr>
        <p:spPr>
          <a:xfrm rot="5400000">
            <a:off x="4859713" y="1977722"/>
            <a:ext cx="3095999" cy="3558197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5108582" y="2625540"/>
            <a:ext cx="3212360" cy="2815822"/>
            <a:chOff x="4314831" y="354622"/>
            <a:chExt cx="3212360" cy="2815822"/>
          </a:xfrm>
        </p:grpSpPr>
        <p:sp>
          <p:nvSpPr>
            <p:cNvPr id="11" name="Rectangle 10"/>
            <p:cNvSpPr/>
            <p:nvPr/>
          </p:nvSpPr>
          <p:spPr>
            <a:xfrm>
              <a:off x="4314831" y="354622"/>
              <a:ext cx="3212360" cy="28158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314831" y="354622"/>
              <a:ext cx="3212360" cy="2815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t" anchorCtr="0">
              <a:noAutofit/>
            </a:bodyPr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b="1" dirty="0" smtClean="0">
                  <a:solidFill>
                    <a:srgbClr val="0033CC"/>
                  </a:solidFill>
                  <a:latin typeface="Calibri"/>
                  <a:cs typeface="Calibri"/>
                </a:rPr>
                <a:t>Paso</a:t>
              </a:r>
              <a:r>
                <a:rPr lang="en-US" sz="2700" b="1" kern="1200" dirty="0" smtClean="0">
                  <a:solidFill>
                    <a:srgbClr val="0033CC"/>
                  </a:solidFill>
                  <a:latin typeface="Calibri"/>
                  <a:cs typeface="Calibri"/>
                </a:rPr>
                <a:t> 2:</a:t>
              </a:r>
              <a:r>
                <a:rPr lang="en-US" sz="2700" kern="1200" dirty="0" smtClean="0">
                  <a:solidFill>
                    <a:srgbClr val="0033CC"/>
                  </a:solidFill>
                  <a:latin typeface="Calibri"/>
                  <a:cs typeface="Calibri"/>
                </a:rPr>
                <a:t> </a:t>
              </a:r>
              <a:r>
                <a:rPr lang="es-ES" sz="2700" dirty="0">
                  <a:latin typeface="Calibri"/>
                  <a:cs typeface="Calibri"/>
                </a:rPr>
                <a:t>Descripción cualitativa o cuantitativa de los principales impactos ambientales y socio-económicos</a:t>
              </a:r>
              <a:endParaRPr lang="es-PE" sz="27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97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Paso </a:t>
            </a:r>
            <a:r>
              <a:rPr lang="en-US" sz="3600" dirty="0"/>
              <a:t>1: </a:t>
            </a:r>
            <a:r>
              <a:rPr lang="en-US" sz="3600" dirty="0" err="1" smtClean="0"/>
              <a:t>Identificación</a:t>
            </a:r>
            <a:r>
              <a:rPr lang="en-US" sz="3600" dirty="0" smtClean="0"/>
              <a:t> de </a:t>
            </a:r>
            <a:r>
              <a:rPr lang="en-US" sz="3600" dirty="0" err="1" smtClean="0"/>
              <a:t>impactos</a:t>
            </a:r>
            <a:r>
              <a:rPr lang="en-US" sz="3600" dirty="0" smtClean="0"/>
              <a:t> de </a:t>
            </a:r>
            <a:r>
              <a:rPr lang="en-US" sz="3600" dirty="0" err="1" smtClean="0"/>
              <a:t>cada</a:t>
            </a:r>
            <a:r>
              <a:rPr lang="en-US" sz="3600" dirty="0" smtClean="0"/>
              <a:t> </a:t>
            </a:r>
            <a:r>
              <a:rPr lang="en-US" sz="3600" dirty="0" err="1" smtClean="0"/>
              <a:t>problema</a:t>
            </a:r>
            <a:r>
              <a:rPr lang="en-US" sz="3600" dirty="0" smtClean="0"/>
              <a:t> </a:t>
            </a:r>
            <a:r>
              <a:rPr lang="en-US" sz="3600" dirty="0" err="1" smtClean="0"/>
              <a:t>transfronterizo</a:t>
            </a:r>
            <a:r>
              <a:rPr lang="en-US" sz="3600" dirty="0" smtClean="0"/>
              <a:t> </a:t>
            </a:r>
            <a:r>
              <a:rPr lang="en-US" sz="3600" dirty="0" err="1" smtClean="0"/>
              <a:t>prioritario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2298701"/>
            <a:ext cx="7556500" cy="3238500"/>
          </a:xfrm>
        </p:spPr>
        <p:txBody>
          <a:bodyPr/>
          <a:lstStyle/>
          <a:p>
            <a:r>
              <a:rPr lang="es-ES" dirty="0"/>
              <a:t>Este paso puede llevarse a cabo con éxito a través de un </a:t>
            </a:r>
            <a:r>
              <a:rPr lang="es-ES" i="1" dirty="0">
                <a:solidFill>
                  <a:schemeClr val="bg2"/>
                </a:solidFill>
              </a:rPr>
              <a:t>taller de colaboración </a:t>
            </a:r>
            <a:r>
              <a:rPr lang="es-ES" dirty="0" smtClean="0"/>
              <a:t>que involucre al </a:t>
            </a:r>
            <a:r>
              <a:rPr lang="es-ES" dirty="0"/>
              <a:t>equipo de desarrollo </a:t>
            </a:r>
            <a:r>
              <a:rPr lang="es-ES" dirty="0" smtClean="0"/>
              <a:t>del ADT. </a:t>
            </a:r>
          </a:p>
          <a:p>
            <a:r>
              <a:rPr lang="es-ES" dirty="0"/>
              <a:t>El taller se </a:t>
            </a:r>
            <a:r>
              <a:rPr lang="es-ES" dirty="0" smtClean="0"/>
              <a:t>puede </a:t>
            </a:r>
            <a:r>
              <a:rPr lang="es-ES" dirty="0"/>
              <a:t>ejecutar durante la </a:t>
            </a:r>
            <a:r>
              <a:rPr lang="es-ES" i="1" dirty="0">
                <a:solidFill>
                  <a:schemeClr val="bg2"/>
                </a:solidFill>
              </a:rPr>
              <a:t>misma sesión</a:t>
            </a:r>
            <a:r>
              <a:rPr lang="es-ES" dirty="0"/>
              <a:t> </a:t>
            </a:r>
            <a:r>
              <a:rPr lang="es-ES" dirty="0" smtClean="0"/>
              <a:t>en la que </a:t>
            </a:r>
            <a:r>
              <a:rPr lang="es-ES" dirty="0"/>
              <a:t>los problemas transfronterizos se identifican y </a:t>
            </a:r>
            <a:r>
              <a:rPr lang="es-ES" dirty="0" smtClean="0"/>
              <a:t>priorizan.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1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 smtClean="0"/>
              <a:t>Paso </a:t>
            </a:r>
            <a:r>
              <a:rPr lang="en-GB" sz="3400" dirty="0"/>
              <a:t>2: </a:t>
            </a:r>
            <a:r>
              <a:rPr lang="es-ES" sz="3600" dirty="0"/>
              <a:t>Descripción de los principales impactos ambientales y </a:t>
            </a:r>
            <a:r>
              <a:rPr lang="es-ES" sz="3600" dirty="0" smtClean="0"/>
              <a:t>socio-económicos</a:t>
            </a:r>
            <a:endParaRPr lang="en-US" sz="3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92200" y="2161008"/>
            <a:ext cx="7321550" cy="3541291"/>
            <a:chOff x="0" y="2009"/>
            <a:chExt cx="7785100" cy="411078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El </a:t>
              </a:r>
              <a:r>
                <a:rPr lang="es-ES" sz="2800" dirty="0">
                  <a:solidFill>
                    <a:schemeClr val="tx1"/>
                  </a:solidFill>
                  <a:latin typeface="Calibri"/>
                  <a:cs typeface="Calibri"/>
                </a:rPr>
                <a:t>propósito de este paso es </a:t>
              </a:r>
              <a:r>
                <a:rPr lang="es-ES" sz="2800" dirty="0">
                  <a:solidFill>
                    <a:schemeClr val="bg2"/>
                  </a:solidFill>
                  <a:latin typeface="Calibri"/>
                  <a:cs typeface="Calibri"/>
                </a:rPr>
                <a:t>describir el problema en sí mismo </a:t>
              </a:r>
              <a:r>
                <a:rPr lang="es-ES" sz="2800" dirty="0">
                  <a:solidFill>
                    <a:schemeClr val="tx1"/>
                  </a:solidFill>
                  <a:latin typeface="Calibri"/>
                  <a:cs typeface="Calibri"/>
                </a:rPr>
                <a:t>(utilizando datos disponibles de las </a:t>
              </a:r>
              <a:r>
                <a:rPr lang="es-E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encuestas </a:t>
              </a:r>
              <a:r>
                <a:rPr lang="es-ES" sz="2800" dirty="0">
                  <a:solidFill>
                    <a:schemeClr val="tx1"/>
                  </a:solidFill>
                  <a:latin typeface="Calibri"/>
                  <a:cs typeface="Calibri"/>
                </a:rPr>
                <a:t>que muestran cambios en el tiempo, </a:t>
              </a:r>
              <a:r>
                <a:rPr lang="es-ES" sz="2800" dirty="0" err="1">
                  <a:solidFill>
                    <a:schemeClr val="tx1"/>
                  </a:solidFill>
                  <a:latin typeface="Calibri"/>
                  <a:cs typeface="Calibri"/>
                </a:rPr>
                <a:t>etc</a:t>
              </a:r>
              <a:r>
                <a:rPr lang="es-ES" sz="2800" dirty="0">
                  <a:solidFill>
                    <a:schemeClr val="tx1"/>
                  </a:solidFill>
                  <a:latin typeface="Calibri"/>
                  <a:cs typeface="Calibri"/>
                </a:rPr>
                <a:t>) y el </a:t>
              </a:r>
              <a:r>
                <a:rPr lang="es-ES" sz="2800" dirty="0">
                  <a:solidFill>
                    <a:schemeClr val="bg2"/>
                  </a:solidFill>
                  <a:latin typeface="Calibri"/>
                  <a:cs typeface="Calibri"/>
                </a:rPr>
                <a:t>impacto del problema</a:t>
              </a:r>
              <a:r>
                <a:rPr lang="es-ES" sz="2800" dirty="0">
                  <a:solidFill>
                    <a:schemeClr val="tx1"/>
                  </a:solidFill>
                  <a:latin typeface="Calibri"/>
                  <a:cs typeface="Calibri"/>
                </a:rPr>
                <a:t> sobre el medio ambiente y </a:t>
              </a:r>
              <a:r>
                <a:rPr lang="es-E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sobre los aspectos </a:t>
              </a:r>
              <a:r>
                <a:rPr lang="es-ES" sz="2800" dirty="0">
                  <a:solidFill>
                    <a:schemeClr val="tx1"/>
                  </a:solidFill>
                  <a:latin typeface="Calibri"/>
                  <a:cs typeface="Calibri"/>
                </a:rPr>
                <a:t>socio-económicos</a:t>
              </a:r>
              <a:r>
                <a:rPr lang="es-E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.</a:t>
              </a:r>
              <a:endParaRPr lang="es-PE" sz="2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29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 err="1" smtClean="0"/>
              <a:t>Opciones</a:t>
            </a:r>
            <a:r>
              <a:rPr lang="en-GB" sz="3400" dirty="0" smtClean="0"/>
              <a:t> </a:t>
            </a:r>
            <a:r>
              <a:rPr lang="en-GB" sz="3400" dirty="0" err="1" smtClean="0"/>
              <a:t>Posibles</a:t>
            </a:r>
            <a:endParaRPr lang="en-US" sz="3400" dirty="0"/>
          </a:p>
        </p:txBody>
      </p:sp>
      <p:grpSp>
        <p:nvGrpSpPr>
          <p:cNvPr id="8" name="Group 7"/>
          <p:cNvGrpSpPr/>
          <p:nvPr/>
        </p:nvGrpSpPr>
        <p:grpSpPr>
          <a:xfrm>
            <a:off x="3419856" y="2000987"/>
            <a:ext cx="5266944" cy="1166849"/>
            <a:chOff x="2962656" y="148067"/>
            <a:chExt cx="5266944" cy="1166849"/>
          </a:xfrm>
        </p:grpSpPr>
        <p:sp>
          <p:nvSpPr>
            <p:cNvPr id="24" name="Round Same Side Corner Rectangle 23"/>
            <p:cNvSpPr/>
            <p:nvPr/>
          </p:nvSpPr>
          <p:spPr>
            <a:xfrm rot="5400000">
              <a:off x="5012703" y="-1901980"/>
              <a:ext cx="1166849" cy="5266944"/>
            </a:xfrm>
            <a:prstGeom prst="round2SameRect">
              <a:avLst/>
            </a:prstGeom>
            <a:solidFill>
              <a:srgbClr val="4F81BD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4F81BD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 Same Side Corner Rectangle 4"/>
            <p:cNvSpPr/>
            <p:nvPr/>
          </p:nvSpPr>
          <p:spPr>
            <a:xfrm>
              <a:off x="2962656" y="205028"/>
              <a:ext cx="5209983" cy="1052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1" defTabSz="711200">
                <a:lnSpc>
                  <a:spcPct val="90000"/>
                </a:lnSpc>
                <a:spcAft>
                  <a:spcPct val="15000"/>
                </a:spcAft>
              </a:pPr>
              <a:r>
                <a:rPr lang="es-ES" sz="2000" dirty="0"/>
                <a:t>de los impactos identificados, en base </a:t>
              </a:r>
              <a:r>
                <a:rPr lang="es-ES" sz="2000" dirty="0" smtClean="0"/>
                <a:t>al resultado </a:t>
              </a:r>
              <a:r>
                <a:rPr lang="es-ES" sz="2000" dirty="0"/>
                <a:t>de la etapa 1. (por ejemplo, la cuenca del río </a:t>
              </a:r>
              <a:r>
                <a:rPr lang="es-ES" sz="2000" dirty="0" err="1"/>
                <a:t>Dnipro</a:t>
              </a:r>
              <a:r>
                <a:rPr lang="es-ES" sz="2000" dirty="0"/>
                <a:t> </a:t>
              </a:r>
              <a:r>
                <a:rPr lang="es-ES" sz="2000" dirty="0" smtClean="0"/>
                <a:t>ADT)</a:t>
              </a:r>
              <a:endParaRPr lang="es-PE" sz="2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1852927"/>
            <a:ext cx="2962656" cy="1458562"/>
            <a:chOff x="0" y="7"/>
            <a:chExt cx="2962656" cy="1458562"/>
          </a:xfrm>
          <a:solidFill>
            <a:srgbClr val="66C2FF"/>
          </a:solidFill>
        </p:grpSpPr>
        <p:sp>
          <p:nvSpPr>
            <p:cNvPr id="22" name="Rounded Rectangle 21"/>
            <p:cNvSpPr/>
            <p:nvPr/>
          </p:nvSpPr>
          <p:spPr>
            <a:xfrm>
              <a:off x="0" y="7"/>
              <a:ext cx="2962656" cy="1458562"/>
            </a:xfrm>
            <a:prstGeom prst="round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Rounded Rectangle 6"/>
            <p:cNvSpPr/>
            <p:nvPr/>
          </p:nvSpPr>
          <p:spPr>
            <a:xfrm>
              <a:off x="71201" y="71208"/>
              <a:ext cx="2820254" cy="13161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Uso</a:t>
              </a:r>
              <a:r>
                <a:rPr lang="en-US" sz="24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 simple de </a:t>
              </a:r>
              <a:r>
                <a:rPr lang="en-US" sz="2400" b="1" kern="1200" dirty="0" err="1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listas</a:t>
              </a:r>
              <a:endParaRPr lang="en-US" sz="24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19856" y="3532477"/>
            <a:ext cx="5266944" cy="1166849"/>
            <a:chOff x="2962656" y="1679557"/>
            <a:chExt cx="5266944" cy="1166849"/>
          </a:xfrm>
        </p:grpSpPr>
        <p:sp>
          <p:nvSpPr>
            <p:cNvPr id="20" name="Round Same Side Corner Rectangle 19"/>
            <p:cNvSpPr/>
            <p:nvPr/>
          </p:nvSpPr>
          <p:spPr>
            <a:xfrm rot="5400000">
              <a:off x="5012703" y="-370490"/>
              <a:ext cx="1166849" cy="5266944"/>
            </a:xfrm>
            <a:prstGeom prst="round2SameRect">
              <a:avLst/>
            </a:prstGeom>
            <a:solidFill>
              <a:srgbClr val="4F81BD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4F81BD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 Same Side Corner Rectangle 8"/>
            <p:cNvSpPr/>
            <p:nvPr/>
          </p:nvSpPr>
          <p:spPr>
            <a:xfrm>
              <a:off x="2962656" y="1736518"/>
              <a:ext cx="5209983" cy="1052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Incluyendo</a:t>
              </a:r>
              <a:r>
                <a:rPr lang="en-US" sz="20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2000" kern="12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mapas</a:t>
              </a:r>
              <a:r>
                <a:rPr lang="en-US" sz="20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, </a:t>
              </a:r>
              <a:r>
                <a:rPr lang="en-US" sz="2000" kern="12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gráfi</a:t>
              </a:r>
              <a:r>
                <a:rPr lang="en-US" sz="20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cas</a:t>
              </a:r>
              <a:r>
                <a:rPr lang="en-US" sz="20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, </a:t>
              </a:r>
              <a:r>
                <a:rPr lang="en-US" sz="20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figuras</a:t>
              </a:r>
              <a:r>
                <a:rPr lang="en-US" sz="20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. </a:t>
              </a:r>
              <a:r>
                <a:rPr lang="en-US" sz="20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(e.g. Rio de la Plata; ADT de Orange </a:t>
              </a:r>
              <a:r>
                <a:rPr lang="en-US" sz="2000" kern="12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Senqu</a:t>
              </a:r>
              <a:r>
                <a:rPr lang="en-US" sz="20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River Basin </a:t>
              </a:r>
              <a:r>
                <a:rPr lang="en-US" sz="20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)</a:t>
              </a:r>
              <a:endParaRPr lang="en-US" sz="16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" y="3384417"/>
            <a:ext cx="2962656" cy="1458562"/>
            <a:chOff x="0" y="1531497"/>
            <a:chExt cx="2962656" cy="1458562"/>
          </a:xfrm>
          <a:solidFill>
            <a:schemeClr val="accent6">
              <a:lumMod val="75000"/>
            </a:schemeClr>
          </a:solidFill>
        </p:grpSpPr>
        <p:sp>
          <p:nvSpPr>
            <p:cNvPr id="18" name="Rounded Rectangle 17"/>
            <p:cNvSpPr/>
            <p:nvPr/>
          </p:nvSpPr>
          <p:spPr>
            <a:xfrm>
              <a:off x="0" y="1531497"/>
              <a:ext cx="2962656" cy="1458562"/>
            </a:xfrm>
            <a:prstGeom prst="round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Rounded Rectangle 10"/>
            <p:cNvSpPr/>
            <p:nvPr/>
          </p:nvSpPr>
          <p:spPr>
            <a:xfrm>
              <a:off x="71201" y="1602698"/>
              <a:ext cx="2820254" cy="13161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Textos</a:t>
              </a:r>
              <a:r>
                <a:rPr lang="en-US" sz="2400" b="1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de </a:t>
              </a:r>
              <a:r>
                <a:rPr lang="en-US" sz="2400" b="1" kern="12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soporte</a:t>
              </a:r>
              <a:r>
                <a:rPr lang="en-US" sz="2400" b="1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2400" b="1" kern="12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detallados</a:t>
              </a:r>
              <a:r>
                <a:rPr lang="en-US" sz="2400" b="1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de los </a:t>
              </a:r>
              <a:r>
                <a:rPr lang="en-US" sz="2400" b="1" kern="12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impactos</a:t>
              </a:r>
              <a:endParaRPr lang="en-US" sz="24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19856" y="5063966"/>
            <a:ext cx="5266944" cy="1166849"/>
            <a:chOff x="2962656" y="3211046"/>
            <a:chExt cx="5266944" cy="1166849"/>
          </a:xfrm>
        </p:grpSpPr>
        <p:sp>
          <p:nvSpPr>
            <p:cNvPr id="16" name="Round Same Side Corner Rectangle 15"/>
            <p:cNvSpPr/>
            <p:nvPr/>
          </p:nvSpPr>
          <p:spPr>
            <a:xfrm rot="5400000">
              <a:off x="5012703" y="1160999"/>
              <a:ext cx="1166849" cy="5266944"/>
            </a:xfrm>
            <a:prstGeom prst="round2SameRect">
              <a:avLst/>
            </a:prstGeom>
            <a:solidFill>
              <a:srgbClr val="4F81BD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4F81BD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 Same Side Corner Rectangle 12"/>
            <p:cNvSpPr/>
            <p:nvPr/>
          </p:nvSpPr>
          <p:spPr>
            <a:xfrm>
              <a:off x="2962656" y="3268008"/>
              <a:ext cx="5209983" cy="1052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Para la </a:t>
              </a:r>
              <a:r>
                <a:rPr lang="en-US" sz="20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cual</a:t>
              </a:r>
              <a:r>
                <a:rPr lang="en-US" sz="20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 la data </a:t>
              </a:r>
              <a:r>
                <a:rPr lang="en-US" sz="20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esta</a:t>
              </a:r>
              <a:r>
                <a:rPr lang="en-US" sz="20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 </a:t>
              </a:r>
              <a:r>
                <a:rPr lang="en-US" sz="20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disponible</a:t>
              </a:r>
              <a:r>
                <a:rPr lang="en-US" sz="20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, </a:t>
              </a:r>
              <a:r>
                <a:rPr lang="en-US" sz="20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incluyendo</a:t>
              </a:r>
              <a:r>
                <a:rPr lang="en-US" sz="20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 </a:t>
              </a:r>
              <a:r>
                <a:rPr lang="en-US" sz="20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data de </a:t>
              </a:r>
              <a:r>
                <a:rPr lang="en-US" sz="20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linea</a:t>
              </a:r>
              <a:r>
                <a:rPr lang="en-US" sz="20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 base, </a:t>
              </a:r>
              <a:r>
                <a:rPr lang="en-US" sz="20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mostrando</a:t>
              </a:r>
              <a:r>
                <a:rPr lang="en-US" sz="20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 </a:t>
              </a:r>
              <a:r>
                <a:rPr lang="en-US" sz="20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cambios</a:t>
              </a:r>
              <a:r>
                <a:rPr lang="en-US" sz="20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 </a:t>
              </a:r>
              <a:r>
                <a:rPr lang="en-US" sz="20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alrededor</a:t>
              </a:r>
              <a:r>
                <a:rPr lang="en-US" sz="20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 del </a:t>
              </a:r>
              <a:r>
                <a:rPr lang="en-US" sz="20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tiempo</a:t>
              </a:r>
              <a:endParaRPr lang="en-US" sz="2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" y="4918110"/>
            <a:ext cx="2962656" cy="1458562"/>
            <a:chOff x="0" y="3065190"/>
            <a:chExt cx="2962656" cy="1458562"/>
          </a:xfrm>
          <a:solidFill>
            <a:schemeClr val="accent6">
              <a:lumMod val="50000"/>
            </a:schemeClr>
          </a:solidFill>
        </p:grpSpPr>
        <p:sp>
          <p:nvSpPr>
            <p:cNvPr id="14" name="Rounded Rectangle 13"/>
            <p:cNvSpPr/>
            <p:nvPr/>
          </p:nvSpPr>
          <p:spPr>
            <a:xfrm>
              <a:off x="0" y="3065190"/>
              <a:ext cx="2962656" cy="1458562"/>
            </a:xfrm>
            <a:prstGeom prst="round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Rounded Rectangle 14"/>
            <p:cNvSpPr/>
            <p:nvPr/>
          </p:nvSpPr>
          <p:spPr>
            <a:xfrm>
              <a:off x="71201" y="3136391"/>
              <a:ext cx="2820254" cy="13161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El </a:t>
              </a:r>
              <a:r>
                <a:rPr lang="en-US" sz="2400" b="1" kern="1200" dirty="0" err="1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desarrollo</a:t>
              </a:r>
              <a:r>
                <a:rPr lang="en-US" sz="24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 de un </a:t>
              </a:r>
              <a:r>
                <a:rPr lang="en-US" sz="2400" b="1" kern="1200" dirty="0" err="1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grupo</a:t>
              </a:r>
              <a:r>
                <a:rPr lang="en-US" sz="24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 de </a:t>
              </a:r>
              <a:r>
                <a:rPr lang="en-US" sz="2400" b="1" kern="1200" dirty="0" err="1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indicadores</a:t>
              </a:r>
              <a:r>
                <a:rPr lang="en-US" sz="24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en-US" sz="2400" b="1" kern="1200" dirty="0" err="1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relevantes</a:t>
              </a:r>
              <a:endParaRPr lang="en-US" sz="24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19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Análisis</a:t>
            </a:r>
            <a:r>
              <a:rPr lang="en-US" dirty="0" smtClean="0"/>
              <a:t> de los </a:t>
            </a:r>
            <a:r>
              <a:rPr lang="en-US" dirty="0" err="1" smtClean="0"/>
              <a:t>Impactos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err="1" smtClean="0"/>
              <a:t>Todas</a:t>
            </a:r>
            <a:r>
              <a:rPr lang="en-GB" dirty="0" smtClean="0"/>
              <a:t> </a:t>
            </a:r>
            <a:r>
              <a:rPr lang="en-GB" dirty="0" err="1" smtClean="0"/>
              <a:t>estas</a:t>
            </a:r>
            <a:r>
              <a:rPr lang="en-GB" dirty="0" smtClean="0"/>
              <a:t> </a:t>
            </a:r>
            <a:r>
              <a:rPr lang="en-GB" dirty="0" err="1" smtClean="0"/>
              <a:t>opciones</a:t>
            </a:r>
            <a:r>
              <a:rPr lang="en-GB" dirty="0" smtClean="0"/>
              <a:t> son </a:t>
            </a:r>
            <a:r>
              <a:rPr lang="en-GB" dirty="0" err="1" smtClean="0"/>
              <a:t>válidas</a:t>
            </a:r>
            <a:r>
              <a:rPr lang="en-GB" dirty="0" smtClean="0"/>
              <a:t> y </a:t>
            </a:r>
            <a:r>
              <a:rPr lang="en-GB" dirty="0" err="1" smtClean="0"/>
              <a:t>dependerán</a:t>
            </a:r>
            <a:r>
              <a:rPr lang="en-GB" dirty="0" smtClean="0"/>
              <a:t> del </a:t>
            </a:r>
            <a:r>
              <a:rPr lang="en-GB" dirty="0" err="1" smtClean="0"/>
              <a:t>nivel</a:t>
            </a:r>
            <a:r>
              <a:rPr lang="en-GB" dirty="0" smtClean="0"/>
              <a:t> de data y de la </a:t>
            </a:r>
            <a:r>
              <a:rPr lang="en-GB" dirty="0" err="1" smtClean="0"/>
              <a:t>información</a:t>
            </a:r>
            <a:r>
              <a:rPr lang="en-GB" dirty="0" smtClean="0"/>
              <a:t> </a:t>
            </a:r>
            <a:r>
              <a:rPr lang="en-GB" dirty="0" err="1" smtClean="0"/>
              <a:t>disponible</a:t>
            </a:r>
            <a:r>
              <a:rPr lang="en-GB" dirty="0" smtClean="0"/>
              <a:t>.</a:t>
            </a:r>
          </a:p>
          <a:p>
            <a:pPr marL="0" indent="0" algn="ctr">
              <a:buNone/>
            </a:pPr>
            <a:r>
              <a:rPr lang="es-ES" dirty="0"/>
              <a:t>Sin embargo, en todos los casos, la información recogida debe centrarse en los </a:t>
            </a:r>
            <a:r>
              <a:rPr lang="es-ES" dirty="0">
                <a:solidFill>
                  <a:schemeClr val="bg2"/>
                </a:solidFill>
              </a:rPr>
              <a:t>impactos </a:t>
            </a:r>
            <a:r>
              <a:rPr lang="es-ES" dirty="0" err="1" smtClean="0">
                <a:solidFill>
                  <a:schemeClr val="bg2"/>
                </a:solidFill>
              </a:rPr>
              <a:t>transzonales</a:t>
            </a:r>
            <a:r>
              <a:rPr lang="es-ES" dirty="0" smtClean="0"/>
              <a:t>, </a:t>
            </a:r>
            <a:r>
              <a:rPr lang="es-ES" dirty="0"/>
              <a:t>a pesar </a:t>
            </a:r>
            <a:r>
              <a:rPr lang="es-ES" dirty="0" smtClean="0"/>
              <a:t>de que </a:t>
            </a:r>
            <a:r>
              <a:rPr lang="es-ES" dirty="0"/>
              <a:t>los impactos nacionales o </a:t>
            </a:r>
            <a:r>
              <a:rPr lang="es-ES" dirty="0" smtClean="0"/>
              <a:t>localizados </a:t>
            </a:r>
            <a:r>
              <a:rPr lang="es-ES" dirty="0"/>
              <a:t>también se </a:t>
            </a:r>
            <a:r>
              <a:rPr lang="es-ES" dirty="0" smtClean="0"/>
              <a:t>pueden </a:t>
            </a:r>
            <a:r>
              <a:rPr lang="es-ES" dirty="0"/>
              <a:t>describir si </a:t>
            </a:r>
            <a:r>
              <a:rPr lang="es-ES" dirty="0" smtClean="0"/>
              <a:t>estos son relevantes.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7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</a:t>
            </a:r>
            <a:r>
              <a:rPr lang="en-US" dirty="0" err="1" smtClean="0"/>
              <a:t>grupal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1739900"/>
            <a:ext cx="7556500" cy="483869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En </a:t>
            </a:r>
            <a:r>
              <a:rPr lang="en-GB" sz="2400" dirty="0" err="1" smtClean="0"/>
              <a:t>grupos</a:t>
            </a:r>
            <a:r>
              <a:rPr lang="en-GB" sz="2400" dirty="0" smtClean="0"/>
              <a:t> de 5:</a:t>
            </a:r>
            <a:endParaRPr lang="en-GB" sz="2400" dirty="0"/>
          </a:p>
          <a:p>
            <a:endParaRPr lang="es-PE" sz="2400" dirty="0"/>
          </a:p>
          <a:p>
            <a:r>
              <a:rPr lang="es-PE" sz="2400" dirty="0"/>
              <a:t>Tome uno de los problemas prioritarios transfronterizos e </a:t>
            </a:r>
            <a:r>
              <a:rPr lang="es-PE" sz="2400" dirty="0" smtClean="0"/>
              <a:t>identifique</a:t>
            </a:r>
            <a:r>
              <a:rPr lang="en-GB" sz="2400" dirty="0" smtClean="0"/>
              <a:t>: </a:t>
            </a:r>
          </a:p>
          <a:p>
            <a:pPr lvl="1"/>
            <a:r>
              <a:rPr lang="en-GB" dirty="0" smtClean="0"/>
              <a:t>Los </a:t>
            </a:r>
            <a:r>
              <a:rPr lang="en-GB" dirty="0" err="1" smtClean="0"/>
              <a:t>impactos</a:t>
            </a:r>
            <a:r>
              <a:rPr lang="en-GB" dirty="0" smtClean="0"/>
              <a:t> </a:t>
            </a:r>
            <a:r>
              <a:rPr lang="en-GB" dirty="0" err="1" smtClean="0"/>
              <a:t>ambientales</a:t>
            </a:r>
            <a:endParaRPr lang="en-GB" dirty="0" smtClean="0"/>
          </a:p>
          <a:p>
            <a:pPr lvl="1"/>
            <a:r>
              <a:rPr lang="en-GB" dirty="0" err="1" smtClean="0"/>
              <a:t>Consecuencias</a:t>
            </a:r>
            <a:r>
              <a:rPr lang="en-GB" dirty="0" smtClean="0"/>
              <a:t>  </a:t>
            </a:r>
            <a:r>
              <a:rPr lang="en-GB" dirty="0" err="1" smtClean="0"/>
              <a:t>socioeconómicas</a:t>
            </a:r>
            <a:r>
              <a:rPr lang="en-GB" dirty="0" smtClean="0"/>
              <a:t> </a:t>
            </a:r>
            <a:r>
              <a:rPr lang="en-GB" dirty="0" err="1" smtClean="0"/>
              <a:t>directas</a:t>
            </a:r>
            <a:r>
              <a:rPr lang="en-GB" dirty="0" smtClean="0"/>
              <a:t> o </a:t>
            </a:r>
            <a:r>
              <a:rPr lang="en-GB" dirty="0" err="1" smtClean="0"/>
              <a:t>indirectas</a:t>
            </a:r>
            <a:endParaRPr lang="en-GB" sz="2400" dirty="0" smtClean="0"/>
          </a:p>
          <a:p>
            <a:pPr lvl="1"/>
            <a:r>
              <a:rPr lang="en-GB" dirty="0" err="1" smtClean="0"/>
              <a:t>Identificar</a:t>
            </a:r>
            <a:r>
              <a:rPr lang="en-GB" dirty="0" smtClean="0"/>
              <a:t> </a:t>
            </a:r>
            <a:r>
              <a:rPr lang="en-GB" dirty="0" err="1" smtClean="0"/>
              <a:t>lugar</a:t>
            </a:r>
            <a:r>
              <a:rPr lang="en-GB" dirty="0" smtClean="0"/>
              <a:t>(res) de </a:t>
            </a:r>
            <a:r>
              <a:rPr lang="en-GB" dirty="0" err="1" smtClean="0"/>
              <a:t>impactos</a:t>
            </a:r>
            <a:r>
              <a:rPr lang="en-GB" dirty="0" smtClean="0"/>
              <a:t> y </a:t>
            </a:r>
            <a:r>
              <a:rPr lang="en-GB" dirty="0" err="1" smtClean="0"/>
              <a:t>consecuencias</a:t>
            </a:r>
            <a:endParaRPr lang="en-GB" sz="2400" dirty="0"/>
          </a:p>
          <a:p>
            <a:pPr marL="0" indent="0">
              <a:buNone/>
            </a:pPr>
            <a:r>
              <a:rPr lang="en-GB" sz="2400" b="1" dirty="0" err="1" smtClean="0"/>
              <a:t>Tiempo</a:t>
            </a:r>
            <a:r>
              <a:rPr lang="en-GB" sz="2400" b="1" dirty="0" smtClean="0"/>
              <a:t>: 20 </a:t>
            </a:r>
            <a:r>
              <a:rPr lang="en-GB" sz="2400" b="1" dirty="0" err="1" smtClean="0"/>
              <a:t>minutos</a:t>
            </a:r>
            <a:endParaRPr lang="en-GB" sz="2400" b="1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470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98475" y="311150"/>
            <a:ext cx="7556500" cy="1025525"/>
          </a:xfrm>
        </p:spPr>
        <p:txBody>
          <a:bodyPr/>
          <a:lstStyle/>
          <a:p>
            <a:r>
              <a:rPr lang="en-US" dirty="0" err="1" smtClean="0">
                <a:latin typeface="Calibri" charset="0"/>
                <a:ea typeface="ＭＳ Ｐゴシック" charset="0"/>
              </a:rPr>
              <a:t>Directrices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para</a:t>
            </a:r>
            <a:r>
              <a:rPr lang="en-US" dirty="0" smtClean="0">
                <a:latin typeface="Calibri" charset="0"/>
                <a:ea typeface="ＭＳ Ｐゴシック" charset="0"/>
              </a:rPr>
              <a:t> la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Lluvia</a:t>
            </a:r>
            <a:r>
              <a:rPr lang="en-US" dirty="0" smtClean="0">
                <a:latin typeface="Calibri" charset="0"/>
                <a:ea typeface="ＭＳ Ｐゴシック" charset="0"/>
              </a:rPr>
              <a:t> de Ideas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40963" name="TextBox 56"/>
          <p:cNvSpPr txBox="1">
            <a:spLocks noChangeArrowheads="1"/>
          </p:cNvSpPr>
          <p:nvPr/>
        </p:nvSpPr>
        <p:spPr bwMode="auto">
          <a:xfrm>
            <a:off x="3835400" y="2311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grpSp>
        <p:nvGrpSpPr>
          <p:cNvPr id="5" name="Diagram group"/>
          <p:cNvGrpSpPr/>
          <p:nvPr/>
        </p:nvGrpSpPr>
        <p:grpSpPr>
          <a:xfrm>
            <a:off x="6070250" y="1773429"/>
            <a:ext cx="2730500" cy="2032000"/>
            <a:chOff x="4155886" y="807"/>
            <a:chExt cx="803174" cy="923188"/>
          </a:xfrm>
          <a:solidFill>
            <a:schemeClr val="accent5">
              <a:lumMod val="75000"/>
            </a:schemeClr>
          </a:solidFill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6" name="Group 37"/>
            <p:cNvGrpSpPr/>
            <p:nvPr/>
          </p:nvGrpSpPr>
          <p:grpSpPr>
            <a:xfrm>
              <a:off x="4155886" y="807"/>
              <a:ext cx="803174" cy="923188"/>
              <a:chOff x="4155886" y="807"/>
              <a:chExt cx="803174" cy="923188"/>
            </a:xfrm>
            <a:grpFill/>
          </p:grpSpPr>
          <p:sp>
            <p:nvSpPr>
              <p:cNvPr id="39" name="Hexagon 38"/>
              <p:cNvSpPr/>
              <p:nvPr/>
            </p:nvSpPr>
            <p:spPr>
              <a:xfrm rot="5400000">
                <a:off x="4095879" y="60814"/>
                <a:ext cx="923188" cy="8031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effectLst/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Hexagon 4"/>
              <p:cNvSpPr/>
              <p:nvPr/>
            </p:nvSpPr>
            <p:spPr>
              <a:xfrm>
                <a:off x="4281047" y="144672"/>
                <a:ext cx="552852" cy="635461"/>
              </a:xfrm>
              <a:prstGeom prst="rect">
                <a:avLst/>
              </a:prstGeom>
              <a:noFill/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a-DK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Aplazar el juicio</a:t>
                </a:r>
                <a:endParaRPr lang="da-DK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7" name="Diagram group"/>
          <p:cNvGrpSpPr/>
          <p:nvPr/>
        </p:nvGrpSpPr>
        <p:grpSpPr>
          <a:xfrm>
            <a:off x="3381553" y="4826000"/>
            <a:ext cx="2730500" cy="2032000"/>
            <a:chOff x="4155886" y="807"/>
            <a:chExt cx="803174" cy="923188"/>
          </a:xfrm>
          <a:solidFill>
            <a:schemeClr val="accent6">
              <a:lumMod val="75000"/>
            </a:schemeClr>
          </a:solidFill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8" name="Group 41"/>
            <p:cNvGrpSpPr/>
            <p:nvPr/>
          </p:nvGrpSpPr>
          <p:grpSpPr>
            <a:xfrm>
              <a:off x="4155886" y="807"/>
              <a:ext cx="803174" cy="923188"/>
              <a:chOff x="4155886" y="807"/>
              <a:chExt cx="803174" cy="923188"/>
            </a:xfrm>
            <a:grpFill/>
          </p:grpSpPr>
          <p:sp>
            <p:nvSpPr>
              <p:cNvPr id="43" name="Hexagon 42"/>
              <p:cNvSpPr/>
              <p:nvPr/>
            </p:nvSpPr>
            <p:spPr>
              <a:xfrm rot="5400000">
                <a:off x="4095879" y="60814"/>
                <a:ext cx="923188" cy="8031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Hexagon 4"/>
              <p:cNvSpPr/>
              <p:nvPr/>
            </p:nvSpPr>
            <p:spPr>
              <a:xfrm>
                <a:off x="4281047" y="144672"/>
                <a:ext cx="552852" cy="635461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Construir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sobre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las ideas de los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demás</a:t>
                </a:r>
                <a:endPara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9" name="Diagram group"/>
          <p:cNvGrpSpPr/>
          <p:nvPr/>
        </p:nvGrpSpPr>
        <p:grpSpPr>
          <a:xfrm>
            <a:off x="1951525" y="3326281"/>
            <a:ext cx="2730500" cy="2032000"/>
            <a:chOff x="4155886" y="807"/>
            <a:chExt cx="803174" cy="923188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0" name="Group 45"/>
            <p:cNvGrpSpPr/>
            <p:nvPr/>
          </p:nvGrpSpPr>
          <p:grpSpPr>
            <a:xfrm>
              <a:off x="4155886" y="807"/>
              <a:ext cx="803174" cy="923188"/>
              <a:chOff x="4155886" y="807"/>
              <a:chExt cx="803174" cy="923188"/>
            </a:xfrm>
            <a:grpFill/>
          </p:grpSpPr>
          <p:sp>
            <p:nvSpPr>
              <p:cNvPr id="47" name="Hexagon 46"/>
              <p:cNvSpPr/>
              <p:nvPr/>
            </p:nvSpPr>
            <p:spPr>
              <a:xfrm rot="5400000">
                <a:off x="4095879" y="60814"/>
                <a:ext cx="923188" cy="8031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Hexagon 4"/>
              <p:cNvSpPr/>
              <p:nvPr/>
            </p:nvSpPr>
            <p:spPr>
              <a:xfrm>
                <a:off x="4281047" y="144672"/>
                <a:ext cx="552852" cy="635461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Anímense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unos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a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otros</a:t>
                </a:r>
                <a:endPara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1" name="Diagram group"/>
          <p:cNvGrpSpPr/>
          <p:nvPr/>
        </p:nvGrpSpPr>
        <p:grpSpPr>
          <a:xfrm>
            <a:off x="4702004" y="3309238"/>
            <a:ext cx="2730500" cy="2032000"/>
            <a:chOff x="4155886" y="807"/>
            <a:chExt cx="803174" cy="923188"/>
          </a:xfrm>
          <a:solidFill>
            <a:srgbClr val="3366FF"/>
          </a:solidFill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2" name="Group 49"/>
            <p:cNvGrpSpPr/>
            <p:nvPr/>
          </p:nvGrpSpPr>
          <p:grpSpPr>
            <a:xfrm>
              <a:off x="4155886" y="807"/>
              <a:ext cx="803174" cy="923188"/>
              <a:chOff x="4155886" y="807"/>
              <a:chExt cx="803174" cy="923188"/>
            </a:xfrm>
            <a:grpFill/>
          </p:grpSpPr>
          <p:sp>
            <p:nvSpPr>
              <p:cNvPr id="51" name="Hexagon 50"/>
              <p:cNvSpPr/>
              <p:nvPr/>
            </p:nvSpPr>
            <p:spPr>
              <a:xfrm rot="5400000">
                <a:off x="4095879" y="60814"/>
                <a:ext cx="923188" cy="8031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Hexagon 4"/>
              <p:cNvSpPr/>
              <p:nvPr/>
            </p:nvSpPr>
            <p:spPr>
              <a:xfrm>
                <a:off x="4281047" y="144672"/>
                <a:ext cx="552852" cy="635461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Ir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por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cantidad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–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acepta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todo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!</a:t>
                </a:r>
                <a:endPara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3" name="Diagram group"/>
          <p:cNvGrpSpPr/>
          <p:nvPr/>
        </p:nvGrpSpPr>
        <p:grpSpPr>
          <a:xfrm>
            <a:off x="3322789" y="1790700"/>
            <a:ext cx="2730500" cy="2032000"/>
            <a:chOff x="4155886" y="807"/>
            <a:chExt cx="803174" cy="92318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4" name="Group 53"/>
            <p:cNvGrpSpPr/>
            <p:nvPr/>
          </p:nvGrpSpPr>
          <p:grpSpPr>
            <a:xfrm>
              <a:off x="4155886" y="807"/>
              <a:ext cx="803174" cy="923188"/>
              <a:chOff x="4155886" y="807"/>
              <a:chExt cx="803174" cy="923188"/>
            </a:xfrm>
            <a:grpFill/>
          </p:grpSpPr>
          <p:sp>
            <p:nvSpPr>
              <p:cNvPr id="55" name="Hexagon 54"/>
              <p:cNvSpPr/>
              <p:nvPr/>
            </p:nvSpPr>
            <p:spPr>
              <a:xfrm rot="5400000">
                <a:off x="4095879" y="60814"/>
                <a:ext cx="923188" cy="8031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Hexagon 4"/>
              <p:cNvSpPr/>
              <p:nvPr/>
            </p:nvSpPr>
            <p:spPr>
              <a:xfrm>
                <a:off x="4281047" y="144672"/>
                <a:ext cx="552852" cy="635461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Alienta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todas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las ideas –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todo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es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posible</a:t>
                </a:r>
                <a:endPara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5" name="Diagram group"/>
          <p:cNvGrpSpPr/>
          <p:nvPr/>
        </p:nvGrpSpPr>
        <p:grpSpPr>
          <a:xfrm>
            <a:off x="578516" y="1789645"/>
            <a:ext cx="2730500" cy="2032000"/>
            <a:chOff x="4155886" y="807"/>
            <a:chExt cx="803174" cy="923188"/>
          </a:xfrm>
          <a:solidFill>
            <a:schemeClr val="accent2">
              <a:lumMod val="75000"/>
              <a:lumOff val="25000"/>
            </a:schemeClr>
          </a:solidFill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6" name="Group 58"/>
            <p:cNvGrpSpPr/>
            <p:nvPr/>
          </p:nvGrpSpPr>
          <p:grpSpPr>
            <a:xfrm>
              <a:off x="4155886" y="807"/>
              <a:ext cx="803174" cy="923188"/>
              <a:chOff x="4155886" y="807"/>
              <a:chExt cx="803174" cy="923188"/>
            </a:xfrm>
            <a:grpFill/>
          </p:grpSpPr>
          <p:sp>
            <p:nvSpPr>
              <p:cNvPr id="60" name="Hexagon 59"/>
              <p:cNvSpPr/>
              <p:nvPr/>
            </p:nvSpPr>
            <p:spPr>
              <a:xfrm rot="5400000">
                <a:off x="4095879" y="60814"/>
                <a:ext cx="923188" cy="8031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Hexagon 4"/>
              <p:cNvSpPr/>
              <p:nvPr/>
            </p:nvSpPr>
            <p:spPr>
              <a:xfrm>
                <a:off x="4281047" y="144672"/>
                <a:ext cx="552852" cy="635461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Evite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relacionar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en-US" sz="2400" b="1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nombres</a:t>
                </a:r>
                <a:r>
                  <a:rPr lang="en-US" sz="2400" b="1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 a las ideas</a:t>
                </a:r>
                <a:endParaRPr lang="en-US" sz="2400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757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Ejercicio</a:t>
            </a:r>
            <a:r>
              <a:rPr lang="en-US" dirty="0" smtClean="0"/>
              <a:t> </a:t>
            </a:r>
            <a:r>
              <a:rPr lang="en-US" dirty="0" err="1" smtClean="0"/>
              <a:t>grupal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1739900"/>
            <a:ext cx="7556500" cy="483869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En </a:t>
            </a:r>
            <a:r>
              <a:rPr lang="en-GB" sz="2400" dirty="0" err="1" smtClean="0"/>
              <a:t>grupos</a:t>
            </a:r>
            <a:r>
              <a:rPr lang="en-GB" sz="2400" dirty="0" smtClean="0"/>
              <a:t> de 5:</a:t>
            </a:r>
            <a:endParaRPr lang="en-GB" sz="2400" dirty="0"/>
          </a:p>
          <a:p>
            <a:endParaRPr lang="es-PE" sz="2400" dirty="0"/>
          </a:p>
          <a:p>
            <a:r>
              <a:rPr lang="es-PE" sz="2400" dirty="0"/>
              <a:t>Tome uno de los problemas prioritarios transfronterizos e </a:t>
            </a:r>
            <a:r>
              <a:rPr lang="es-PE" sz="2400" dirty="0" smtClean="0"/>
              <a:t>identifique</a:t>
            </a:r>
            <a:r>
              <a:rPr lang="en-GB" sz="2400" dirty="0" smtClean="0"/>
              <a:t>: </a:t>
            </a:r>
          </a:p>
          <a:p>
            <a:pPr lvl="1"/>
            <a:r>
              <a:rPr lang="en-GB" dirty="0" smtClean="0"/>
              <a:t>Los </a:t>
            </a:r>
            <a:r>
              <a:rPr lang="en-GB" dirty="0" err="1" smtClean="0"/>
              <a:t>impactos</a:t>
            </a:r>
            <a:r>
              <a:rPr lang="en-GB" dirty="0" smtClean="0"/>
              <a:t> </a:t>
            </a:r>
            <a:r>
              <a:rPr lang="en-GB" dirty="0" err="1" smtClean="0"/>
              <a:t>ambientales</a:t>
            </a:r>
            <a:endParaRPr lang="en-GB" dirty="0" smtClean="0"/>
          </a:p>
          <a:p>
            <a:pPr lvl="1"/>
            <a:r>
              <a:rPr lang="en-GB" dirty="0" err="1" smtClean="0"/>
              <a:t>Consecuencias</a:t>
            </a:r>
            <a:r>
              <a:rPr lang="en-GB" dirty="0" smtClean="0"/>
              <a:t>  </a:t>
            </a:r>
            <a:r>
              <a:rPr lang="en-GB" dirty="0" err="1" smtClean="0"/>
              <a:t>socioeconómicas</a:t>
            </a:r>
            <a:r>
              <a:rPr lang="en-GB" dirty="0" smtClean="0"/>
              <a:t> </a:t>
            </a:r>
            <a:r>
              <a:rPr lang="en-GB" dirty="0" err="1" smtClean="0"/>
              <a:t>directas</a:t>
            </a:r>
            <a:r>
              <a:rPr lang="en-GB" dirty="0" smtClean="0"/>
              <a:t> o </a:t>
            </a:r>
            <a:r>
              <a:rPr lang="en-GB" smtClean="0"/>
              <a:t>indirectas</a:t>
            </a:r>
            <a:endParaRPr lang="en-GB" sz="2400" dirty="0" smtClean="0"/>
          </a:p>
          <a:p>
            <a:pPr lvl="1"/>
            <a:r>
              <a:rPr lang="en-GB" dirty="0" err="1" smtClean="0"/>
              <a:t>Identificar</a:t>
            </a:r>
            <a:r>
              <a:rPr lang="en-GB" dirty="0" smtClean="0"/>
              <a:t> </a:t>
            </a:r>
            <a:r>
              <a:rPr lang="en-GB" dirty="0" err="1" smtClean="0"/>
              <a:t>lugar</a:t>
            </a:r>
            <a:r>
              <a:rPr lang="en-GB" dirty="0" smtClean="0"/>
              <a:t>(res) de </a:t>
            </a:r>
            <a:r>
              <a:rPr lang="en-GB" dirty="0" err="1" smtClean="0"/>
              <a:t>impactos</a:t>
            </a:r>
            <a:r>
              <a:rPr lang="en-GB" dirty="0" smtClean="0"/>
              <a:t> y </a:t>
            </a:r>
            <a:r>
              <a:rPr lang="en-GB" dirty="0" err="1" smtClean="0"/>
              <a:t>consecuencias</a:t>
            </a:r>
            <a:endParaRPr lang="en-GB" sz="2400" dirty="0"/>
          </a:p>
          <a:p>
            <a:pPr marL="0" indent="0">
              <a:buNone/>
            </a:pPr>
            <a:r>
              <a:rPr lang="en-GB" sz="2400" b="1" dirty="0" err="1" smtClean="0"/>
              <a:t>Tiempo</a:t>
            </a:r>
            <a:r>
              <a:rPr lang="en-GB" sz="2400" b="1" dirty="0" smtClean="0"/>
              <a:t>: 20 </a:t>
            </a:r>
            <a:r>
              <a:rPr lang="en-GB" sz="2400" b="1" dirty="0" err="1" smtClean="0"/>
              <a:t>minutos</a:t>
            </a:r>
            <a:endParaRPr lang="en-GB" sz="2400" b="1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8225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4" y="2998788"/>
            <a:ext cx="7756525" cy="1027112"/>
          </a:xfrm>
        </p:spPr>
        <p:txBody>
          <a:bodyPr/>
          <a:lstStyle/>
          <a:p>
            <a:r>
              <a:rPr lang="en-US" dirty="0" err="1" smtClean="0"/>
              <a:t>Sección</a:t>
            </a:r>
            <a:r>
              <a:rPr lang="en-US" dirty="0" smtClean="0"/>
              <a:t> 5: </a:t>
            </a:r>
            <a:r>
              <a:rPr lang="en-GB" dirty="0" err="1" smtClean="0"/>
              <a:t>Determinación</a:t>
            </a:r>
            <a:r>
              <a:rPr lang="en-GB" dirty="0" smtClean="0"/>
              <a:t> de </a:t>
            </a:r>
            <a:r>
              <a:rPr lang="en-GB" dirty="0" err="1" smtClean="0"/>
              <a:t>Impactos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6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363" y="2667000"/>
            <a:ext cx="1258770" cy="2007055"/>
            <a:chOff x="4525" y="1104444"/>
            <a:chExt cx="1258770" cy="2490111"/>
          </a:xfrm>
          <a:solidFill>
            <a:schemeClr val="accent1"/>
          </a:solidFill>
        </p:grpSpPr>
        <p:sp>
          <p:nvSpPr>
            <p:cNvPr id="5" name="Rounded Rectangle 4"/>
            <p:cNvSpPr/>
            <p:nvPr/>
          </p:nvSpPr>
          <p:spPr>
            <a:xfrm>
              <a:off x="4525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1393" y="1141312"/>
              <a:ext cx="1185034" cy="24163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Definir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los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límites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del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sistema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78070" y="3623635"/>
            <a:ext cx="216000" cy="290164"/>
            <a:chOff x="1254232" y="2169499"/>
            <a:chExt cx="216000" cy="360000"/>
          </a:xfrm>
        </p:grpSpPr>
        <p:sp>
          <p:nvSpPr>
            <p:cNvPr id="8" name="Right Arrow 7"/>
            <p:cNvSpPr/>
            <p:nvPr/>
          </p:nvSpPr>
          <p:spPr>
            <a:xfrm>
              <a:off x="1254232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6"/>
            <p:cNvSpPr/>
            <p:nvPr/>
          </p:nvSpPr>
          <p:spPr>
            <a:xfrm>
              <a:off x="1254232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03904" y="2667000"/>
            <a:ext cx="1258770" cy="2007055"/>
            <a:chOff x="1480066" y="1104444"/>
            <a:chExt cx="1258770" cy="2490111"/>
          </a:xfrm>
          <a:solidFill>
            <a:schemeClr val="bg2"/>
          </a:solidFill>
        </p:grpSpPr>
        <p:sp>
          <p:nvSpPr>
            <p:cNvPr id="11" name="Rounded Rectangle 10"/>
            <p:cNvSpPr/>
            <p:nvPr/>
          </p:nvSpPr>
          <p:spPr>
            <a:xfrm>
              <a:off x="1480066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1516934" y="1141312"/>
              <a:ext cx="1185034" cy="24163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Recolección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y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análisis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de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datos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e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información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53611" y="3623635"/>
            <a:ext cx="216000" cy="290164"/>
            <a:chOff x="2729773" y="2169499"/>
            <a:chExt cx="216000" cy="360000"/>
          </a:xfrm>
        </p:grpSpPr>
        <p:sp>
          <p:nvSpPr>
            <p:cNvPr id="14" name="Right Arrow 13"/>
            <p:cNvSpPr/>
            <p:nvPr/>
          </p:nvSpPr>
          <p:spPr>
            <a:xfrm>
              <a:off x="2729773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10"/>
            <p:cNvSpPr/>
            <p:nvPr/>
          </p:nvSpPr>
          <p:spPr>
            <a:xfrm>
              <a:off x="2729773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79445" y="2667000"/>
            <a:ext cx="1329902" cy="2007055"/>
            <a:chOff x="2955607" y="1104444"/>
            <a:chExt cx="1293902" cy="2490111"/>
          </a:xfrm>
          <a:solidFill>
            <a:schemeClr val="bg2"/>
          </a:solidFill>
        </p:grpSpPr>
        <p:sp>
          <p:nvSpPr>
            <p:cNvPr id="17" name="Rounded Rectangle 16"/>
            <p:cNvSpPr/>
            <p:nvPr/>
          </p:nvSpPr>
          <p:spPr>
            <a:xfrm>
              <a:off x="295560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Rounded Rectangle 12"/>
            <p:cNvSpPr/>
            <p:nvPr/>
          </p:nvSpPr>
          <p:spPr>
            <a:xfrm>
              <a:off x="2992475" y="1141312"/>
              <a:ext cx="1257034" cy="24163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Identificación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/>
              </a:r>
              <a:b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</a:b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&amp;</a:t>
              </a:r>
              <a:b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</a:b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priorización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/>
              </a:r>
              <a:b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</a:b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de los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problemas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transzonales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67252" y="3623635"/>
            <a:ext cx="216000" cy="290164"/>
            <a:chOff x="4205314" y="2169499"/>
            <a:chExt cx="216000" cy="360000"/>
          </a:xfrm>
        </p:grpSpPr>
        <p:sp>
          <p:nvSpPr>
            <p:cNvPr id="20" name="Right Arrow 19"/>
            <p:cNvSpPr/>
            <p:nvPr/>
          </p:nvSpPr>
          <p:spPr>
            <a:xfrm>
              <a:off x="420531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14"/>
            <p:cNvSpPr/>
            <p:nvPr/>
          </p:nvSpPr>
          <p:spPr>
            <a:xfrm>
              <a:off x="420531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18452" y="2666999"/>
            <a:ext cx="1412638" cy="2007055"/>
            <a:chOff x="4370937" y="1104443"/>
            <a:chExt cx="1373362" cy="2490111"/>
          </a:xfrm>
          <a:solidFill>
            <a:srgbClr val="FF0000"/>
          </a:solidFill>
        </p:grpSpPr>
        <p:sp>
          <p:nvSpPr>
            <p:cNvPr id="23" name="Rounded Rectangle 22"/>
            <p:cNvSpPr/>
            <p:nvPr/>
          </p:nvSpPr>
          <p:spPr>
            <a:xfrm>
              <a:off x="4370937" y="1104443"/>
              <a:ext cx="1373362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Rounded Rectangle 16"/>
            <p:cNvSpPr/>
            <p:nvPr/>
          </p:nvSpPr>
          <p:spPr>
            <a:xfrm>
              <a:off x="4468014" y="1141312"/>
              <a:ext cx="1276285" cy="24163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Determinación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 de los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impactos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en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cada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problema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prioritario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55492" y="3623635"/>
            <a:ext cx="216000" cy="290164"/>
            <a:chOff x="5680854" y="2169499"/>
            <a:chExt cx="216000" cy="360000"/>
          </a:xfrm>
        </p:grpSpPr>
        <p:sp>
          <p:nvSpPr>
            <p:cNvPr id="26" name="Right Arrow 25"/>
            <p:cNvSpPr/>
            <p:nvPr/>
          </p:nvSpPr>
          <p:spPr>
            <a:xfrm>
              <a:off x="568085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18"/>
            <p:cNvSpPr/>
            <p:nvPr/>
          </p:nvSpPr>
          <p:spPr>
            <a:xfrm>
              <a:off x="568085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81326" y="2667000"/>
            <a:ext cx="1325306" cy="2007055"/>
            <a:chOff x="5906688" y="1104444"/>
            <a:chExt cx="1325306" cy="2490111"/>
          </a:xfrm>
          <a:solidFill>
            <a:schemeClr val="bg2"/>
          </a:solidFill>
        </p:grpSpPr>
        <p:sp>
          <p:nvSpPr>
            <p:cNvPr id="29" name="Rounded Rectangle 28"/>
            <p:cNvSpPr/>
            <p:nvPr/>
          </p:nvSpPr>
          <p:spPr>
            <a:xfrm>
              <a:off x="5906688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Rounded Rectangle 20"/>
            <p:cNvSpPr/>
            <p:nvPr/>
          </p:nvSpPr>
          <p:spPr>
            <a:xfrm>
              <a:off x="5943555" y="1141312"/>
              <a:ext cx="1288439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Análisis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de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las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causas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inmediatas,subyacentes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y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raíz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 de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cada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problema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31033" y="3623635"/>
            <a:ext cx="216000" cy="290164"/>
            <a:chOff x="7156395" y="2169499"/>
            <a:chExt cx="216000" cy="360000"/>
          </a:xfrm>
        </p:grpSpPr>
        <p:sp>
          <p:nvSpPr>
            <p:cNvPr id="32" name="Right Arrow 31"/>
            <p:cNvSpPr/>
            <p:nvPr/>
          </p:nvSpPr>
          <p:spPr>
            <a:xfrm>
              <a:off x="7156395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22"/>
            <p:cNvSpPr/>
            <p:nvPr/>
          </p:nvSpPr>
          <p:spPr>
            <a:xfrm>
              <a:off x="7156395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endParaRPr lang="en-US" sz="15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656867" y="2667000"/>
            <a:ext cx="1258770" cy="2007055"/>
            <a:chOff x="7382229" y="1104444"/>
            <a:chExt cx="1258770" cy="2490111"/>
          </a:xfrm>
          <a:solidFill>
            <a:schemeClr val="bg2"/>
          </a:solidFill>
        </p:grpSpPr>
        <p:sp>
          <p:nvSpPr>
            <p:cNvPr id="35" name="Rounded Rectangle 34"/>
            <p:cNvSpPr/>
            <p:nvPr/>
          </p:nvSpPr>
          <p:spPr>
            <a:xfrm>
              <a:off x="7382229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6" name="Rounded Rectangle 24"/>
            <p:cNvSpPr/>
            <p:nvPr/>
          </p:nvSpPr>
          <p:spPr>
            <a:xfrm>
              <a:off x="7419097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Desarrollo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de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Reportes</a:t>
              </a:r>
              <a:r>
                <a:rPr lang="en-US" sz="1600" dirty="0" smtClean="0">
                  <a:solidFill>
                    <a:prstClr val="white"/>
                  </a:solidFill>
                  <a:latin typeface="Calibri"/>
                  <a:cs typeface="Calibri"/>
                </a:rPr>
                <a:t> </a:t>
              </a:r>
              <a:r>
                <a:rPr lang="en-US" sz="1600" dirty="0" err="1" smtClean="0">
                  <a:solidFill>
                    <a:prstClr val="white"/>
                  </a:solidFill>
                  <a:latin typeface="Calibri"/>
                  <a:cs typeface="Calibri"/>
                </a:rPr>
                <a:t>Temáticos</a:t>
              </a:r>
              <a:endParaRPr lang="en-US" sz="16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43" name="Picture 4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1" y="4508500"/>
            <a:ext cx="1259999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Picture 4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45085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0" y="45085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339646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5100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3587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 </a:t>
            </a:r>
            <a:r>
              <a:rPr lang="en-US" sz="3600" dirty="0" err="1" smtClean="0"/>
              <a:t>esta</a:t>
            </a:r>
            <a:r>
              <a:rPr lang="en-US" sz="3600" dirty="0" smtClean="0"/>
              <a:t> </a:t>
            </a:r>
            <a:r>
              <a:rPr lang="en-US" sz="3600" dirty="0" err="1" smtClean="0"/>
              <a:t>sección</a:t>
            </a:r>
            <a:r>
              <a:rPr lang="en-US" sz="3600" dirty="0" smtClean="0"/>
              <a:t> </a:t>
            </a:r>
            <a:r>
              <a:rPr lang="en-US" sz="3600" dirty="0" err="1" smtClean="0"/>
              <a:t>usted</a:t>
            </a:r>
            <a:r>
              <a:rPr lang="en-US" sz="3600" dirty="0" smtClean="0"/>
              <a:t> </a:t>
            </a:r>
            <a:r>
              <a:rPr lang="en-US" sz="3600" dirty="0" err="1" smtClean="0"/>
              <a:t>aprenderá</a:t>
            </a:r>
            <a:r>
              <a:rPr lang="en-US" sz="3600" dirty="0" smtClean="0"/>
              <a:t>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Qué</a:t>
            </a:r>
            <a:r>
              <a:rPr lang="en-GB" dirty="0" smtClean="0"/>
              <a:t> son </a:t>
            </a:r>
            <a:r>
              <a:rPr lang="en-GB" dirty="0" err="1" smtClean="0"/>
              <a:t>impactos</a:t>
            </a:r>
            <a:r>
              <a:rPr lang="en-GB" dirty="0" smtClean="0"/>
              <a:t> </a:t>
            </a:r>
            <a:r>
              <a:rPr lang="en-GB" dirty="0" err="1" smtClean="0"/>
              <a:t>ambientales</a:t>
            </a:r>
            <a:r>
              <a:rPr lang="en-GB" dirty="0" smtClean="0"/>
              <a:t> en </a:t>
            </a:r>
            <a:r>
              <a:rPr lang="en-GB" dirty="0" err="1" smtClean="0"/>
              <a:t>relación</a:t>
            </a:r>
            <a:r>
              <a:rPr lang="en-GB" dirty="0" smtClean="0"/>
              <a:t> al ADT?</a:t>
            </a:r>
          </a:p>
          <a:p>
            <a:r>
              <a:rPr lang="en-GB" dirty="0" err="1" smtClean="0"/>
              <a:t>Cuáles</a:t>
            </a:r>
            <a:r>
              <a:rPr lang="en-GB" dirty="0" smtClean="0"/>
              <a:t> son los </a:t>
            </a:r>
            <a:r>
              <a:rPr lang="en-GB" dirty="0" err="1" smtClean="0"/>
              <a:t>impactos</a:t>
            </a:r>
            <a:r>
              <a:rPr lang="en-GB" dirty="0" smtClean="0"/>
              <a:t> socio </a:t>
            </a:r>
            <a:r>
              <a:rPr lang="en-GB" dirty="0" err="1" smtClean="0"/>
              <a:t>economicos</a:t>
            </a:r>
            <a:r>
              <a:rPr lang="en-GB" dirty="0" smtClean="0"/>
              <a:t> en </a:t>
            </a:r>
            <a:r>
              <a:rPr lang="en-GB" dirty="0" err="1" smtClean="0"/>
              <a:t>relación</a:t>
            </a:r>
            <a:r>
              <a:rPr lang="en-GB" dirty="0" smtClean="0"/>
              <a:t> al ADT?</a:t>
            </a:r>
          </a:p>
          <a:p>
            <a:r>
              <a:rPr lang="en-US" dirty="0" smtClean="0"/>
              <a:t>Un </a:t>
            </a:r>
            <a:r>
              <a:rPr lang="en-US" dirty="0" err="1" smtClean="0"/>
              <a:t>proceso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determinar</a:t>
            </a:r>
            <a:r>
              <a:rPr lang="en-US" dirty="0" smtClean="0"/>
              <a:t> </a:t>
            </a:r>
            <a:r>
              <a:rPr lang="en-US" dirty="0" err="1" smtClean="0"/>
              <a:t>impactos</a:t>
            </a:r>
            <a:r>
              <a:rPr lang="en-US" dirty="0" smtClean="0"/>
              <a:t> </a:t>
            </a:r>
            <a:r>
              <a:rPr lang="en-US" dirty="0" err="1" smtClean="0"/>
              <a:t>ambientales</a:t>
            </a:r>
            <a:r>
              <a:rPr lang="en-US" dirty="0" smtClean="0"/>
              <a:t> y </a:t>
            </a:r>
            <a:r>
              <a:rPr lang="en-US" dirty="0" err="1" smtClean="0"/>
              <a:t>socioecónomicos</a:t>
            </a:r>
            <a:r>
              <a:rPr lang="en-US" dirty="0" smtClean="0"/>
              <a:t>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2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En el </a:t>
            </a:r>
            <a:r>
              <a:rPr lang="en-GB" sz="3600" dirty="0" err="1" smtClean="0"/>
              <a:t>contexto</a:t>
            </a:r>
            <a:r>
              <a:rPr lang="en-GB" sz="3600" dirty="0" smtClean="0"/>
              <a:t> del </a:t>
            </a:r>
            <a:r>
              <a:rPr lang="en-GB" sz="3600" dirty="0" err="1" smtClean="0"/>
              <a:t>proceso</a:t>
            </a:r>
            <a:r>
              <a:rPr lang="en-GB" sz="3600" dirty="0" smtClean="0"/>
              <a:t> ADT/PAE</a:t>
            </a:r>
            <a:r>
              <a:rPr lang="en-US" sz="3600" dirty="0" smtClean="0"/>
              <a:t>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75" y="1981200"/>
            <a:ext cx="7556500" cy="414496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IMPACTOS AMBIENTALES</a:t>
            </a:r>
          </a:p>
          <a:p>
            <a:pPr marL="0" indent="0" algn="ctr">
              <a:buNone/>
            </a:pPr>
            <a:r>
              <a:rPr lang="en-GB" dirty="0" smtClean="0"/>
              <a:t>Son los </a:t>
            </a:r>
            <a:r>
              <a:rPr lang="en-GB" i="1" dirty="0" err="1" smtClean="0">
                <a:solidFill>
                  <a:schemeClr val="bg2"/>
                </a:solidFill>
              </a:rPr>
              <a:t>efectos</a:t>
            </a:r>
            <a:r>
              <a:rPr lang="en-GB" i="1" dirty="0" smtClean="0">
                <a:solidFill>
                  <a:schemeClr val="bg2"/>
                </a:solidFill>
              </a:rPr>
              <a:t> de un </a:t>
            </a:r>
            <a:r>
              <a:rPr lang="en-GB" i="1" dirty="0" err="1" smtClean="0">
                <a:solidFill>
                  <a:schemeClr val="bg2"/>
                </a:solidFill>
              </a:rPr>
              <a:t>problema</a:t>
            </a:r>
            <a:r>
              <a:rPr lang="en-GB" i="1" dirty="0" smtClean="0">
                <a:solidFill>
                  <a:schemeClr val="bg2"/>
                </a:solidFill>
              </a:rPr>
              <a:t> </a:t>
            </a:r>
            <a:r>
              <a:rPr lang="en-GB" i="1" dirty="0" err="1" smtClean="0">
                <a:solidFill>
                  <a:schemeClr val="bg2"/>
                </a:solidFill>
              </a:rPr>
              <a:t>transzonal</a:t>
            </a:r>
            <a:r>
              <a:rPr lang="en-GB" i="1" dirty="0" smtClean="0">
                <a:solidFill>
                  <a:schemeClr val="bg2"/>
                </a:solidFill>
              </a:rPr>
              <a:t> </a:t>
            </a:r>
            <a:r>
              <a:rPr lang="en-GB" dirty="0" smtClean="0"/>
              <a:t>en la </a:t>
            </a:r>
            <a:r>
              <a:rPr lang="en-GB" i="1" dirty="0" err="1" smtClean="0">
                <a:solidFill>
                  <a:schemeClr val="bg2"/>
                </a:solidFill>
              </a:rPr>
              <a:t>integridad</a:t>
            </a:r>
            <a:r>
              <a:rPr lang="en-GB" i="1" dirty="0" smtClean="0">
                <a:solidFill>
                  <a:schemeClr val="bg2"/>
                </a:solidFill>
              </a:rPr>
              <a:t> de un </a:t>
            </a:r>
            <a:r>
              <a:rPr lang="en-GB" i="1" dirty="0" err="1" smtClean="0">
                <a:solidFill>
                  <a:schemeClr val="bg2"/>
                </a:solidFill>
              </a:rPr>
              <a:t>ecosistema</a:t>
            </a:r>
            <a:endParaRPr lang="en-GB" i="1" dirty="0"/>
          </a:p>
          <a:p>
            <a:pPr marL="0" indent="0" algn="ctr">
              <a:buNone/>
            </a:pPr>
            <a:r>
              <a:rPr lang="en-GB" b="1" dirty="0" smtClean="0"/>
              <a:t>IMPACTOS SOCIO - ECONÓMICOS</a:t>
            </a:r>
          </a:p>
          <a:p>
            <a:pPr marL="0" indent="0" algn="ctr">
              <a:buNone/>
            </a:pPr>
            <a:r>
              <a:rPr lang="es-ES" dirty="0"/>
              <a:t>Es un cambio en el </a:t>
            </a:r>
            <a:r>
              <a:rPr lang="es-ES" i="1" dirty="0">
                <a:solidFill>
                  <a:schemeClr val="bg2"/>
                </a:solidFill>
              </a:rPr>
              <a:t>bienestar de las personas imputables</a:t>
            </a:r>
            <a:r>
              <a:rPr lang="es-ES" dirty="0"/>
              <a:t> al problema transfronterizo o de sus impactos ambientales</a:t>
            </a:r>
            <a:r>
              <a:rPr lang="es-ES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5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069702" y="2946399"/>
            <a:ext cx="1227667" cy="8467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  <a:headEnd type="none"/>
            <a:tailEnd type="triangle" w="lg" len="lg"/>
          </a:ln>
          <a:effectLst/>
        </p:spPr>
      </p:cxnSp>
      <p:sp>
        <p:nvSpPr>
          <p:cNvPr id="29" name="Straight Connector 4"/>
          <p:cNvSpPr/>
          <p:nvPr/>
        </p:nvSpPr>
        <p:spPr>
          <a:xfrm rot="10800000">
            <a:off x="3000793" y="3950790"/>
            <a:ext cx="3385970" cy="103997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3144115" y="0"/>
                </a:lnTo>
                <a:lnTo>
                  <a:pt x="3144115" y="1039976"/>
                </a:lnTo>
                <a:lnTo>
                  <a:pt x="3385970" y="1039976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  <a:headEnd type="triangle" w="lg" len="lg"/>
            <a:tailEnd type="none"/>
          </a:ln>
          <a:effectLst/>
        </p:spPr>
      </p:sp>
      <p:sp>
        <p:nvSpPr>
          <p:cNvPr id="30" name="Straight Connector 6"/>
          <p:cNvSpPr/>
          <p:nvPr/>
        </p:nvSpPr>
        <p:spPr>
          <a:xfrm>
            <a:off x="101927" y="2906912"/>
            <a:ext cx="3385970" cy="10438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039976"/>
                </a:moveTo>
                <a:lnTo>
                  <a:pt x="3144115" y="1039976"/>
                </a:lnTo>
                <a:lnTo>
                  <a:pt x="3144115" y="0"/>
                </a:lnTo>
                <a:lnTo>
                  <a:pt x="3385970" y="0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  <a:headEnd type="triangle"/>
            <a:tailEnd type="triangle" w="lg" len="lg"/>
          </a:ln>
          <a:effectLst/>
        </p:spPr>
      </p:sp>
      <p:grpSp>
        <p:nvGrpSpPr>
          <p:cNvPr id="31" name="Group 30"/>
          <p:cNvGrpSpPr/>
          <p:nvPr/>
        </p:nvGrpSpPr>
        <p:grpSpPr>
          <a:xfrm>
            <a:off x="319297" y="3593571"/>
            <a:ext cx="2650082" cy="737657"/>
            <a:chOff x="-112502" y="1894152"/>
            <a:chExt cx="2650082" cy="737657"/>
          </a:xfrm>
        </p:grpSpPr>
        <p:sp>
          <p:nvSpPr>
            <p:cNvPr id="47" name="Rectangle 46"/>
            <p:cNvSpPr/>
            <p:nvPr/>
          </p:nvSpPr>
          <p:spPr>
            <a:xfrm>
              <a:off x="-112502" y="1894152"/>
              <a:ext cx="2650082" cy="737657"/>
            </a:xfrm>
            <a:prstGeom prst="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Problema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Transzonal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Eutrofización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264" y="1894152"/>
              <a:ext cx="2418550" cy="7376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2133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97370" y="2538083"/>
            <a:ext cx="2533360" cy="1205243"/>
            <a:chOff x="5807784" y="1894152"/>
            <a:chExt cx="2418551" cy="1017245"/>
          </a:xfrm>
        </p:grpSpPr>
        <p:sp>
          <p:nvSpPr>
            <p:cNvPr id="45" name="Rectangle 44"/>
            <p:cNvSpPr/>
            <p:nvPr/>
          </p:nvSpPr>
          <p:spPr>
            <a:xfrm>
              <a:off x="5807784" y="1894153"/>
              <a:ext cx="2418550" cy="1017244"/>
            </a:xfrm>
            <a:prstGeom prst="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IMPACTO SOCIO-ECONOMICO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Pérdida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de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ingresos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Pérdida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de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fuentes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de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alimento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807785" y="1894152"/>
              <a:ext cx="2418550" cy="7376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2133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70963" y="2538084"/>
            <a:ext cx="2418550" cy="737657"/>
            <a:chOff x="2905524" y="1374164"/>
            <a:chExt cx="2418550" cy="737657"/>
          </a:xfrm>
        </p:grpSpPr>
        <p:sp>
          <p:nvSpPr>
            <p:cNvPr id="43" name="Rectangle 42"/>
            <p:cNvSpPr/>
            <p:nvPr/>
          </p:nvSpPr>
          <p:spPr>
            <a:xfrm>
              <a:off x="2905524" y="1374164"/>
              <a:ext cx="2418550" cy="737657"/>
            </a:xfrm>
            <a:prstGeom prst="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Impacto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Ambiental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Población</a:t>
              </a: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de </a:t>
              </a:r>
              <a:r>
                <a:rPr kumimoji="0" lang="en-US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peces</a:t>
              </a: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reducida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905524" y="1374164"/>
              <a:ext cx="2418550" cy="7376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2133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390508" y="4553773"/>
            <a:ext cx="2533360" cy="1313624"/>
            <a:chOff x="5807784" y="1894152"/>
            <a:chExt cx="2418551" cy="737657"/>
          </a:xfrm>
        </p:grpSpPr>
        <p:sp>
          <p:nvSpPr>
            <p:cNvPr id="41" name="Rectangle 40"/>
            <p:cNvSpPr/>
            <p:nvPr/>
          </p:nvSpPr>
          <p:spPr>
            <a:xfrm>
              <a:off x="5807784" y="1894153"/>
              <a:ext cx="2418550" cy="598591"/>
            </a:xfrm>
            <a:prstGeom prst="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noProof="0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	</a:t>
              </a:r>
              <a:r>
                <a:rPr lang="en-US" sz="1600" b="1" kern="0" noProof="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IMPACTO 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SOCIOECONÓMICO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Impacto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 la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salud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desde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el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agua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lang="en-US" sz="1600" kern="0" dirty="0" err="1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bebible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807785" y="1894152"/>
              <a:ext cx="2418550" cy="7376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2133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97369" y="2015067"/>
            <a:ext cx="2533360" cy="467453"/>
            <a:chOff x="5807784" y="1894152"/>
            <a:chExt cx="2418551" cy="737658"/>
          </a:xfrm>
        </p:grpSpPr>
        <p:sp>
          <p:nvSpPr>
            <p:cNvPr id="39" name="Rectangle 38"/>
            <p:cNvSpPr/>
            <p:nvPr/>
          </p:nvSpPr>
          <p:spPr>
            <a:xfrm>
              <a:off x="5807784" y="1894153"/>
              <a:ext cx="2418550" cy="737657"/>
            </a:xfrm>
            <a:prstGeom prst="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INDIRECTO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07785" y="1894152"/>
              <a:ext cx="2418550" cy="7376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2133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14312" y="5466983"/>
            <a:ext cx="2609558" cy="800828"/>
            <a:chOff x="5807785" y="1894152"/>
            <a:chExt cx="2491296" cy="1263736"/>
          </a:xfrm>
        </p:grpSpPr>
        <p:sp>
          <p:nvSpPr>
            <p:cNvPr id="37" name="Rectangle 36"/>
            <p:cNvSpPr/>
            <p:nvPr/>
          </p:nvSpPr>
          <p:spPr>
            <a:xfrm>
              <a:off x="5880531" y="2420232"/>
              <a:ext cx="2418550" cy="737656"/>
            </a:xfrm>
            <a:prstGeom prst="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DIRECTO</a:t>
              </a: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807785" y="1894152"/>
              <a:ext cx="2418550" cy="7376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2133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299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625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662600"/>
            <a:ext cx="5846599" cy="545880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2264808">
            <a:off x="3868660" y="2246781"/>
            <a:ext cx="1190870" cy="18987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754755">
            <a:off x="3836910" y="1719731"/>
            <a:ext cx="1190870" cy="18987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3731026">
            <a:off x="3055294" y="2713341"/>
            <a:ext cx="2123998" cy="18987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93900" y="1155700"/>
            <a:ext cx="2070100" cy="9271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Nutrientes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emitidos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(point and diffuse)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2" name="Right Arrow 21"/>
          <p:cNvSpPr/>
          <p:nvPr/>
        </p:nvSpPr>
        <p:spPr>
          <a:xfrm rot="934249">
            <a:off x="4916151" y="5158950"/>
            <a:ext cx="1550869" cy="1898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520867">
            <a:off x="4337038" y="5431251"/>
            <a:ext cx="1287398" cy="216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28950" y="4248150"/>
            <a:ext cx="2070100" cy="92710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Impactos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sentidos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77800" y="5035694"/>
            <a:ext cx="3759200" cy="172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800" dirty="0" err="1" smtClean="0"/>
              <a:t>Ejemplos</a:t>
            </a:r>
            <a:r>
              <a:rPr lang="en-US" sz="2800" dirty="0" smtClean="0"/>
              <a:t> de un </a:t>
            </a:r>
            <a:r>
              <a:rPr lang="en-US" sz="2800" dirty="0" err="1" smtClean="0"/>
              <a:t>Problema</a:t>
            </a:r>
            <a:r>
              <a:rPr lang="en-US" sz="2800" dirty="0" smtClean="0"/>
              <a:t> </a:t>
            </a:r>
            <a:r>
              <a:rPr lang="en-US" sz="2800" dirty="0" err="1" smtClean="0"/>
              <a:t>Transzonal</a:t>
            </a:r>
            <a:r>
              <a:rPr lang="en-US" sz="2800" dirty="0" smtClean="0"/>
              <a:t> y </a:t>
            </a:r>
            <a:r>
              <a:rPr lang="en-US" sz="2800" dirty="0" err="1" smtClean="0"/>
              <a:t>sus</a:t>
            </a:r>
            <a:r>
              <a:rPr lang="en-US" sz="2800" dirty="0" smtClean="0"/>
              <a:t> </a:t>
            </a:r>
            <a:r>
              <a:rPr lang="en-US" sz="2800" dirty="0" err="1" smtClean="0"/>
              <a:t>impactos</a:t>
            </a:r>
            <a:r>
              <a:rPr lang="en-US" sz="2800" dirty="0" smtClean="0"/>
              <a:t>:</a:t>
            </a:r>
          </a:p>
          <a:p>
            <a:r>
              <a:rPr lang="en-US" sz="2800" i="1" dirty="0" smtClean="0">
                <a:solidFill>
                  <a:srgbClr val="0033CC"/>
                </a:solidFill>
              </a:rPr>
              <a:t>Cuenca del </a:t>
            </a:r>
            <a:r>
              <a:rPr lang="en-US" sz="2800" i="1" dirty="0" err="1" smtClean="0">
                <a:solidFill>
                  <a:srgbClr val="0033CC"/>
                </a:solidFill>
              </a:rPr>
              <a:t>río</a:t>
            </a:r>
            <a:r>
              <a:rPr lang="en-US" sz="2800" i="1" dirty="0" smtClean="0">
                <a:solidFill>
                  <a:srgbClr val="0033CC"/>
                </a:solidFill>
              </a:rPr>
              <a:t> Dnieper</a:t>
            </a:r>
            <a:endParaRPr lang="en-US" sz="28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6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8" grpId="0" animBg="1"/>
      <p:bldP spid="22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muerta</a:t>
            </a:r>
            <a:r>
              <a:rPr lang="en-US" dirty="0" smtClean="0"/>
              <a:t> del Mar Negro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98450" y="5410200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s-ES" dirty="0"/>
              <a:t>Evolución de la 'zona muerta' la plataforma noroccidental</a:t>
            </a:r>
            <a:endParaRPr lang="en-US" b="1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616450" y="5410200"/>
            <a:ext cx="3962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s-ES" dirty="0"/>
              <a:t>Disminución de las camas </a:t>
            </a:r>
            <a:r>
              <a:rPr lang="es-ES" dirty="0" err="1"/>
              <a:t>Phyllophora</a:t>
            </a:r>
            <a:r>
              <a:rPr lang="es-ES" dirty="0"/>
              <a:t> sobre la plataforma noroccidental</a:t>
            </a:r>
            <a:endParaRPr lang="en-US" b="1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02100" y="2120901"/>
            <a:ext cx="5016500" cy="3124199"/>
            <a:chOff x="4508500" y="1536700"/>
            <a:chExt cx="3886200" cy="2438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8500" y="1536700"/>
              <a:ext cx="3886200" cy="2438400"/>
            </a:xfrm>
            <a:prstGeom prst="rect">
              <a:avLst/>
            </a:prstGeom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4864100" y="1536700"/>
              <a:ext cx="3200400" cy="2438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2108200"/>
            <a:ext cx="4220784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01600"/>
            <a:ext cx="9144000" cy="162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Custom 1">
      <a:dk1>
        <a:sysClr val="windowText" lastClr="000000"/>
      </a:dk1>
      <a:lt1>
        <a:sysClr val="window" lastClr="FFFFFF"/>
      </a:lt1>
      <a:dk2>
        <a:srgbClr val="2B142D"/>
      </a:dk2>
      <a:lt2>
        <a:srgbClr val="0033CC"/>
      </a:lt2>
      <a:accent1>
        <a:srgbClr val="0000FF"/>
      </a:accent1>
      <a:accent2>
        <a:srgbClr val="0033FF"/>
      </a:accent2>
      <a:accent3>
        <a:srgbClr val="3366FF"/>
      </a:accent3>
      <a:accent4>
        <a:srgbClr val="6699FF"/>
      </a:accent4>
      <a:accent5>
        <a:srgbClr val="3366CC"/>
      </a:accent5>
      <a:accent6>
        <a:srgbClr val="0099FF"/>
      </a:accent6>
      <a:hlink>
        <a:srgbClr val="000099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54756</TotalTime>
  <Words>655</Words>
  <Application>Microsoft Office PowerPoint</Application>
  <PresentationFormat>On-screen Show (4:3)</PresentationFormat>
  <Paragraphs>91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Advantage</vt:lpstr>
      <vt:lpstr>IW:LEARN ADT/PAE Curso de Entrenamiento</vt:lpstr>
      <vt:lpstr>Sección 5: Determinación de Impactos</vt:lpstr>
      <vt:lpstr>Donde estamos?</vt:lpstr>
      <vt:lpstr>En esta sección usted aprenderá….</vt:lpstr>
      <vt:lpstr>En el contexto del proceso ADT/PAE….</vt:lpstr>
      <vt:lpstr>Por Ejemplo</vt:lpstr>
      <vt:lpstr> </vt:lpstr>
      <vt:lpstr>Zona muerta del Mar Negro</vt:lpstr>
      <vt:lpstr>PowerPoint Presentation</vt:lpstr>
      <vt:lpstr> </vt:lpstr>
      <vt:lpstr>PowerPoint Presentation</vt:lpstr>
      <vt:lpstr>Procedimiento de determinación de impactos</vt:lpstr>
      <vt:lpstr>Paso 1: Identificación de impactos de cada problema transfronterizo prioritario</vt:lpstr>
      <vt:lpstr>Paso 2: Descripción de los principales impactos ambientales y socio-económicos</vt:lpstr>
      <vt:lpstr>Opciones Posibles</vt:lpstr>
      <vt:lpstr>Análisis de los Impactos</vt:lpstr>
      <vt:lpstr>Ejercicio grupal</vt:lpstr>
      <vt:lpstr>Directrices para la Lluvia de Ideas</vt:lpstr>
      <vt:lpstr>Ejercicio grupal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PLYMOUTH FOOD INITIATIVE WORKSHOP</dc:title>
  <dc:creator>Martin Bloxham</dc:creator>
  <cp:lastModifiedBy>Lenka Lazo</cp:lastModifiedBy>
  <cp:revision>300</cp:revision>
  <dcterms:created xsi:type="dcterms:W3CDTF">2010-04-21T10:35:43Z</dcterms:created>
  <dcterms:modified xsi:type="dcterms:W3CDTF">2012-09-05T22:02:02Z</dcterms:modified>
</cp:coreProperties>
</file>