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  <p:sldMasterId id="2147483732" r:id="rId3"/>
    <p:sldMasterId id="2147483736" r:id="rId4"/>
    <p:sldMasterId id="2147483740" r:id="rId5"/>
    <p:sldMasterId id="2147483744" r:id="rId6"/>
    <p:sldMasterId id="2147483756" r:id="rId7"/>
  </p:sldMasterIdLst>
  <p:notesMasterIdLst>
    <p:notesMasterId r:id="rId61"/>
  </p:notesMasterIdLst>
  <p:handoutMasterIdLst>
    <p:handoutMasterId r:id="rId62"/>
  </p:handoutMasterIdLst>
  <p:sldIdLst>
    <p:sldId id="456" r:id="rId8"/>
    <p:sldId id="523" r:id="rId9"/>
    <p:sldId id="617" r:id="rId10"/>
    <p:sldId id="514" r:id="rId11"/>
    <p:sldId id="562" r:id="rId12"/>
    <p:sldId id="565" r:id="rId13"/>
    <p:sldId id="566" r:id="rId14"/>
    <p:sldId id="568" r:id="rId15"/>
    <p:sldId id="536" r:id="rId16"/>
    <p:sldId id="618" r:id="rId17"/>
    <p:sldId id="554" r:id="rId18"/>
    <p:sldId id="537" r:id="rId19"/>
    <p:sldId id="555" r:id="rId20"/>
    <p:sldId id="567" r:id="rId21"/>
    <p:sldId id="563" r:id="rId22"/>
    <p:sldId id="564" r:id="rId23"/>
    <p:sldId id="570" r:id="rId24"/>
    <p:sldId id="572" r:id="rId25"/>
    <p:sldId id="574" r:id="rId26"/>
    <p:sldId id="576" r:id="rId27"/>
    <p:sldId id="575" r:id="rId28"/>
    <p:sldId id="577" r:id="rId29"/>
    <p:sldId id="579" r:id="rId30"/>
    <p:sldId id="581" r:id="rId31"/>
    <p:sldId id="580" r:id="rId32"/>
    <p:sldId id="582" r:id="rId33"/>
    <p:sldId id="585" r:id="rId34"/>
    <p:sldId id="584" r:id="rId35"/>
    <p:sldId id="587" r:id="rId36"/>
    <p:sldId id="588" r:id="rId37"/>
    <p:sldId id="586" r:id="rId38"/>
    <p:sldId id="599" r:id="rId39"/>
    <p:sldId id="589" r:id="rId40"/>
    <p:sldId id="600" r:id="rId41"/>
    <p:sldId id="591" r:id="rId42"/>
    <p:sldId id="601" r:id="rId43"/>
    <p:sldId id="593" r:id="rId44"/>
    <p:sldId id="602" r:id="rId45"/>
    <p:sldId id="595" r:id="rId46"/>
    <p:sldId id="603" r:id="rId47"/>
    <p:sldId id="597" r:id="rId48"/>
    <p:sldId id="605" r:id="rId49"/>
    <p:sldId id="583" r:id="rId50"/>
    <p:sldId id="606" r:id="rId51"/>
    <p:sldId id="608" r:id="rId52"/>
    <p:sldId id="609" r:id="rId53"/>
    <p:sldId id="610" r:id="rId54"/>
    <p:sldId id="611" r:id="rId55"/>
    <p:sldId id="612" r:id="rId56"/>
    <p:sldId id="613" r:id="rId57"/>
    <p:sldId id="614" r:id="rId58"/>
    <p:sldId id="615" r:id="rId59"/>
    <p:sldId id="616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617"/>
            <p14:sldId id="514"/>
            <p14:sldId id="562"/>
            <p14:sldId id="565"/>
            <p14:sldId id="566"/>
            <p14:sldId id="568"/>
            <p14:sldId id="536"/>
            <p14:sldId id="618"/>
            <p14:sldId id="554"/>
            <p14:sldId id="537"/>
            <p14:sldId id="555"/>
            <p14:sldId id="567"/>
            <p14:sldId id="563"/>
            <p14:sldId id="564"/>
            <p14:sldId id="570"/>
            <p14:sldId id="572"/>
            <p14:sldId id="574"/>
            <p14:sldId id="576"/>
            <p14:sldId id="575"/>
            <p14:sldId id="577"/>
            <p14:sldId id="579"/>
            <p14:sldId id="581"/>
            <p14:sldId id="580"/>
            <p14:sldId id="582"/>
            <p14:sldId id="585"/>
            <p14:sldId id="584"/>
            <p14:sldId id="587"/>
            <p14:sldId id="588"/>
            <p14:sldId id="586"/>
            <p14:sldId id="599"/>
            <p14:sldId id="589"/>
            <p14:sldId id="600"/>
            <p14:sldId id="591"/>
            <p14:sldId id="601"/>
            <p14:sldId id="593"/>
            <p14:sldId id="602"/>
            <p14:sldId id="595"/>
            <p14:sldId id="603"/>
            <p14:sldId id="597"/>
            <p14:sldId id="605"/>
            <p14:sldId id="583"/>
            <p14:sldId id="606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4E"/>
    <a:srgbClr val="FF9900"/>
    <a:srgbClr val="336600"/>
    <a:srgbClr val="669900"/>
    <a:srgbClr val="66FF33"/>
    <a:srgbClr val="33CC66"/>
    <a:srgbClr val="339966"/>
    <a:srgbClr val="339933"/>
    <a:srgbClr val="339900"/>
    <a:srgbClr val="CC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01AB0-2766-484F-BFFC-CEFEA844CB05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7DBB0EE-322E-2F4F-93F7-6E903EDD6F9D}">
      <dgm:prSet phldrT="[Text]" custT="1"/>
      <dgm:spPr/>
      <dgm:t>
        <a:bodyPr/>
        <a:lstStyle/>
        <a:p>
          <a:r>
            <a:rPr lang="en-GB" sz="2400" b="1" dirty="0" err="1" smtClean="0">
              <a:latin typeface="Calibri"/>
              <a:cs typeface="Calibri"/>
            </a:rPr>
            <a:t>Tiempo</a:t>
          </a:r>
          <a:r>
            <a:rPr lang="en-GB" sz="2400" b="1" dirty="0" smtClean="0">
              <a:latin typeface="Calibri"/>
              <a:cs typeface="Calibri"/>
            </a:rPr>
            <a:t> -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s-ES" sz="2400" dirty="0" smtClean="0">
              <a:latin typeface="Calibri"/>
              <a:cs typeface="Calibri"/>
            </a:rPr>
            <a:t>No subestime el tiempo necesario para llevar a cabo el A</a:t>
          </a:r>
          <a:r>
            <a:rPr lang="en-GB" sz="2400" dirty="0" smtClean="0">
              <a:latin typeface="Calibri"/>
              <a:cs typeface="Calibri"/>
            </a:rPr>
            <a:t>CC</a:t>
          </a:r>
          <a:endParaRPr lang="en-US" sz="2400" dirty="0">
            <a:latin typeface="Calibri"/>
            <a:cs typeface="Calibri"/>
          </a:endParaRPr>
        </a:p>
      </dgm:t>
    </dgm:pt>
    <dgm:pt modelId="{9AEA8A57-956C-CC40-BD4F-498AF169CAC6}" type="parTrans" cxnId="{5BBD271E-214E-6542-BCDF-85CEB510AF38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E8BEFBC-EC6F-DA41-B392-E068E06E1910}" type="sibTrans" cxnId="{5BBD271E-214E-6542-BCDF-85CEB510AF38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EBB32BA9-DE0D-B546-A395-ACA5A6049E32}">
      <dgm:prSet phldrT="[Text]" custT="1"/>
      <dgm:spPr/>
      <dgm:t>
        <a:bodyPr/>
        <a:lstStyle/>
        <a:p>
          <a:r>
            <a:rPr lang="en-GB" sz="2400" b="1" dirty="0" smtClean="0">
              <a:latin typeface="Calibri"/>
              <a:cs typeface="Calibri"/>
            </a:rPr>
            <a:t>Expertise – </a:t>
          </a:r>
          <a:r>
            <a:rPr lang="es-ES" sz="2400" dirty="0" smtClean="0"/>
            <a:t>Asegúrese de que los miembros del equipo de desarrollo del ADT que trabajan en la ACC cubran todas las áreas de conocimiento necesarias</a:t>
          </a:r>
          <a:endParaRPr lang="en-US" sz="2400" dirty="0">
            <a:latin typeface="Calibri"/>
            <a:cs typeface="Calibri"/>
          </a:endParaRPr>
        </a:p>
      </dgm:t>
    </dgm:pt>
    <dgm:pt modelId="{6F3308A7-4DE9-8F4F-B081-3DFB012BB0CD}" type="parTrans" cxnId="{A769004C-72B8-1244-AE92-5C52EDCCBF01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94AA9F1-6B81-364D-BDF5-4C81E358CF80}" type="sibTrans" cxnId="{A769004C-72B8-1244-AE92-5C52EDCCBF01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35F0EDFA-C501-F849-AF69-6FC4BDBB77B7}">
      <dgm:prSet custT="1"/>
      <dgm:spPr/>
      <dgm:t>
        <a:bodyPr/>
        <a:lstStyle/>
        <a:p>
          <a:r>
            <a:rPr lang="en-GB" sz="2400" b="1" i="0" dirty="0" err="1" smtClean="0">
              <a:latin typeface="Calibri"/>
              <a:cs typeface="Calibri"/>
            </a:rPr>
            <a:t>Preparación</a:t>
          </a:r>
          <a:r>
            <a:rPr lang="en-GB" sz="2400" i="0" dirty="0" smtClean="0">
              <a:latin typeface="Calibri"/>
              <a:cs typeface="Calibri"/>
            </a:rPr>
            <a:t> – </a:t>
          </a:r>
          <a:r>
            <a:rPr lang="en-GB" sz="2400" i="0" dirty="0" err="1" smtClean="0">
              <a:latin typeface="Calibri"/>
              <a:cs typeface="Calibri"/>
            </a:rPr>
            <a:t>Trate</a:t>
          </a:r>
          <a:r>
            <a:rPr lang="en-GB" sz="2400" i="0" dirty="0" smtClean="0">
              <a:latin typeface="Calibri"/>
              <a:cs typeface="Calibri"/>
            </a:rPr>
            <a:t> de </a:t>
          </a:r>
          <a:r>
            <a:rPr lang="en-GB" sz="2400" i="0" dirty="0" err="1" smtClean="0">
              <a:latin typeface="Calibri"/>
              <a:cs typeface="Calibri"/>
            </a:rPr>
            <a:t>estar</a:t>
          </a:r>
          <a:r>
            <a:rPr lang="en-GB" sz="2400" i="0" dirty="0" smtClean="0">
              <a:latin typeface="Calibri"/>
              <a:cs typeface="Calibri"/>
            </a:rPr>
            <a:t> </a:t>
          </a:r>
          <a:r>
            <a:rPr lang="en-GB" sz="2400" i="0" dirty="0" err="1" smtClean="0">
              <a:latin typeface="Calibri"/>
              <a:cs typeface="Calibri"/>
            </a:rPr>
            <a:t>bien</a:t>
          </a:r>
          <a:r>
            <a:rPr lang="en-GB" sz="2400" i="0" dirty="0" smtClean="0">
              <a:latin typeface="Calibri"/>
              <a:cs typeface="Calibri"/>
            </a:rPr>
            <a:t> </a:t>
          </a:r>
          <a:r>
            <a:rPr lang="en-GB" sz="2400" i="0" dirty="0" err="1" smtClean="0">
              <a:latin typeface="Calibri"/>
              <a:cs typeface="Calibri"/>
            </a:rPr>
            <a:t>preparado</a:t>
          </a:r>
          <a:r>
            <a:rPr lang="en-GB" sz="2400" i="0" dirty="0" smtClean="0">
              <a:latin typeface="Calibri"/>
              <a:cs typeface="Calibri"/>
            </a:rPr>
            <a:t> con </a:t>
          </a:r>
          <a:r>
            <a:rPr lang="en-GB" sz="2400" i="0" dirty="0" err="1" smtClean="0">
              <a:latin typeface="Calibri"/>
              <a:cs typeface="Calibri"/>
            </a:rPr>
            <a:t>antelación</a:t>
          </a:r>
          <a:r>
            <a:rPr lang="en-GB" sz="2400" i="0" dirty="0" smtClean="0">
              <a:latin typeface="Calibri"/>
              <a:cs typeface="Calibri"/>
            </a:rPr>
            <a:t> al taller principal de </a:t>
          </a:r>
          <a:r>
            <a:rPr lang="en-GB" sz="2400" i="0" dirty="0" err="1" smtClean="0">
              <a:latin typeface="Calibri"/>
              <a:cs typeface="Calibri"/>
            </a:rPr>
            <a:t>Cadena</a:t>
          </a:r>
          <a:r>
            <a:rPr lang="en-GB" sz="2400" i="0" dirty="0" smtClean="0">
              <a:latin typeface="Calibri"/>
              <a:cs typeface="Calibri"/>
            </a:rPr>
            <a:t> Causal</a:t>
          </a:r>
          <a:r>
            <a:rPr lang="en-GB" sz="2400" dirty="0" smtClean="0">
              <a:latin typeface="Calibri"/>
              <a:cs typeface="Calibri"/>
            </a:rPr>
            <a:t>. Ten la </a:t>
          </a:r>
          <a:r>
            <a:rPr lang="en-GB" sz="2400" dirty="0" err="1" smtClean="0">
              <a:latin typeface="Calibri"/>
              <a:cs typeface="Calibri"/>
            </a:rPr>
            <a:t>metodología</a:t>
          </a:r>
          <a:r>
            <a:rPr lang="en-GB" sz="2400" dirty="0" smtClean="0">
              <a:latin typeface="Calibri"/>
              <a:cs typeface="Calibri"/>
            </a:rPr>
            <a:t> de ACC </a:t>
          </a:r>
          <a:r>
            <a:rPr lang="en-GB" sz="2400" dirty="0" err="1" smtClean="0">
              <a:latin typeface="Calibri"/>
              <a:cs typeface="Calibri"/>
            </a:rPr>
            <a:t>bien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desarrollada</a:t>
          </a:r>
          <a:r>
            <a:rPr lang="en-GB" sz="2400" dirty="0" smtClean="0">
              <a:latin typeface="Calibri"/>
              <a:cs typeface="Calibri"/>
            </a:rPr>
            <a:t> y </a:t>
          </a:r>
          <a:r>
            <a:rPr lang="en-GB" sz="2400" dirty="0" err="1" smtClean="0">
              <a:latin typeface="Calibri"/>
              <a:cs typeface="Calibri"/>
            </a:rPr>
            <a:t>entendidad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por</a:t>
          </a:r>
          <a:r>
            <a:rPr lang="en-GB" sz="2400" dirty="0" smtClean="0">
              <a:latin typeface="Calibri"/>
              <a:cs typeface="Calibri"/>
            </a:rPr>
            <a:t> los </a:t>
          </a:r>
          <a:r>
            <a:rPr lang="en-GB" sz="2400" dirty="0" err="1" smtClean="0">
              <a:latin typeface="Calibri"/>
              <a:cs typeface="Calibri"/>
            </a:rPr>
            <a:t>miembros</a:t>
          </a:r>
          <a:r>
            <a:rPr lang="en-GB" sz="2400" dirty="0" smtClean="0">
              <a:latin typeface="Calibri"/>
              <a:cs typeface="Calibri"/>
            </a:rPr>
            <a:t> claves del </a:t>
          </a:r>
          <a:r>
            <a:rPr lang="en-GB" sz="2400" dirty="0" err="1" smtClean="0">
              <a:latin typeface="Calibri"/>
              <a:cs typeface="Calibri"/>
            </a:rPr>
            <a:t>Equipo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desarrollador</a:t>
          </a:r>
          <a:r>
            <a:rPr lang="en-GB" sz="2400" dirty="0" smtClean="0">
              <a:latin typeface="Calibri"/>
              <a:cs typeface="Calibri"/>
            </a:rPr>
            <a:t> del TDA</a:t>
          </a:r>
          <a:endParaRPr lang="en-US" sz="2400" dirty="0">
            <a:latin typeface="Calibri"/>
            <a:cs typeface="Calibri"/>
          </a:endParaRPr>
        </a:p>
      </dgm:t>
    </dgm:pt>
    <dgm:pt modelId="{1C89D85C-A6D8-F345-8E6B-03216F21551B}" type="parTrans" cxnId="{B65605C9-4959-594E-A137-2CFDC86599CB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C59EC24-967A-B74B-9407-E5351B9E21D8}" type="sibTrans" cxnId="{B65605C9-4959-594E-A137-2CFDC86599CB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1DBE91D9-07ED-514B-A7F2-7446AF5A7C87}">
      <dgm:prSet custT="1"/>
      <dgm:spPr/>
      <dgm:t>
        <a:bodyPr/>
        <a:lstStyle/>
        <a:p>
          <a:r>
            <a:rPr lang="en-GB" sz="2400" b="1" i="0" dirty="0" err="1" smtClean="0">
              <a:latin typeface="Calibri"/>
              <a:cs typeface="Calibri"/>
            </a:rPr>
            <a:t>Sesión</a:t>
          </a:r>
          <a:r>
            <a:rPr lang="en-GB" sz="2400" b="1" i="0" dirty="0" smtClean="0">
              <a:latin typeface="Calibri"/>
              <a:cs typeface="Calibri"/>
            </a:rPr>
            <a:t> de </a:t>
          </a:r>
          <a:r>
            <a:rPr lang="en-GB" sz="2400" b="1" i="0" dirty="0" err="1" smtClean="0">
              <a:latin typeface="Calibri"/>
              <a:cs typeface="Calibri"/>
            </a:rPr>
            <a:t>Información</a:t>
          </a:r>
          <a:r>
            <a:rPr lang="en-GB" sz="2400" i="0" dirty="0" smtClean="0">
              <a:latin typeface="Calibri"/>
              <a:cs typeface="Calibri"/>
            </a:rPr>
            <a:t> –</a:t>
          </a:r>
          <a:r>
            <a:rPr lang="en-GB" sz="2400" dirty="0" smtClean="0">
              <a:latin typeface="Calibri"/>
              <a:cs typeface="Calibri"/>
            </a:rPr>
            <a:t> El </a:t>
          </a:r>
          <a:r>
            <a:rPr lang="en-GB" sz="2400" dirty="0" err="1" smtClean="0">
              <a:latin typeface="Calibri"/>
              <a:cs typeface="Calibri"/>
            </a:rPr>
            <a:t>proceso</a:t>
          </a:r>
          <a:r>
            <a:rPr lang="en-GB" sz="2400" dirty="0" smtClean="0">
              <a:latin typeface="Calibri"/>
              <a:cs typeface="Calibri"/>
            </a:rPr>
            <a:t> de ACC </a:t>
          </a:r>
          <a:r>
            <a:rPr lang="en-GB" sz="2400" dirty="0" err="1" smtClean="0">
              <a:latin typeface="Calibri"/>
              <a:cs typeface="Calibri"/>
            </a:rPr>
            <a:t>puede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ser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difícil</a:t>
          </a:r>
          <a:r>
            <a:rPr lang="en-GB" sz="2400" dirty="0" smtClean="0">
              <a:latin typeface="Calibri"/>
              <a:cs typeface="Calibri"/>
            </a:rPr>
            <a:t> de </a:t>
          </a:r>
          <a:r>
            <a:rPr lang="en-GB" sz="2400" dirty="0" err="1" smtClean="0">
              <a:latin typeface="Calibri"/>
              <a:cs typeface="Calibri"/>
            </a:rPr>
            <a:t>conceptualizar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para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algunas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personas,por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ello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asegure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que</a:t>
          </a:r>
          <a:r>
            <a:rPr lang="en-GB" sz="2400" dirty="0" smtClean="0">
              <a:latin typeface="Calibri"/>
              <a:cs typeface="Calibri"/>
            </a:rPr>
            <a:t> el </a:t>
          </a:r>
          <a:r>
            <a:rPr lang="en-GB" sz="2400" dirty="0" err="1" smtClean="0">
              <a:latin typeface="Calibri"/>
              <a:cs typeface="Calibri"/>
            </a:rPr>
            <a:t>Equipo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desarrollador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esté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adecuadamente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err="1" smtClean="0">
              <a:latin typeface="Calibri"/>
              <a:cs typeface="Calibri"/>
            </a:rPr>
            <a:t>informado</a:t>
          </a:r>
          <a:r>
            <a:rPr lang="en-GB" sz="2400" dirty="0" smtClean="0">
              <a:latin typeface="Calibri"/>
              <a:cs typeface="Calibri"/>
            </a:rPr>
            <a:t> antes de </a:t>
          </a:r>
          <a:r>
            <a:rPr lang="en-GB" sz="2400" dirty="0" err="1" smtClean="0">
              <a:latin typeface="Calibri"/>
              <a:cs typeface="Calibri"/>
            </a:rPr>
            <a:t>cualquier</a:t>
          </a:r>
          <a:r>
            <a:rPr lang="en-GB" sz="2400" dirty="0" smtClean="0">
              <a:latin typeface="Calibri"/>
              <a:cs typeface="Calibri"/>
            </a:rPr>
            <a:t> </a:t>
          </a:r>
          <a:r>
            <a:rPr lang="en-GB" sz="2400" dirty="0" smtClean="0">
              <a:latin typeface="Calibri"/>
              <a:cs typeface="Calibri"/>
            </a:rPr>
            <a:t>taller.</a:t>
          </a:r>
          <a:endParaRPr lang="en-US" sz="2400" dirty="0">
            <a:latin typeface="Calibri"/>
            <a:cs typeface="Calibri"/>
          </a:endParaRPr>
        </a:p>
      </dgm:t>
    </dgm:pt>
    <dgm:pt modelId="{B1F0F1DF-9F78-3744-B8CB-0E726F057B6C}" type="parTrans" cxnId="{DC89E9FC-3206-A74C-995C-0502DDCF605C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4D8429C5-2261-7641-9BCE-54E15E1BD271}" type="sibTrans" cxnId="{DC89E9FC-3206-A74C-995C-0502DDCF605C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4163F92-FE88-944F-8B13-0AFF60A75C79}" type="pres">
      <dgm:prSet presAssocID="{48401AB0-2766-484F-BFFC-CEFEA844CB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4A9FC1-5F16-BC49-950A-A078E9A458D3}" type="pres">
      <dgm:prSet presAssocID="{E7DBB0EE-322E-2F4F-93F7-6E903EDD6F9D}" presName="thickLine" presStyleLbl="alignNode1" presStyleIdx="0" presStyleCnt="4"/>
      <dgm:spPr/>
    </dgm:pt>
    <dgm:pt modelId="{2A138009-0422-8146-86DD-0463A55380EE}" type="pres">
      <dgm:prSet presAssocID="{E7DBB0EE-322E-2F4F-93F7-6E903EDD6F9D}" presName="horz1" presStyleCnt="0"/>
      <dgm:spPr/>
    </dgm:pt>
    <dgm:pt modelId="{8527B230-A596-2946-A221-B11052DEBA4E}" type="pres">
      <dgm:prSet presAssocID="{E7DBB0EE-322E-2F4F-93F7-6E903EDD6F9D}" presName="tx1" presStyleLbl="revTx" presStyleIdx="0" presStyleCnt="4" custScaleY="43147"/>
      <dgm:spPr/>
      <dgm:t>
        <a:bodyPr/>
        <a:lstStyle/>
        <a:p>
          <a:endParaRPr lang="en-US"/>
        </a:p>
      </dgm:t>
    </dgm:pt>
    <dgm:pt modelId="{EA206777-0237-5944-8C01-F1DC9034D60E}" type="pres">
      <dgm:prSet presAssocID="{E7DBB0EE-322E-2F4F-93F7-6E903EDD6F9D}" presName="vert1" presStyleCnt="0"/>
      <dgm:spPr/>
    </dgm:pt>
    <dgm:pt modelId="{3F05DB23-2E41-3E49-8E78-99504D2C457B}" type="pres">
      <dgm:prSet presAssocID="{EBB32BA9-DE0D-B546-A395-ACA5A6049E32}" presName="thickLine" presStyleLbl="alignNode1" presStyleIdx="1" presStyleCnt="4"/>
      <dgm:spPr/>
    </dgm:pt>
    <dgm:pt modelId="{5161F27E-49C4-004D-A081-666CEF7ADBD0}" type="pres">
      <dgm:prSet presAssocID="{EBB32BA9-DE0D-B546-A395-ACA5A6049E32}" presName="horz1" presStyleCnt="0"/>
      <dgm:spPr/>
    </dgm:pt>
    <dgm:pt modelId="{31E73851-C3C3-3E44-BA0E-B454E6990671}" type="pres">
      <dgm:prSet presAssocID="{EBB32BA9-DE0D-B546-A395-ACA5A6049E32}" presName="tx1" presStyleLbl="revTx" presStyleIdx="1" presStyleCnt="4" custScaleY="66415"/>
      <dgm:spPr/>
      <dgm:t>
        <a:bodyPr/>
        <a:lstStyle/>
        <a:p>
          <a:endParaRPr lang="en-US"/>
        </a:p>
      </dgm:t>
    </dgm:pt>
    <dgm:pt modelId="{563C875C-6D15-CA42-9E28-8F1DC58EFAC3}" type="pres">
      <dgm:prSet presAssocID="{EBB32BA9-DE0D-B546-A395-ACA5A6049E32}" presName="vert1" presStyleCnt="0"/>
      <dgm:spPr/>
    </dgm:pt>
    <dgm:pt modelId="{3BD71AD7-27BB-BC4C-BDBA-2A85D325CF71}" type="pres">
      <dgm:prSet presAssocID="{35F0EDFA-C501-F849-AF69-6FC4BDBB77B7}" presName="thickLine" presStyleLbl="alignNode1" presStyleIdx="2" presStyleCnt="4"/>
      <dgm:spPr/>
    </dgm:pt>
    <dgm:pt modelId="{7FF382C1-787F-4947-BE49-C577392D0F4A}" type="pres">
      <dgm:prSet presAssocID="{35F0EDFA-C501-F849-AF69-6FC4BDBB77B7}" presName="horz1" presStyleCnt="0"/>
      <dgm:spPr/>
    </dgm:pt>
    <dgm:pt modelId="{FB92515B-12F3-2043-BE22-E75380AE0262}" type="pres">
      <dgm:prSet presAssocID="{35F0EDFA-C501-F849-AF69-6FC4BDBB77B7}" presName="tx1" presStyleLbl="revTx" presStyleIdx="2" presStyleCnt="4" custScaleY="74045"/>
      <dgm:spPr/>
      <dgm:t>
        <a:bodyPr/>
        <a:lstStyle/>
        <a:p>
          <a:endParaRPr lang="en-US"/>
        </a:p>
      </dgm:t>
    </dgm:pt>
    <dgm:pt modelId="{180084FA-6A24-9141-861F-CF6316308445}" type="pres">
      <dgm:prSet presAssocID="{35F0EDFA-C501-F849-AF69-6FC4BDBB77B7}" presName="vert1" presStyleCnt="0"/>
      <dgm:spPr/>
    </dgm:pt>
    <dgm:pt modelId="{8F3AE1D5-E633-CE45-BB6A-CD88B9B6A793}" type="pres">
      <dgm:prSet presAssocID="{1DBE91D9-07ED-514B-A7F2-7446AF5A7C87}" presName="thickLine" presStyleLbl="alignNode1" presStyleIdx="3" presStyleCnt="4"/>
      <dgm:spPr/>
    </dgm:pt>
    <dgm:pt modelId="{F0DC213A-7880-E848-AA08-C0ADEFF3F4D9}" type="pres">
      <dgm:prSet presAssocID="{1DBE91D9-07ED-514B-A7F2-7446AF5A7C87}" presName="horz1" presStyleCnt="0"/>
      <dgm:spPr/>
    </dgm:pt>
    <dgm:pt modelId="{2F86DEDE-B109-AE4F-9B6B-C37908C3DDCD}" type="pres">
      <dgm:prSet presAssocID="{1DBE91D9-07ED-514B-A7F2-7446AF5A7C87}" presName="tx1" presStyleLbl="revTx" presStyleIdx="3" presStyleCnt="4" custScaleY="68416"/>
      <dgm:spPr/>
      <dgm:t>
        <a:bodyPr/>
        <a:lstStyle/>
        <a:p>
          <a:endParaRPr lang="en-US"/>
        </a:p>
      </dgm:t>
    </dgm:pt>
    <dgm:pt modelId="{351DEC99-857E-A14F-A8EC-76443873D685}" type="pres">
      <dgm:prSet presAssocID="{1DBE91D9-07ED-514B-A7F2-7446AF5A7C87}" presName="vert1" presStyleCnt="0"/>
      <dgm:spPr/>
    </dgm:pt>
  </dgm:ptLst>
  <dgm:cxnLst>
    <dgm:cxn modelId="{A769004C-72B8-1244-AE92-5C52EDCCBF01}" srcId="{48401AB0-2766-484F-BFFC-CEFEA844CB05}" destId="{EBB32BA9-DE0D-B546-A395-ACA5A6049E32}" srcOrd="1" destOrd="0" parTransId="{6F3308A7-4DE9-8F4F-B081-3DFB012BB0CD}" sibTransId="{894AA9F1-6B81-364D-BDF5-4C81E358CF80}"/>
    <dgm:cxn modelId="{5BBD271E-214E-6542-BCDF-85CEB510AF38}" srcId="{48401AB0-2766-484F-BFFC-CEFEA844CB05}" destId="{E7DBB0EE-322E-2F4F-93F7-6E903EDD6F9D}" srcOrd="0" destOrd="0" parTransId="{9AEA8A57-956C-CC40-BD4F-498AF169CAC6}" sibTransId="{8E8BEFBC-EC6F-DA41-B392-E068E06E1910}"/>
    <dgm:cxn modelId="{305B68D0-8065-164A-B8AE-EE50BAEBBCAB}" type="presOf" srcId="{1DBE91D9-07ED-514B-A7F2-7446AF5A7C87}" destId="{2F86DEDE-B109-AE4F-9B6B-C37908C3DDCD}" srcOrd="0" destOrd="0" presId="urn:microsoft.com/office/officeart/2008/layout/LinedList"/>
    <dgm:cxn modelId="{B65605C9-4959-594E-A137-2CFDC86599CB}" srcId="{48401AB0-2766-484F-BFFC-CEFEA844CB05}" destId="{35F0EDFA-C501-F849-AF69-6FC4BDBB77B7}" srcOrd="2" destOrd="0" parTransId="{1C89D85C-A6D8-F345-8E6B-03216F21551B}" sibTransId="{BC59EC24-967A-B74B-9407-E5351B9E21D8}"/>
    <dgm:cxn modelId="{A2524EA3-49BD-9F4A-A099-BA38D7CFD02F}" type="presOf" srcId="{E7DBB0EE-322E-2F4F-93F7-6E903EDD6F9D}" destId="{8527B230-A596-2946-A221-B11052DEBA4E}" srcOrd="0" destOrd="0" presId="urn:microsoft.com/office/officeart/2008/layout/LinedList"/>
    <dgm:cxn modelId="{5D66E256-2546-2043-86B2-50FF3864E9F4}" type="presOf" srcId="{35F0EDFA-C501-F849-AF69-6FC4BDBB77B7}" destId="{FB92515B-12F3-2043-BE22-E75380AE0262}" srcOrd="0" destOrd="0" presId="urn:microsoft.com/office/officeart/2008/layout/LinedList"/>
    <dgm:cxn modelId="{7DAAF619-4DE1-884E-A49A-BD1C23118CC2}" type="presOf" srcId="{48401AB0-2766-484F-BFFC-CEFEA844CB05}" destId="{84163F92-FE88-944F-8B13-0AFF60A75C79}" srcOrd="0" destOrd="0" presId="urn:microsoft.com/office/officeart/2008/layout/LinedList"/>
    <dgm:cxn modelId="{DC89E9FC-3206-A74C-995C-0502DDCF605C}" srcId="{48401AB0-2766-484F-BFFC-CEFEA844CB05}" destId="{1DBE91D9-07ED-514B-A7F2-7446AF5A7C87}" srcOrd="3" destOrd="0" parTransId="{B1F0F1DF-9F78-3744-B8CB-0E726F057B6C}" sibTransId="{4D8429C5-2261-7641-9BCE-54E15E1BD271}"/>
    <dgm:cxn modelId="{A67316B2-7515-6649-BB38-BCE46F6FA4F1}" type="presOf" srcId="{EBB32BA9-DE0D-B546-A395-ACA5A6049E32}" destId="{31E73851-C3C3-3E44-BA0E-B454E6990671}" srcOrd="0" destOrd="0" presId="urn:microsoft.com/office/officeart/2008/layout/LinedList"/>
    <dgm:cxn modelId="{0B959570-23E4-0B4B-ABCE-2D364B8D46F3}" type="presParOf" srcId="{84163F92-FE88-944F-8B13-0AFF60A75C79}" destId="{A54A9FC1-5F16-BC49-950A-A078E9A458D3}" srcOrd="0" destOrd="0" presId="urn:microsoft.com/office/officeart/2008/layout/LinedList"/>
    <dgm:cxn modelId="{F8E99191-720A-A246-A7AB-9D7B39E5B396}" type="presParOf" srcId="{84163F92-FE88-944F-8B13-0AFF60A75C79}" destId="{2A138009-0422-8146-86DD-0463A55380EE}" srcOrd="1" destOrd="0" presId="urn:microsoft.com/office/officeart/2008/layout/LinedList"/>
    <dgm:cxn modelId="{697F6EB5-E38D-B947-94C8-DFCF6C37FB17}" type="presParOf" srcId="{2A138009-0422-8146-86DD-0463A55380EE}" destId="{8527B230-A596-2946-A221-B11052DEBA4E}" srcOrd="0" destOrd="0" presId="urn:microsoft.com/office/officeart/2008/layout/LinedList"/>
    <dgm:cxn modelId="{07FE8561-5C41-A04D-91CC-4195A14E91F8}" type="presParOf" srcId="{2A138009-0422-8146-86DD-0463A55380EE}" destId="{EA206777-0237-5944-8C01-F1DC9034D60E}" srcOrd="1" destOrd="0" presId="urn:microsoft.com/office/officeart/2008/layout/LinedList"/>
    <dgm:cxn modelId="{E565E05E-5E6A-8543-8FE6-30FDB0AD4375}" type="presParOf" srcId="{84163F92-FE88-944F-8B13-0AFF60A75C79}" destId="{3F05DB23-2E41-3E49-8E78-99504D2C457B}" srcOrd="2" destOrd="0" presId="urn:microsoft.com/office/officeart/2008/layout/LinedList"/>
    <dgm:cxn modelId="{C916666D-091C-6740-BDB1-351B9B2DA1FD}" type="presParOf" srcId="{84163F92-FE88-944F-8B13-0AFF60A75C79}" destId="{5161F27E-49C4-004D-A081-666CEF7ADBD0}" srcOrd="3" destOrd="0" presId="urn:microsoft.com/office/officeart/2008/layout/LinedList"/>
    <dgm:cxn modelId="{CE8FC93A-DFF3-4441-AEB2-01489531199D}" type="presParOf" srcId="{5161F27E-49C4-004D-A081-666CEF7ADBD0}" destId="{31E73851-C3C3-3E44-BA0E-B454E6990671}" srcOrd="0" destOrd="0" presId="urn:microsoft.com/office/officeart/2008/layout/LinedList"/>
    <dgm:cxn modelId="{1E960263-BF09-D44E-837F-C01BEE084FE0}" type="presParOf" srcId="{5161F27E-49C4-004D-A081-666CEF7ADBD0}" destId="{563C875C-6D15-CA42-9E28-8F1DC58EFAC3}" srcOrd="1" destOrd="0" presId="urn:microsoft.com/office/officeart/2008/layout/LinedList"/>
    <dgm:cxn modelId="{9F60811F-C9D4-824C-8433-95F92FB742C2}" type="presParOf" srcId="{84163F92-FE88-944F-8B13-0AFF60A75C79}" destId="{3BD71AD7-27BB-BC4C-BDBA-2A85D325CF71}" srcOrd="4" destOrd="0" presId="urn:microsoft.com/office/officeart/2008/layout/LinedList"/>
    <dgm:cxn modelId="{6E1ADD23-5CA1-0F43-B3DD-A72E41B7AABD}" type="presParOf" srcId="{84163F92-FE88-944F-8B13-0AFF60A75C79}" destId="{7FF382C1-787F-4947-BE49-C577392D0F4A}" srcOrd="5" destOrd="0" presId="urn:microsoft.com/office/officeart/2008/layout/LinedList"/>
    <dgm:cxn modelId="{262AEEDE-E8BB-B540-BCF6-4A1AC0C03DBE}" type="presParOf" srcId="{7FF382C1-787F-4947-BE49-C577392D0F4A}" destId="{FB92515B-12F3-2043-BE22-E75380AE0262}" srcOrd="0" destOrd="0" presId="urn:microsoft.com/office/officeart/2008/layout/LinedList"/>
    <dgm:cxn modelId="{2E42E8F5-7135-1742-A58E-D78EA9971371}" type="presParOf" srcId="{7FF382C1-787F-4947-BE49-C577392D0F4A}" destId="{180084FA-6A24-9141-861F-CF6316308445}" srcOrd="1" destOrd="0" presId="urn:microsoft.com/office/officeart/2008/layout/LinedList"/>
    <dgm:cxn modelId="{B53CADDA-C9A9-3A4E-8F1E-28F492AAC69E}" type="presParOf" srcId="{84163F92-FE88-944F-8B13-0AFF60A75C79}" destId="{8F3AE1D5-E633-CE45-BB6A-CD88B9B6A793}" srcOrd="6" destOrd="0" presId="urn:microsoft.com/office/officeart/2008/layout/LinedList"/>
    <dgm:cxn modelId="{A8898E1F-1DE7-CE45-9058-670E194CD34B}" type="presParOf" srcId="{84163F92-FE88-944F-8B13-0AFF60A75C79}" destId="{F0DC213A-7880-E848-AA08-C0ADEFF3F4D9}" srcOrd="7" destOrd="0" presId="urn:microsoft.com/office/officeart/2008/layout/LinedList"/>
    <dgm:cxn modelId="{1B5FE8BA-1D53-154F-9AAB-667CA8F9C59B}" type="presParOf" srcId="{F0DC213A-7880-E848-AA08-C0ADEFF3F4D9}" destId="{2F86DEDE-B109-AE4F-9B6B-C37908C3DDCD}" srcOrd="0" destOrd="0" presId="urn:microsoft.com/office/officeart/2008/layout/LinedList"/>
    <dgm:cxn modelId="{F2C09B07-3DCE-114D-AA51-D736474A47A4}" type="presParOf" srcId="{F0DC213A-7880-E848-AA08-C0ADEFF3F4D9}" destId="{351DEC99-857E-A14F-A8EC-76443873D6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A9FC1-5F16-BC49-950A-A078E9A458D3}">
      <dsp:nvSpPr>
        <dsp:cNvPr id="0" name=""/>
        <dsp:cNvSpPr/>
      </dsp:nvSpPr>
      <dsp:spPr>
        <a:xfrm>
          <a:off x="0" y="1921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27B230-A596-2946-A221-B11052DEBA4E}">
      <dsp:nvSpPr>
        <dsp:cNvPr id="0" name=""/>
        <dsp:cNvSpPr/>
      </dsp:nvSpPr>
      <dsp:spPr>
        <a:xfrm>
          <a:off x="0" y="1921"/>
          <a:ext cx="8353426" cy="8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latin typeface="Calibri"/>
              <a:cs typeface="Calibri"/>
            </a:rPr>
            <a:t>Tiempo</a:t>
          </a:r>
          <a:r>
            <a:rPr lang="en-GB" sz="2400" b="1" kern="1200" dirty="0" smtClean="0">
              <a:latin typeface="Calibri"/>
              <a:cs typeface="Calibri"/>
            </a:rPr>
            <a:t> -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s-ES" sz="2400" kern="1200" dirty="0" smtClean="0">
              <a:latin typeface="Calibri"/>
              <a:cs typeface="Calibri"/>
            </a:rPr>
            <a:t>No subestime el tiempo necesario para llevar a cabo el A</a:t>
          </a:r>
          <a:r>
            <a:rPr lang="en-GB" sz="2400" kern="1200" dirty="0" smtClean="0">
              <a:latin typeface="Calibri"/>
              <a:cs typeface="Calibri"/>
            </a:rPr>
            <a:t>CC</a:t>
          </a:r>
          <a:endParaRPr lang="en-US" sz="2400" kern="1200" dirty="0">
            <a:latin typeface="Calibri"/>
            <a:cs typeface="Calibri"/>
          </a:endParaRPr>
        </a:p>
      </dsp:txBody>
      <dsp:txXfrm>
        <a:off x="0" y="1921"/>
        <a:ext cx="8353426" cy="856005"/>
      </dsp:txXfrm>
    </dsp:sp>
    <dsp:sp modelId="{3F05DB23-2E41-3E49-8E78-99504D2C457B}">
      <dsp:nvSpPr>
        <dsp:cNvPr id="0" name=""/>
        <dsp:cNvSpPr/>
      </dsp:nvSpPr>
      <dsp:spPr>
        <a:xfrm>
          <a:off x="0" y="857927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73851-C3C3-3E44-BA0E-B454E6990671}">
      <dsp:nvSpPr>
        <dsp:cNvPr id="0" name=""/>
        <dsp:cNvSpPr/>
      </dsp:nvSpPr>
      <dsp:spPr>
        <a:xfrm>
          <a:off x="0" y="857927"/>
          <a:ext cx="8353426" cy="131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"/>
              <a:cs typeface="Calibri"/>
            </a:rPr>
            <a:t>Expertise – </a:t>
          </a:r>
          <a:r>
            <a:rPr lang="es-ES" sz="2400" kern="1200" dirty="0" smtClean="0"/>
            <a:t>Asegúrese de que los miembros del equipo de desarrollo del ADT que trabajan en la ACC cubran todas las áreas de conocimiento necesarias</a:t>
          </a:r>
          <a:endParaRPr lang="en-US" sz="2400" kern="1200" dirty="0">
            <a:latin typeface="Calibri"/>
            <a:cs typeface="Calibri"/>
          </a:endParaRPr>
        </a:p>
      </dsp:txBody>
      <dsp:txXfrm>
        <a:off x="0" y="857927"/>
        <a:ext cx="8353426" cy="1317626"/>
      </dsp:txXfrm>
    </dsp:sp>
    <dsp:sp modelId="{3BD71AD7-27BB-BC4C-BDBA-2A85D325CF71}">
      <dsp:nvSpPr>
        <dsp:cNvPr id="0" name=""/>
        <dsp:cNvSpPr/>
      </dsp:nvSpPr>
      <dsp:spPr>
        <a:xfrm>
          <a:off x="0" y="2175553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2515B-12F3-2043-BE22-E75380AE0262}">
      <dsp:nvSpPr>
        <dsp:cNvPr id="0" name=""/>
        <dsp:cNvSpPr/>
      </dsp:nvSpPr>
      <dsp:spPr>
        <a:xfrm>
          <a:off x="0" y="2175553"/>
          <a:ext cx="8353426" cy="146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 err="1" smtClean="0">
              <a:latin typeface="Calibri"/>
              <a:cs typeface="Calibri"/>
            </a:rPr>
            <a:t>Preparación</a:t>
          </a:r>
          <a:r>
            <a:rPr lang="en-GB" sz="2400" i="0" kern="1200" dirty="0" smtClean="0">
              <a:latin typeface="Calibri"/>
              <a:cs typeface="Calibri"/>
            </a:rPr>
            <a:t> – </a:t>
          </a:r>
          <a:r>
            <a:rPr lang="en-GB" sz="2400" i="0" kern="1200" dirty="0" err="1" smtClean="0">
              <a:latin typeface="Calibri"/>
              <a:cs typeface="Calibri"/>
            </a:rPr>
            <a:t>Trate</a:t>
          </a:r>
          <a:r>
            <a:rPr lang="en-GB" sz="2400" i="0" kern="1200" dirty="0" smtClean="0">
              <a:latin typeface="Calibri"/>
              <a:cs typeface="Calibri"/>
            </a:rPr>
            <a:t> de </a:t>
          </a:r>
          <a:r>
            <a:rPr lang="en-GB" sz="2400" i="0" kern="1200" dirty="0" err="1" smtClean="0">
              <a:latin typeface="Calibri"/>
              <a:cs typeface="Calibri"/>
            </a:rPr>
            <a:t>estar</a:t>
          </a:r>
          <a:r>
            <a:rPr lang="en-GB" sz="2400" i="0" kern="1200" dirty="0" smtClean="0">
              <a:latin typeface="Calibri"/>
              <a:cs typeface="Calibri"/>
            </a:rPr>
            <a:t> </a:t>
          </a:r>
          <a:r>
            <a:rPr lang="en-GB" sz="2400" i="0" kern="1200" dirty="0" err="1" smtClean="0">
              <a:latin typeface="Calibri"/>
              <a:cs typeface="Calibri"/>
            </a:rPr>
            <a:t>bien</a:t>
          </a:r>
          <a:r>
            <a:rPr lang="en-GB" sz="2400" i="0" kern="1200" dirty="0" smtClean="0">
              <a:latin typeface="Calibri"/>
              <a:cs typeface="Calibri"/>
            </a:rPr>
            <a:t> </a:t>
          </a:r>
          <a:r>
            <a:rPr lang="en-GB" sz="2400" i="0" kern="1200" dirty="0" err="1" smtClean="0">
              <a:latin typeface="Calibri"/>
              <a:cs typeface="Calibri"/>
            </a:rPr>
            <a:t>preparado</a:t>
          </a:r>
          <a:r>
            <a:rPr lang="en-GB" sz="2400" i="0" kern="1200" dirty="0" smtClean="0">
              <a:latin typeface="Calibri"/>
              <a:cs typeface="Calibri"/>
            </a:rPr>
            <a:t> con </a:t>
          </a:r>
          <a:r>
            <a:rPr lang="en-GB" sz="2400" i="0" kern="1200" dirty="0" err="1" smtClean="0">
              <a:latin typeface="Calibri"/>
              <a:cs typeface="Calibri"/>
            </a:rPr>
            <a:t>antelación</a:t>
          </a:r>
          <a:r>
            <a:rPr lang="en-GB" sz="2400" i="0" kern="1200" dirty="0" smtClean="0">
              <a:latin typeface="Calibri"/>
              <a:cs typeface="Calibri"/>
            </a:rPr>
            <a:t> al taller principal de </a:t>
          </a:r>
          <a:r>
            <a:rPr lang="en-GB" sz="2400" i="0" kern="1200" dirty="0" err="1" smtClean="0">
              <a:latin typeface="Calibri"/>
              <a:cs typeface="Calibri"/>
            </a:rPr>
            <a:t>Cadena</a:t>
          </a:r>
          <a:r>
            <a:rPr lang="en-GB" sz="2400" i="0" kern="1200" dirty="0" smtClean="0">
              <a:latin typeface="Calibri"/>
              <a:cs typeface="Calibri"/>
            </a:rPr>
            <a:t> Causal</a:t>
          </a:r>
          <a:r>
            <a:rPr lang="en-GB" sz="2400" kern="1200" dirty="0" smtClean="0">
              <a:latin typeface="Calibri"/>
              <a:cs typeface="Calibri"/>
            </a:rPr>
            <a:t>. Ten la </a:t>
          </a:r>
          <a:r>
            <a:rPr lang="en-GB" sz="2400" kern="1200" dirty="0" err="1" smtClean="0">
              <a:latin typeface="Calibri"/>
              <a:cs typeface="Calibri"/>
            </a:rPr>
            <a:t>metodología</a:t>
          </a:r>
          <a:r>
            <a:rPr lang="en-GB" sz="2400" kern="1200" dirty="0" smtClean="0">
              <a:latin typeface="Calibri"/>
              <a:cs typeface="Calibri"/>
            </a:rPr>
            <a:t> de ACC </a:t>
          </a:r>
          <a:r>
            <a:rPr lang="en-GB" sz="2400" kern="1200" dirty="0" err="1" smtClean="0">
              <a:latin typeface="Calibri"/>
              <a:cs typeface="Calibri"/>
            </a:rPr>
            <a:t>bien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desarrollada</a:t>
          </a:r>
          <a:r>
            <a:rPr lang="en-GB" sz="2400" kern="1200" dirty="0" smtClean="0">
              <a:latin typeface="Calibri"/>
              <a:cs typeface="Calibri"/>
            </a:rPr>
            <a:t> y </a:t>
          </a:r>
          <a:r>
            <a:rPr lang="en-GB" sz="2400" kern="1200" dirty="0" err="1" smtClean="0">
              <a:latin typeface="Calibri"/>
              <a:cs typeface="Calibri"/>
            </a:rPr>
            <a:t>entendidad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por</a:t>
          </a:r>
          <a:r>
            <a:rPr lang="en-GB" sz="2400" kern="1200" dirty="0" smtClean="0">
              <a:latin typeface="Calibri"/>
              <a:cs typeface="Calibri"/>
            </a:rPr>
            <a:t> los </a:t>
          </a:r>
          <a:r>
            <a:rPr lang="en-GB" sz="2400" kern="1200" dirty="0" err="1" smtClean="0">
              <a:latin typeface="Calibri"/>
              <a:cs typeface="Calibri"/>
            </a:rPr>
            <a:t>miembros</a:t>
          </a:r>
          <a:r>
            <a:rPr lang="en-GB" sz="2400" kern="1200" dirty="0" smtClean="0">
              <a:latin typeface="Calibri"/>
              <a:cs typeface="Calibri"/>
            </a:rPr>
            <a:t> claves del </a:t>
          </a:r>
          <a:r>
            <a:rPr lang="en-GB" sz="2400" kern="1200" dirty="0" err="1" smtClean="0">
              <a:latin typeface="Calibri"/>
              <a:cs typeface="Calibri"/>
            </a:rPr>
            <a:t>Equipo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desarrollador</a:t>
          </a:r>
          <a:r>
            <a:rPr lang="en-GB" sz="2400" kern="1200" dirty="0" smtClean="0">
              <a:latin typeface="Calibri"/>
              <a:cs typeface="Calibri"/>
            </a:rPr>
            <a:t> del TDA</a:t>
          </a:r>
          <a:endParaRPr lang="en-US" sz="2400" kern="1200" dirty="0">
            <a:latin typeface="Calibri"/>
            <a:cs typeface="Calibri"/>
          </a:endParaRPr>
        </a:p>
      </dsp:txBody>
      <dsp:txXfrm>
        <a:off x="0" y="2175553"/>
        <a:ext cx="8353426" cy="1468999"/>
      </dsp:txXfrm>
    </dsp:sp>
    <dsp:sp modelId="{8F3AE1D5-E633-CE45-BB6A-CD88B9B6A793}">
      <dsp:nvSpPr>
        <dsp:cNvPr id="0" name=""/>
        <dsp:cNvSpPr/>
      </dsp:nvSpPr>
      <dsp:spPr>
        <a:xfrm>
          <a:off x="0" y="3644553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6DEDE-B109-AE4F-9B6B-C37908C3DDCD}">
      <dsp:nvSpPr>
        <dsp:cNvPr id="0" name=""/>
        <dsp:cNvSpPr/>
      </dsp:nvSpPr>
      <dsp:spPr>
        <a:xfrm>
          <a:off x="0" y="3644553"/>
          <a:ext cx="8353426" cy="135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 err="1" smtClean="0">
              <a:latin typeface="Calibri"/>
              <a:cs typeface="Calibri"/>
            </a:rPr>
            <a:t>Sesión</a:t>
          </a:r>
          <a:r>
            <a:rPr lang="en-GB" sz="2400" b="1" i="0" kern="1200" dirty="0" smtClean="0">
              <a:latin typeface="Calibri"/>
              <a:cs typeface="Calibri"/>
            </a:rPr>
            <a:t> de </a:t>
          </a:r>
          <a:r>
            <a:rPr lang="en-GB" sz="2400" b="1" i="0" kern="1200" dirty="0" err="1" smtClean="0">
              <a:latin typeface="Calibri"/>
              <a:cs typeface="Calibri"/>
            </a:rPr>
            <a:t>Información</a:t>
          </a:r>
          <a:r>
            <a:rPr lang="en-GB" sz="2400" i="0" kern="1200" dirty="0" smtClean="0">
              <a:latin typeface="Calibri"/>
              <a:cs typeface="Calibri"/>
            </a:rPr>
            <a:t> –</a:t>
          </a:r>
          <a:r>
            <a:rPr lang="en-GB" sz="2400" kern="1200" dirty="0" smtClean="0">
              <a:latin typeface="Calibri"/>
              <a:cs typeface="Calibri"/>
            </a:rPr>
            <a:t> El </a:t>
          </a:r>
          <a:r>
            <a:rPr lang="en-GB" sz="2400" kern="1200" dirty="0" err="1" smtClean="0">
              <a:latin typeface="Calibri"/>
              <a:cs typeface="Calibri"/>
            </a:rPr>
            <a:t>proceso</a:t>
          </a:r>
          <a:r>
            <a:rPr lang="en-GB" sz="2400" kern="1200" dirty="0" smtClean="0">
              <a:latin typeface="Calibri"/>
              <a:cs typeface="Calibri"/>
            </a:rPr>
            <a:t> de ACC </a:t>
          </a:r>
          <a:r>
            <a:rPr lang="en-GB" sz="2400" kern="1200" dirty="0" err="1" smtClean="0">
              <a:latin typeface="Calibri"/>
              <a:cs typeface="Calibri"/>
            </a:rPr>
            <a:t>puede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ser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difícil</a:t>
          </a:r>
          <a:r>
            <a:rPr lang="en-GB" sz="2400" kern="1200" dirty="0" smtClean="0">
              <a:latin typeface="Calibri"/>
              <a:cs typeface="Calibri"/>
            </a:rPr>
            <a:t> de </a:t>
          </a:r>
          <a:r>
            <a:rPr lang="en-GB" sz="2400" kern="1200" dirty="0" err="1" smtClean="0">
              <a:latin typeface="Calibri"/>
              <a:cs typeface="Calibri"/>
            </a:rPr>
            <a:t>conceptualizar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para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algunas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personas,por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ello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asegure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que</a:t>
          </a:r>
          <a:r>
            <a:rPr lang="en-GB" sz="2400" kern="1200" dirty="0" smtClean="0">
              <a:latin typeface="Calibri"/>
              <a:cs typeface="Calibri"/>
            </a:rPr>
            <a:t> el </a:t>
          </a:r>
          <a:r>
            <a:rPr lang="en-GB" sz="2400" kern="1200" dirty="0" err="1" smtClean="0">
              <a:latin typeface="Calibri"/>
              <a:cs typeface="Calibri"/>
            </a:rPr>
            <a:t>Equipo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desarrollador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esté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adecuadamente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err="1" smtClean="0">
              <a:latin typeface="Calibri"/>
              <a:cs typeface="Calibri"/>
            </a:rPr>
            <a:t>informado</a:t>
          </a:r>
          <a:r>
            <a:rPr lang="en-GB" sz="2400" kern="1200" dirty="0" smtClean="0">
              <a:latin typeface="Calibri"/>
              <a:cs typeface="Calibri"/>
            </a:rPr>
            <a:t> antes de </a:t>
          </a:r>
          <a:r>
            <a:rPr lang="en-GB" sz="2400" kern="1200" dirty="0" err="1" smtClean="0">
              <a:latin typeface="Calibri"/>
              <a:cs typeface="Calibri"/>
            </a:rPr>
            <a:t>cualquier</a:t>
          </a:r>
          <a:r>
            <a:rPr lang="en-GB" sz="2400" kern="1200" dirty="0" smtClean="0">
              <a:latin typeface="Calibri"/>
              <a:cs typeface="Calibri"/>
            </a:rPr>
            <a:t> </a:t>
          </a:r>
          <a:r>
            <a:rPr lang="en-GB" sz="2400" kern="1200" dirty="0" smtClean="0">
              <a:latin typeface="Calibri"/>
              <a:cs typeface="Calibri"/>
            </a:rPr>
            <a:t>taller.</a:t>
          </a:r>
          <a:endParaRPr lang="en-US" sz="2400" kern="1200" dirty="0">
            <a:latin typeface="Calibri"/>
            <a:cs typeface="Calibri"/>
          </a:endParaRPr>
        </a:p>
      </dsp:txBody>
      <dsp:txXfrm>
        <a:off x="0" y="3644553"/>
        <a:ext cx="8353426" cy="13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2A74C8-5BAF-5E45-8CBA-37585A9CF94A}" type="slidenum">
              <a:rPr lang="en-GB" sz="1200">
                <a:solidFill>
                  <a:prstClr val="black"/>
                </a:solidFill>
              </a:rPr>
              <a:pPr/>
              <a:t>33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3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97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25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91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46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98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9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97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51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17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02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2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596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08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026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343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1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02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3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76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096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696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746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07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4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561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582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53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0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21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40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3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2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6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47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30099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ADT/PAE </a:t>
            </a:r>
            <a:r>
              <a:rPr lang="en-US" sz="4400" dirty="0" err="1" smtClean="0"/>
              <a:t>Curso</a:t>
            </a:r>
            <a:r>
              <a:rPr lang="en-US" sz="4400" dirty="0" smtClean="0"/>
              <a:t> </a:t>
            </a:r>
            <a:r>
              <a:rPr lang="en-US" sz="4400" dirty="0"/>
              <a:t>de </a:t>
            </a:r>
            <a:r>
              <a:rPr lang="en-US" sz="4400" dirty="0" err="1"/>
              <a:t>entrenamiento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2: </a:t>
            </a:r>
            <a:r>
              <a:rPr lang="en-US" dirty="0" err="1" smtClean="0"/>
              <a:t>Desarollo</a:t>
            </a:r>
            <a:r>
              <a:rPr lang="en-US" dirty="0" smtClean="0"/>
              <a:t> del ADT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muerta</a:t>
            </a:r>
            <a:r>
              <a:rPr lang="en-US" dirty="0" smtClean="0"/>
              <a:t> del Mar Negro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450" y="541020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" dirty="0"/>
              <a:t>Evolución de la 'zona muerta' la plataforma noroccidental</a:t>
            </a:r>
            <a:endParaRPr lang="en-US" b="1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616450" y="5410200"/>
            <a:ext cx="3962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" dirty="0"/>
              <a:t>Disminución de las camas </a:t>
            </a:r>
            <a:r>
              <a:rPr lang="es-ES" dirty="0" err="1"/>
              <a:t>Phyllophora</a:t>
            </a:r>
            <a:r>
              <a:rPr lang="es-ES" dirty="0"/>
              <a:t> sobre la plataforma noroccidental</a:t>
            </a:r>
            <a:endParaRPr lang="en-US" b="1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2100" y="2120901"/>
            <a:ext cx="5016500" cy="3124199"/>
            <a:chOff x="4508500" y="1536700"/>
            <a:chExt cx="3886200" cy="2438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500" y="1536700"/>
              <a:ext cx="3886200" cy="2438400"/>
            </a:xfrm>
            <a:prstGeom prst="rect">
              <a:avLst/>
            </a:prstGeom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864100" y="1536700"/>
              <a:ext cx="3200400" cy="2438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108200"/>
            <a:ext cx="422078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36" y="927100"/>
            <a:ext cx="6419310" cy="5181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6560372" flipV="1">
            <a:off x="6515740" y="2375597"/>
            <a:ext cx="1763998" cy="23804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ular Arrow 4"/>
          <p:cNvSpPr/>
          <p:nvPr/>
        </p:nvSpPr>
        <p:spPr>
          <a:xfrm rot="2131751" flipV="1">
            <a:off x="2675989" y="1670536"/>
            <a:ext cx="2137734" cy="19977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9280"/>
              <a:gd name="adj5" fmla="val 12500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797069">
            <a:off x="5371868" y="2731441"/>
            <a:ext cx="2995348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 flipV="1">
            <a:off x="6615920" y="2845661"/>
            <a:ext cx="2413283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7800" y="876299"/>
            <a:ext cx="2070100" cy="10572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alibri"/>
                <a:cs typeface="Calibri"/>
              </a:rPr>
              <a:t>Impacto</a:t>
            </a: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Reducción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lugares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anidamiento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tortuga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Loggerhead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4600" y="17462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Migración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tortuga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Loggerhead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50800" y="4787900"/>
            <a:ext cx="3759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i="1" dirty="0">
                <a:solidFill>
                  <a:srgbClr val="0033CC"/>
                </a:solidFill>
              </a:rPr>
              <a:t>Mediterranean Sea</a:t>
            </a:r>
          </a:p>
          <a:p>
            <a:r>
              <a:rPr lang="en-US" sz="2000" dirty="0" err="1" smtClean="0"/>
              <a:t>Problema</a:t>
            </a:r>
            <a:r>
              <a:rPr lang="en-US" sz="2000" dirty="0" smtClean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ranszonal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b="0" dirty="0" err="1" smtClean="0"/>
              <a:t>Pérdida</a:t>
            </a:r>
            <a:r>
              <a:rPr lang="en-US" sz="2000" b="0" dirty="0" smtClean="0"/>
              <a:t> del Habitat</a:t>
            </a:r>
          </a:p>
        </p:txBody>
      </p:sp>
      <p:sp>
        <p:nvSpPr>
          <p:cNvPr id="13" name="Right Arrow 12"/>
          <p:cNvSpPr/>
          <p:nvPr/>
        </p:nvSpPr>
        <p:spPr>
          <a:xfrm rot="20969575">
            <a:off x="4700036" y="4275235"/>
            <a:ext cx="3081582" cy="2519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775210">
            <a:off x="4510957" y="4218170"/>
            <a:ext cx="1640083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184715">
            <a:off x="4587948" y="3777670"/>
            <a:ext cx="2620133" cy="2504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38735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alibri"/>
                <a:cs typeface="Calibri"/>
              </a:rPr>
              <a:t>Causa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Urbanización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Turismo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7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15" grpId="0" animBg="1"/>
      <p:bldP spid="18" grpId="0" animBg="1"/>
      <p:bldP spid="25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3155" y="-612649"/>
            <a:ext cx="6470393" cy="7785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700" y="6191934"/>
            <a:ext cx="835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Indicadores</a:t>
            </a:r>
            <a:r>
              <a:rPr lang="en-US" b="1" dirty="0" smtClean="0"/>
              <a:t> de </a:t>
            </a:r>
            <a:r>
              <a:rPr lang="en-US" b="1" dirty="0" err="1" smtClean="0"/>
              <a:t>alteración</a:t>
            </a:r>
            <a:r>
              <a:rPr lang="en-US" b="1" dirty="0" smtClean="0"/>
              <a:t> de los habitats de los </a:t>
            </a:r>
            <a:r>
              <a:rPr lang="en-US" b="1" dirty="0" err="1" smtClean="0"/>
              <a:t>recursos</a:t>
            </a:r>
            <a:r>
              <a:rPr lang="en-US" b="1" dirty="0" smtClean="0"/>
              <a:t> </a:t>
            </a:r>
            <a:r>
              <a:rPr lang="en-US" b="1" dirty="0" err="1" smtClean="0"/>
              <a:t>bentónicos</a:t>
            </a:r>
            <a:r>
              <a:rPr lang="en-US" b="1" dirty="0" smtClean="0"/>
              <a:t> (</a:t>
            </a:r>
            <a:r>
              <a:rPr lang="en-US" b="1" dirty="0"/>
              <a:t>Source: FREPLATA, 2005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Cadena causal como un componente de un Sistema de Respuesta Política</a:t>
            </a:r>
            <a:endParaRPr lang="en-US" sz="3600" dirty="0"/>
          </a:p>
        </p:txBody>
      </p:sp>
      <p:sp>
        <p:nvSpPr>
          <p:cNvPr id="22" name="Bent Arrow 21"/>
          <p:cNvSpPr/>
          <p:nvPr/>
        </p:nvSpPr>
        <p:spPr>
          <a:xfrm rot="16200000">
            <a:off x="3370659" y="3138849"/>
            <a:ext cx="2109392" cy="1583250"/>
          </a:xfrm>
          <a:prstGeom prst="bentArrow">
            <a:avLst>
              <a:gd name="adj1" fmla="val 5539"/>
              <a:gd name="adj2" fmla="val 6799"/>
              <a:gd name="adj3" fmla="val 10572"/>
              <a:gd name="adj4" fmla="val 17560"/>
            </a:avLst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6200000">
            <a:off x="5247327" y="4383382"/>
            <a:ext cx="1319367" cy="160866"/>
          </a:xfrm>
          <a:prstGeom prst="rightArrow">
            <a:avLst/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4950310" y="4083625"/>
            <a:ext cx="1021378" cy="160867"/>
          </a:xfrm>
          <a:prstGeom prst="rightArrow">
            <a:avLst/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1295964" y="4258433"/>
            <a:ext cx="1041400" cy="162000"/>
          </a:xfrm>
          <a:prstGeom prst="rightArrow">
            <a:avLst/>
          </a:prstGeom>
          <a:solidFill>
            <a:srgbClr val="00CCFF"/>
          </a:solidFill>
          <a:ln w="12700" cap="flat" cmpd="sng" algn="ctr">
            <a:noFill/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1765299" y="2557265"/>
            <a:ext cx="1413934" cy="774236"/>
          </a:xfrm>
          <a:prstGeom prst="bentArrow">
            <a:avLst>
              <a:gd name="adj1" fmla="val 9539"/>
              <a:gd name="adj2" fmla="val 8050"/>
              <a:gd name="adj3" fmla="val 21719"/>
              <a:gd name="adj4" fmla="val 35748"/>
            </a:avLst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ent Arrow 26"/>
          <p:cNvSpPr/>
          <p:nvPr/>
        </p:nvSpPr>
        <p:spPr>
          <a:xfrm rot="5400000">
            <a:off x="4704983" y="2249519"/>
            <a:ext cx="720882" cy="1443085"/>
          </a:xfrm>
          <a:prstGeom prst="bentArrow">
            <a:avLst>
              <a:gd name="adj1" fmla="val 11402"/>
              <a:gd name="adj2" fmla="val 11487"/>
              <a:gd name="adj3" fmla="val 21719"/>
              <a:gd name="adj4" fmla="val 35748"/>
            </a:avLst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2429963" y="4848320"/>
            <a:ext cx="1482198" cy="194980"/>
          </a:xfrm>
          <a:prstGeom prst="rightArrow">
            <a:avLst/>
          </a:prstGeom>
          <a:solidFill>
            <a:srgbClr val="00386F"/>
          </a:solidFill>
          <a:ln w="12700" cap="flat" cmpd="sng" algn="ctr">
            <a:noFill/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13047107">
            <a:off x="2225047" y="4290716"/>
            <a:ext cx="1832733" cy="156257"/>
          </a:xfrm>
          <a:prstGeom prst="rightArrow">
            <a:avLst/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921464" y="3514574"/>
            <a:ext cx="540000" cy="162000"/>
          </a:xfrm>
          <a:prstGeom prst="rightArrow">
            <a:avLst/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923127" y="3876589"/>
            <a:ext cx="539999" cy="160866"/>
          </a:xfrm>
          <a:prstGeom prst="rightArrow">
            <a:avLst/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5956" y="341911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C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onductor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4581" y="3788947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Respuesta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3433" y="4710538"/>
            <a:ext cx="1206393" cy="484578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Raíz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187164" y="3294384"/>
            <a:ext cx="1224000" cy="503999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Subyacentes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45281" y="2360620"/>
            <a:ext cx="1224000" cy="504000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Inmediatas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28616" y="3306103"/>
            <a:ext cx="122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16980" y="4685868"/>
            <a:ext cx="1224000" cy="504000"/>
          </a:xfrm>
          <a:prstGeom prst="rect">
            <a:avLst/>
          </a:prstGeom>
          <a:solidFill>
            <a:srgbClr val="00386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Respuesta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Componentes de una cadena causal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1225" y="1805409"/>
            <a:ext cx="7321550" cy="19029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Una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cadena causal es una secuencia ordenada de eventos que </a:t>
              </a:r>
              <a:r>
                <a:rPr lang="es-ES" sz="2800" dirty="0">
                  <a:solidFill>
                    <a:schemeClr val="bg2"/>
                  </a:solidFill>
                  <a:latin typeface="Calibri"/>
                  <a:cs typeface="Calibri"/>
                </a:rPr>
                <a:t>unen las causas de un problema con sus </a:t>
              </a:r>
              <a:r>
                <a:rPr lang="es-E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efectos</a:t>
              </a:r>
              <a:endParaRPr lang="es-PE" sz="2800" dirty="0">
                <a:solidFill>
                  <a:schemeClr val="bg2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858" y="4343400"/>
            <a:ext cx="2303528" cy="1382117"/>
            <a:chOff x="5357" y="1551582"/>
            <a:chExt cx="1601390" cy="960834"/>
          </a:xfrm>
        </p:grpSpPr>
        <p:sp>
          <p:nvSpPr>
            <p:cNvPr id="23" name="Rounded Rectangle 22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000" dirty="0">
                  <a:solidFill>
                    <a:srgbClr val="000000"/>
                  </a:solidFill>
                  <a:latin typeface="Calibri"/>
                  <a:cs typeface="Calibri"/>
                </a:rPr>
                <a:t>Las causas inmediatas o técnicas</a:t>
              </a:r>
              <a:endParaRPr lang="es-PE" sz="2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20988" y="4843328"/>
            <a:ext cx="620712" cy="397144"/>
            <a:chOff x="1766887" y="1833427"/>
            <a:chExt cx="339494" cy="397144"/>
          </a:xfrm>
          <a:solidFill>
            <a:srgbClr val="FF0000"/>
          </a:solidFill>
        </p:grpSpPr>
        <p:sp>
          <p:nvSpPr>
            <p:cNvPr id="21" name="Right Arrow 20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6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41105" y="4343400"/>
            <a:ext cx="2303528" cy="1382117"/>
            <a:chOff x="2247304" y="1551582"/>
            <a:chExt cx="1601390" cy="960834"/>
          </a:xfrm>
        </p:grpSpPr>
        <p:sp>
          <p:nvSpPr>
            <p:cNvPr id="19" name="Rounded Rectangle 18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2275446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Causas</a:t>
              </a:r>
              <a:r>
                <a:rPr lang="en-US" sz="2000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Subyacentes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12236" y="4894128"/>
            <a:ext cx="647999" cy="397144"/>
            <a:chOff x="4008834" y="1833427"/>
            <a:chExt cx="339494" cy="397144"/>
          </a:xfrm>
          <a:solidFill>
            <a:srgbClr val="FF0000"/>
          </a:solidFill>
        </p:grpSpPr>
        <p:sp>
          <p:nvSpPr>
            <p:cNvPr id="17" name="Right Arrow 16"/>
            <p:cNvSpPr/>
            <p:nvPr/>
          </p:nvSpPr>
          <p:spPr>
            <a:xfrm>
              <a:off x="4008834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0"/>
            <p:cNvSpPr/>
            <p:nvPr/>
          </p:nvSpPr>
          <p:spPr>
            <a:xfrm>
              <a:off x="4008834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0452" y="4419600"/>
            <a:ext cx="2303528" cy="1382117"/>
            <a:chOff x="4489251" y="1551582"/>
            <a:chExt cx="1601390" cy="960834"/>
          </a:xfrm>
        </p:grpSpPr>
        <p:sp>
          <p:nvSpPr>
            <p:cNvPr id="15" name="Rounded Rectangle 14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</a:t>
              </a:r>
              <a:r>
                <a:rPr lang="en-US" sz="2000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ausas</a:t>
              </a:r>
              <a:r>
                <a:rPr lang="en-US" sz="2000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2000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raíz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2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Inmediatas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02307" y="1884598"/>
            <a:ext cx="6893273" cy="1265783"/>
            <a:chOff x="363363" y="309795"/>
            <a:chExt cx="6893273" cy="1265783"/>
          </a:xfrm>
        </p:grpSpPr>
        <p:sp>
          <p:nvSpPr>
            <p:cNvPr id="28" name="Rectangle 27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kern="1200" dirty="0" smtClean="0">
                  <a:latin typeface="Calibri"/>
                  <a:cs typeface="Calibri"/>
                </a:rPr>
                <a:t>…</a:t>
              </a:r>
              <a:r>
                <a:rPr lang="es-ES" sz="2400" b="1" dirty="0">
                  <a:latin typeface="Calibri"/>
                  <a:cs typeface="Calibri"/>
                </a:rPr>
                <a:t>son por lo general las causas técnicas directas del problema</a:t>
              </a:r>
              <a:endParaRPr lang="es-PE" sz="2400" b="1" dirty="0">
                <a:latin typeface="Calibri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27707" y="3478079"/>
            <a:ext cx="6893273" cy="1265783"/>
            <a:chOff x="363363" y="1903276"/>
            <a:chExt cx="6893273" cy="1265783"/>
          </a:xfrm>
        </p:grpSpPr>
        <p:sp>
          <p:nvSpPr>
            <p:cNvPr id="26" name="Rectangle 25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kern="1200" dirty="0" smtClean="0">
                  <a:latin typeface="Calibri"/>
                  <a:cs typeface="Calibri"/>
                </a:rPr>
                <a:t>Son </a:t>
              </a:r>
              <a:r>
                <a:rPr lang="en-US" sz="2400" b="1" kern="1200" dirty="0" err="1" smtClean="0">
                  <a:latin typeface="Calibri"/>
                  <a:cs typeface="Calibri"/>
                </a:rPr>
                <a:t>predominantemente</a:t>
              </a:r>
              <a:r>
                <a:rPr lang="en-US" sz="2400" b="1" kern="1200" dirty="0" smtClean="0">
                  <a:latin typeface="Calibri"/>
                  <a:cs typeface="Calibri"/>
                </a:rPr>
                <a:t> tangibles </a:t>
              </a:r>
              <a:r>
                <a:rPr lang="es-ES" sz="2400" dirty="0"/>
                <a:t>(</a:t>
              </a:r>
              <a:r>
                <a:rPr lang="es-ES" sz="2400" b="1" dirty="0">
                  <a:latin typeface="Calibri"/>
                  <a:cs typeface="Calibri"/>
                </a:rPr>
                <a:t>por ejemplo, entrada de nutrientes mejorados), y con distintas áreas de </a:t>
              </a:r>
              <a:r>
                <a:rPr lang="es-ES" sz="2400" b="1" dirty="0" smtClean="0">
                  <a:latin typeface="Calibri"/>
                  <a:cs typeface="Calibri"/>
                </a:rPr>
                <a:t>impacto</a:t>
              </a:r>
              <a:endParaRPr lang="es-PE" sz="2400" b="1" dirty="0">
                <a:latin typeface="Calibri"/>
                <a:cs typeface="Calibri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5022" y="3358749"/>
            <a:ext cx="886048" cy="132907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1128583" y="5071559"/>
            <a:ext cx="6914920" cy="1265783"/>
            <a:chOff x="478539" y="3496756"/>
            <a:chExt cx="6662920" cy="1265783"/>
          </a:xfrm>
        </p:grpSpPr>
        <p:sp>
          <p:nvSpPr>
            <p:cNvPr id="24" name="Rectangle 23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400" b="1" dirty="0">
                  <a:latin typeface="Calibri"/>
                  <a:cs typeface="Calibri"/>
                </a:rPr>
                <a:t>Al ser de carácter técnico que son los más fáciles de cuantificar, priorizar y ubicar geográficamente el uso de mapas.</a:t>
              </a:r>
              <a:endParaRPr lang="es-PE" sz="2400" b="1" dirty="0">
                <a:latin typeface="Calibri"/>
                <a:cs typeface="Calibri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0416" y="4914125"/>
            <a:ext cx="886048" cy="132907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63700"/>
            <a:ext cx="1238250" cy="14859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 rotWithShape="1">
          <a:blip r:embed="rId3"/>
          <a:srcRect t="13986" b="2015"/>
          <a:stretch/>
        </p:blipFill>
        <p:spPr>
          <a:xfrm>
            <a:off x="381007" y="3223800"/>
            <a:ext cx="126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4826001"/>
            <a:ext cx="1260000" cy="151199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19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500" y="2247900"/>
            <a:ext cx="14351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400" dirty="0" err="1" smtClean="0"/>
              <a:t>Ejemplos</a:t>
            </a:r>
            <a:r>
              <a:rPr lang="en-US" sz="2400" dirty="0" smtClean="0"/>
              <a:t> de </a:t>
            </a:r>
            <a:r>
              <a:rPr lang="en-US" sz="2400" dirty="0" err="1" smtClean="0"/>
              <a:t>causas</a:t>
            </a:r>
            <a:r>
              <a:rPr lang="en-US" sz="2400" dirty="0" smtClean="0"/>
              <a:t> </a:t>
            </a:r>
            <a:r>
              <a:rPr lang="en-US" sz="2400" dirty="0" err="1" smtClean="0"/>
              <a:t>inmediatas</a:t>
            </a:r>
            <a:endParaRPr lang="en-US" sz="2400" i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0800"/>
            <a:ext cx="8229600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Causas subyacentes 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13379" y="1190624"/>
            <a:ext cx="3664862" cy="3620903"/>
            <a:chOff x="2369154" y="0"/>
            <a:chExt cx="3422139" cy="3216404"/>
          </a:xfrm>
          <a:solidFill>
            <a:srgbClr val="0D5DFF"/>
          </a:solidFill>
        </p:grpSpPr>
        <p:sp>
          <p:nvSpPr>
            <p:cNvPr id="15" name="Oval 14"/>
            <p:cNvSpPr/>
            <p:nvPr/>
          </p:nvSpPr>
          <p:spPr>
            <a:xfrm>
              <a:off x="2369154" y="0"/>
              <a:ext cx="3422139" cy="3216404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2870315" y="471031"/>
              <a:ext cx="2419817" cy="227434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>
                  <a:latin typeface="Calibri"/>
                  <a:cs typeface="Calibri"/>
                </a:rPr>
                <a:t>…..son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aquellas</a:t>
              </a:r>
              <a:r>
                <a:rPr lang="en-US" sz="2700" b="1" kern="1200" dirty="0" smtClean="0">
                  <a:latin typeface="Calibri"/>
                  <a:cs typeface="Calibri"/>
                </a:rPr>
                <a:t>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que</a:t>
              </a:r>
              <a:r>
                <a:rPr lang="en-US" sz="2700" b="1" kern="1200" dirty="0" smtClean="0">
                  <a:latin typeface="Calibri"/>
                  <a:cs typeface="Calibri"/>
                </a:rPr>
                <a:t>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contribuyen</a:t>
              </a:r>
              <a:r>
                <a:rPr lang="en-US" sz="2700" b="1" kern="1200" dirty="0" smtClean="0">
                  <a:latin typeface="Calibri"/>
                  <a:cs typeface="Calibri"/>
                </a:rPr>
                <a:t> a las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causas</a:t>
              </a:r>
              <a:r>
                <a:rPr lang="en-US" sz="2700" b="1" kern="1200" dirty="0" smtClean="0">
                  <a:latin typeface="Calibri"/>
                  <a:cs typeface="Calibri"/>
                </a:rPr>
                <a:t>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inmediatas</a:t>
              </a:r>
              <a:r>
                <a:rPr lang="en-US" sz="2700" b="1" kern="1200" dirty="0" smtClean="0">
                  <a:latin typeface="Calibri"/>
                  <a:cs typeface="Calibri"/>
                </a:rPr>
                <a:t>. En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términos</a:t>
              </a:r>
              <a:r>
                <a:rPr lang="en-US" sz="2700" b="1" kern="1200" dirty="0" smtClean="0">
                  <a:latin typeface="Calibri"/>
                  <a:cs typeface="Calibri"/>
                </a:rPr>
                <a:t>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amplios</a:t>
              </a:r>
              <a:r>
                <a:rPr lang="en-US" sz="2700" b="1" kern="1200" dirty="0" smtClean="0">
                  <a:latin typeface="Calibri"/>
                  <a:cs typeface="Calibri"/>
                </a:rPr>
                <a:t> se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pueden</a:t>
              </a:r>
              <a:r>
                <a:rPr lang="en-US" sz="2700" b="1" kern="1200" dirty="0" smtClean="0">
                  <a:latin typeface="Calibri"/>
                  <a:cs typeface="Calibri"/>
                </a:rPr>
                <a:t>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definir</a:t>
              </a:r>
              <a:r>
                <a:rPr lang="en-US" sz="2700" b="1" kern="1200" dirty="0" smtClean="0">
                  <a:latin typeface="Calibri"/>
                  <a:cs typeface="Calibri"/>
                </a:rPr>
                <a:t> </a:t>
              </a:r>
              <a:r>
                <a:rPr lang="en-US" sz="2700" b="1" kern="1200" dirty="0" err="1" smtClean="0">
                  <a:latin typeface="Calibri"/>
                  <a:cs typeface="Calibri"/>
                </a:rPr>
                <a:t>como</a:t>
              </a:r>
              <a:r>
                <a:rPr lang="en-US" sz="2700" b="1" kern="1200" dirty="0" smtClean="0">
                  <a:latin typeface="Calibri"/>
                  <a:cs typeface="Calibri"/>
                </a:rPr>
                <a:t>:</a:t>
              </a:r>
              <a:endParaRPr lang="en-US" sz="2700" b="1" kern="1200" dirty="0">
                <a:latin typeface="Calibri"/>
                <a:cs typeface="Calibri"/>
              </a:endParaRPr>
            </a:p>
          </p:txBody>
        </p:sp>
      </p:grpSp>
      <p:sp>
        <p:nvSpPr>
          <p:cNvPr id="7" name="Left Arrow 6"/>
          <p:cNvSpPr/>
          <p:nvPr/>
        </p:nvSpPr>
        <p:spPr>
          <a:xfrm rot="19179256">
            <a:off x="2377604" y="4219109"/>
            <a:ext cx="1008000" cy="749131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09659" y="4896080"/>
            <a:ext cx="1943997" cy="1331996"/>
            <a:chOff x="0" y="3300956"/>
            <a:chExt cx="1943997" cy="1331996"/>
          </a:xfrm>
        </p:grpSpPr>
        <p:sp>
          <p:nvSpPr>
            <p:cNvPr id="13" name="Rounded Rectangle 12"/>
            <p:cNvSpPr/>
            <p:nvPr/>
          </p:nvSpPr>
          <p:spPr>
            <a:xfrm>
              <a:off x="0" y="3300956"/>
              <a:ext cx="1943997" cy="133199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7"/>
            <p:cNvSpPr/>
            <p:nvPr/>
          </p:nvSpPr>
          <p:spPr>
            <a:xfrm>
              <a:off x="39013" y="3339969"/>
              <a:ext cx="1865971" cy="125397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47625" rIns="47625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Calibri"/>
                  <a:cs typeface="Calibri"/>
                </a:rPr>
                <a:t>Subyacentes</a:t>
              </a:r>
              <a:r>
                <a:rPr lang="en-US" sz="2400" b="1" kern="1200" dirty="0" smtClean="0">
                  <a:latin typeface="Calibri"/>
                  <a:cs typeface="Calibri"/>
                </a:rPr>
                <a:t> </a:t>
              </a:r>
              <a:r>
                <a:rPr lang="en-US" sz="2400" b="1" kern="1200" dirty="0" err="1" smtClean="0">
                  <a:latin typeface="Calibri"/>
                  <a:cs typeface="Calibri"/>
                </a:rPr>
                <a:t>usos</a:t>
              </a:r>
              <a:r>
                <a:rPr lang="en-US" sz="2400" b="1" kern="1200" dirty="0" smtClean="0">
                  <a:latin typeface="Calibri"/>
                  <a:cs typeface="Calibri"/>
                </a:rPr>
                <a:t> de </a:t>
              </a:r>
              <a:r>
                <a:rPr lang="en-US" sz="2400" b="1" kern="1200" dirty="0" err="1" smtClean="0">
                  <a:latin typeface="Calibri"/>
                  <a:cs typeface="Calibri"/>
                </a:rPr>
                <a:t>recursos</a:t>
              </a:r>
              <a:r>
                <a:rPr lang="en-US" sz="2400" b="1" kern="1200" dirty="0" smtClean="0">
                  <a:latin typeface="Calibri"/>
                  <a:cs typeface="Calibri"/>
                </a:rPr>
                <a:t> y </a:t>
              </a:r>
              <a:r>
                <a:rPr lang="en-US" sz="2400" b="1" kern="1200" dirty="0" err="1" smtClean="0">
                  <a:latin typeface="Calibri"/>
                  <a:cs typeface="Calibri"/>
                </a:rPr>
                <a:t>prácticas</a:t>
              </a:r>
              <a:r>
                <a:rPr lang="en-US" sz="2400" b="1" kern="1200" dirty="0" smtClean="0">
                  <a:latin typeface="Calibri"/>
                  <a:cs typeface="Calibri"/>
                </a:rPr>
                <a:t> </a:t>
              </a:r>
              <a:endParaRPr lang="en-US" sz="2400" b="1" kern="1200" dirty="0">
                <a:latin typeface="Calibri"/>
                <a:cs typeface="Calibri"/>
              </a:endParaRPr>
            </a:p>
          </p:txBody>
        </p:sp>
      </p:grpSp>
      <p:sp>
        <p:nvSpPr>
          <p:cNvPr id="9" name="Left Arrow 8"/>
          <p:cNvSpPr/>
          <p:nvPr/>
        </p:nvSpPr>
        <p:spPr>
          <a:xfrm rot="13394779">
            <a:off x="5781763" y="4247082"/>
            <a:ext cx="992956" cy="749131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6717142" y="4857824"/>
            <a:ext cx="1942598" cy="1332455"/>
            <a:chOff x="6207483" y="3262700"/>
            <a:chExt cx="1942598" cy="1332455"/>
          </a:xfrm>
        </p:grpSpPr>
        <p:sp>
          <p:nvSpPr>
            <p:cNvPr id="11" name="Rounded Rectangle 10"/>
            <p:cNvSpPr/>
            <p:nvPr/>
          </p:nvSpPr>
          <p:spPr>
            <a:xfrm>
              <a:off x="6207483" y="3262700"/>
              <a:ext cx="1942598" cy="1332455"/>
            </a:xfrm>
            <a:prstGeom prst="roundRect">
              <a:avLst>
                <a:gd name="adj" fmla="val 10000"/>
              </a:avLst>
            </a:prstGeom>
            <a:solidFill>
              <a:srgbClr val="0D5DFF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6246509" y="3301726"/>
              <a:ext cx="1864546" cy="12544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47625" rIns="47625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Calibri"/>
                  <a:cs typeface="Calibri"/>
                </a:rPr>
                <a:t>Causas</a:t>
              </a:r>
              <a:r>
                <a:rPr lang="en-US" sz="2400" b="1" kern="1200" dirty="0" smtClean="0">
                  <a:latin typeface="Calibri"/>
                  <a:cs typeface="Calibri"/>
                </a:rPr>
                <a:t> </a:t>
              </a:r>
              <a:r>
                <a:rPr lang="en-US" sz="2400" b="1" kern="1200" dirty="0" err="1" smtClean="0">
                  <a:latin typeface="Calibri"/>
                  <a:cs typeface="Calibri"/>
                </a:rPr>
                <a:t>sociales</a:t>
              </a:r>
              <a:r>
                <a:rPr lang="en-US" sz="2400" b="1" kern="1200" dirty="0" smtClean="0">
                  <a:latin typeface="Calibri"/>
                  <a:cs typeface="Calibri"/>
                </a:rPr>
                <a:t> y </a:t>
              </a:r>
              <a:r>
                <a:rPr lang="en-US" sz="2400" b="1" kern="1200" dirty="0" err="1" smtClean="0">
                  <a:latin typeface="Calibri"/>
                  <a:cs typeface="Calibri"/>
                </a:rPr>
                <a:t>economicas</a:t>
              </a:r>
              <a:endParaRPr lang="en-US" sz="2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y </a:t>
            </a:r>
            <a:r>
              <a:rPr lang="en-US" dirty="0" err="1" smtClean="0"/>
              <a:t>Practicas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32644" y="1705927"/>
            <a:ext cx="7134108" cy="1446074"/>
            <a:chOff x="122528" y="309795"/>
            <a:chExt cx="7134108" cy="1446074"/>
          </a:xfrm>
        </p:grpSpPr>
        <p:sp>
          <p:nvSpPr>
            <p:cNvPr id="28" name="Rectangle 27"/>
            <p:cNvSpPr/>
            <p:nvPr/>
          </p:nvSpPr>
          <p:spPr>
            <a:xfrm>
              <a:off x="122528" y="49008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err="1" smtClean="0">
                  <a:latin typeface="Calibri"/>
                  <a:cs typeface="Calibri"/>
                </a:rPr>
                <a:t>Usos</a:t>
              </a:r>
              <a:r>
                <a:rPr lang="en-US" sz="2400" b="1" dirty="0" smtClean="0">
                  <a:latin typeface="Calibri"/>
                  <a:cs typeface="Calibri"/>
                </a:rPr>
                <a:t> de la </a:t>
              </a:r>
              <a:r>
                <a:rPr lang="en-US" sz="2400" b="1" dirty="0" err="1" smtClean="0">
                  <a:latin typeface="Calibri"/>
                  <a:cs typeface="Calibri"/>
                </a:rPr>
                <a:t>tierra</a:t>
              </a:r>
              <a:r>
                <a:rPr lang="en-US" sz="2400" b="1" dirty="0" smtClean="0">
                  <a:latin typeface="Calibri"/>
                  <a:cs typeface="Calibri"/>
                </a:rPr>
                <a:t> (</a:t>
              </a:r>
              <a:r>
                <a:rPr lang="es-ES" sz="2400" b="1" dirty="0">
                  <a:latin typeface="Calibri"/>
                  <a:cs typeface="Calibri"/>
                </a:rPr>
                <a:t>recuperación / drenaje operaciones, </a:t>
              </a:r>
              <a:r>
                <a:rPr lang="es-ES" sz="2400" b="1" dirty="0" err="1">
                  <a:latin typeface="Calibri"/>
                  <a:cs typeface="Calibri"/>
                </a:rPr>
                <a:t>deforestación,agricultura</a:t>
              </a:r>
              <a:r>
                <a:rPr lang="es-ES" sz="2400" dirty="0" smtClean="0"/>
                <a:t>)</a:t>
              </a:r>
              <a:endParaRPr lang="es-PE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96007" y="3478079"/>
            <a:ext cx="6893273" cy="1265783"/>
            <a:chOff x="363363" y="1903276"/>
            <a:chExt cx="6893273" cy="1265783"/>
          </a:xfrm>
        </p:grpSpPr>
        <p:sp>
          <p:nvSpPr>
            <p:cNvPr id="26" name="Rectangle 25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err="1" smtClean="0">
                  <a:latin typeface="Calibri"/>
                  <a:cs typeface="Calibri"/>
                </a:rPr>
                <a:t>Dañando</a:t>
              </a:r>
              <a:r>
                <a:rPr lang="en-US" sz="2400" b="1" dirty="0" smtClean="0">
                  <a:latin typeface="Calibri"/>
                  <a:cs typeface="Calibri"/>
                </a:rPr>
                <a:t> o </a:t>
              </a:r>
              <a:r>
                <a:rPr lang="en-US" sz="2400" b="1" dirty="0" err="1" smtClean="0">
                  <a:latin typeface="Calibri"/>
                  <a:cs typeface="Calibri"/>
                </a:rPr>
                <a:t>prácticas</a:t>
              </a:r>
              <a:r>
                <a:rPr lang="en-US" sz="2400" b="1" dirty="0" smtClean="0">
                  <a:latin typeface="Calibri"/>
                  <a:cs typeface="Calibri"/>
                </a:rPr>
                <a:t> </a:t>
              </a:r>
              <a:r>
                <a:rPr lang="en-US" sz="2400" b="1" dirty="0" err="1" smtClean="0">
                  <a:latin typeface="Calibri"/>
                  <a:cs typeface="Calibri"/>
                </a:rPr>
                <a:t>insostenibles</a:t>
              </a:r>
              <a:r>
                <a:rPr lang="en-US" sz="2400" b="1" dirty="0" smtClean="0">
                  <a:latin typeface="Calibri"/>
                  <a:cs typeface="Calibri"/>
                </a:rPr>
                <a:t> </a:t>
              </a:r>
              <a:r>
                <a:rPr lang="en-US" sz="2400" b="1" dirty="0">
                  <a:latin typeface="Calibri"/>
                  <a:cs typeface="Calibri"/>
                </a:rPr>
                <a:t>(</a:t>
              </a:r>
              <a:r>
                <a:rPr lang="es-ES" sz="2400" b="1" dirty="0">
                  <a:latin typeface="Calibri"/>
                  <a:cs typeface="Calibri"/>
                </a:rPr>
                <a:t>producción ganadera intensiva, la falta de tecnología obsoleta o de tratamiento de agua, las prácticas de pesca destructivas)</a:t>
              </a:r>
              <a:endParaRPr lang="en-US" sz="2400" b="1" dirty="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96883" y="5071559"/>
            <a:ext cx="6914920" cy="1265783"/>
            <a:chOff x="478539" y="3496756"/>
            <a:chExt cx="6662920" cy="1265783"/>
          </a:xfrm>
        </p:grpSpPr>
        <p:sp>
          <p:nvSpPr>
            <p:cNvPr id="24" name="Rectangle 23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err="1" smtClean="0">
                  <a:latin typeface="Calibri"/>
                  <a:cs typeface="Calibri"/>
                </a:rPr>
                <a:t>Usos</a:t>
              </a:r>
              <a:r>
                <a:rPr lang="en-US" sz="2400" b="1" dirty="0" smtClean="0">
                  <a:latin typeface="Calibri"/>
                  <a:cs typeface="Calibri"/>
                </a:rPr>
                <a:t> de </a:t>
              </a:r>
              <a:r>
                <a:rPr lang="en-US" sz="2400" b="1" dirty="0" err="1" smtClean="0">
                  <a:latin typeface="Calibri"/>
                  <a:cs typeface="Calibri"/>
                </a:rPr>
                <a:t>agua</a:t>
              </a:r>
              <a:r>
                <a:rPr lang="en-US" sz="2400" b="1" dirty="0" smtClean="0">
                  <a:latin typeface="Calibri"/>
                  <a:cs typeface="Calibri"/>
                </a:rPr>
                <a:t> </a:t>
              </a:r>
              <a:r>
                <a:rPr lang="en-US" sz="2400" b="1" dirty="0">
                  <a:latin typeface="Calibri"/>
                  <a:cs typeface="Calibri"/>
                </a:rPr>
                <a:t>(</a:t>
              </a:r>
              <a:r>
                <a:rPr lang="en-US" sz="2400" b="1" dirty="0" err="1" smtClean="0">
                  <a:latin typeface="Calibri"/>
                  <a:cs typeface="Calibri"/>
                </a:rPr>
                <a:t>diversión</a:t>
              </a:r>
              <a:r>
                <a:rPr lang="en-US" sz="2400" b="1" dirty="0">
                  <a:latin typeface="Calibri"/>
                  <a:cs typeface="Calibri"/>
                </a:rPr>
                <a:t>, </a:t>
              </a:r>
              <a:r>
                <a:rPr lang="en-US" sz="2400" b="1" dirty="0" err="1" smtClean="0">
                  <a:latin typeface="Calibri"/>
                  <a:cs typeface="Calibri"/>
                </a:rPr>
                <a:t>almacenamiento</a:t>
              </a:r>
              <a:r>
                <a:rPr lang="en-US" sz="2400" b="1" dirty="0" smtClean="0">
                  <a:latin typeface="Calibri"/>
                  <a:cs typeface="Calibri"/>
                </a:rPr>
                <a:t> </a:t>
              </a:r>
              <a:r>
                <a:rPr lang="en-US" sz="2400" b="1" dirty="0" err="1" smtClean="0">
                  <a:latin typeface="Calibri"/>
                  <a:cs typeface="Calibri"/>
                </a:rPr>
                <a:t>etc</a:t>
              </a:r>
              <a:r>
                <a:rPr lang="en-US" sz="2400" b="1" dirty="0">
                  <a:latin typeface="Calibri"/>
                  <a:cs typeface="Calibri"/>
                </a:rPr>
                <a:t>)</a:t>
              </a:r>
            </a:p>
          </p:txBody>
        </p:sp>
      </p:grp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53000"/>
            <a:ext cx="1836000" cy="12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5" y="1776749"/>
            <a:ext cx="1819251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3352800"/>
            <a:ext cx="182903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6: </a:t>
            </a:r>
            <a:r>
              <a:rPr lang="en-US" dirty="0" err="1" smtClean="0"/>
              <a:t>Análisis</a:t>
            </a:r>
            <a:r>
              <a:rPr lang="en-US" dirty="0" smtClean="0"/>
              <a:t> de la </a:t>
            </a:r>
            <a:r>
              <a:rPr lang="en-US" dirty="0" err="1" smtClean="0"/>
              <a:t>Cadena</a:t>
            </a:r>
            <a:r>
              <a:rPr lang="en-US" dirty="0" smtClean="0"/>
              <a:t> Causal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y </a:t>
            </a:r>
            <a:r>
              <a:rPr lang="en-US" dirty="0" err="1" smtClean="0"/>
              <a:t>Económicas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7307" y="1884598"/>
            <a:ext cx="6893273" cy="1265783"/>
            <a:chOff x="363363" y="309795"/>
            <a:chExt cx="6893273" cy="1265783"/>
          </a:xfrm>
        </p:grpSpPr>
        <p:sp>
          <p:nvSpPr>
            <p:cNvPr id="28" name="Rectangle 27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91440" rIns="72000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err="1" smtClean="0">
                  <a:latin typeface="Calibri"/>
                  <a:cs typeface="Calibri"/>
                </a:rPr>
                <a:t>Falta</a:t>
              </a:r>
              <a:r>
                <a:rPr lang="en-US" sz="2400" b="1" dirty="0" smtClean="0">
                  <a:latin typeface="Calibri"/>
                  <a:cs typeface="Calibri"/>
                </a:rPr>
                <a:t> de </a:t>
              </a:r>
              <a:r>
                <a:rPr lang="en-US" sz="2400" b="1" dirty="0" err="1" smtClean="0">
                  <a:latin typeface="Calibri"/>
                  <a:cs typeface="Calibri"/>
                </a:rPr>
                <a:t>investigación</a:t>
              </a:r>
              <a:r>
                <a:rPr lang="en-US" sz="2400" b="1" dirty="0" smtClean="0">
                  <a:latin typeface="Calibri"/>
                  <a:cs typeface="Calibri"/>
                </a:rPr>
                <a:t>, </a:t>
              </a:r>
              <a:r>
                <a:rPr lang="en-US" sz="2400" b="1" dirty="0" err="1" smtClean="0">
                  <a:latin typeface="Calibri"/>
                  <a:cs typeface="Calibri"/>
                </a:rPr>
                <a:t>operación</a:t>
              </a:r>
              <a:r>
                <a:rPr lang="en-US" sz="2400" b="1" dirty="0" smtClean="0">
                  <a:latin typeface="Calibri"/>
                  <a:cs typeface="Calibri"/>
                </a:rPr>
                <a:t> y </a:t>
              </a:r>
              <a:r>
                <a:rPr lang="en-US" sz="2400" b="1" dirty="0" err="1" smtClean="0">
                  <a:latin typeface="Calibri"/>
                  <a:cs typeface="Calibri"/>
                </a:rPr>
                <a:t>mantenimiento</a:t>
              </a:r>
              <a:endParaRPr lang="en-US" sz="2400" b="1" dirty="0">
                <a:latin typeface="Calibri"/>
                <a:cs typeface="Calibri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>
                <a:latin typeface="Calibri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2707" y="3478079"/>
            <a:ext cx="6893273" cy="1265783"/>
            <a:chOff x="363363" y="1903276"/>
            <a:chExt cx="6893273" cy="1265783"/>
          </a:xfrm>
        </p:grpSpPr>
        <p:sp>
          <p:nvSpPr>
            <p:cNvPr id="26" name="Rectangle 25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91440" rIns="72000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smtClean="0">
                  <a:latin typeface="Calibri"/>
                  <a:cs typeface="Calibri"/>
                </a:rPr>
                <a:t>P</a:t>
              </a:r>
              <a:r>
                <a:rPr lang="es-ES" sz="2400" b="1" dirty="0">
                  <a:latin typeface="Calibri"/>
                  <a:cs typeface="Calibri"/>
                </a:rPr>
                <a:t>obre conciencia o educación</a:t>
              </a:r>
              <a:endParaRPr lang="es-PE" sz="2400" b="1" dirty="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3583" y="5071559"/>
            <a:ext cx="6914920" cy="1265783"/>
            <a:chOff x="478539" y="3496756"/>
            <a:chExt cx="6662920" cy="1265783"/>
          </a:xfrm>
        </p:grpSpPr>
        <p:sp>
          <p:nvSpPr>
            <p:cNvPr id="24" name="Rectangle 23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91440" rIns="72000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 smtClean="0">
                <a:latin typeface="Calibri"/>
                <a:cs typeface="Calibri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>
                <a:latin typeface="Calibri"/>
                <a:cs typeface="Calibri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err="1" smtClean="0">
                  <a:latin typeface="Calibri"/>
                  <a:cs typeface="Calibri"/>
                </a:rPr>
                <a:t>Fallas</a:t>
              </a:r>
              <a:r>
                <a:rPr lang="en-US" sz="2400" b="1" dirty="0" smtClean="0">
                  <a:latin typeface="Calibri"/>
                  <a:cs typeface="Calibri"/>
                </a:rPr>
                <a:t> de </a:t>
              </a:r>
              <a:r>
                <a:rPr lang="en-US" sz="2400" b="1" dirty="0" err="1" smtClean="0">
                  <a:latin typeface="Calibri"/>
                  <a:cs typeface="Calibri"/>
                </a:rPr>
                <a:t>Governanza</a:t>
              </a:r>
              <a:r>
                <a:rPr lang="en-US" sz="2400" b="1" dirty="0" smtClean="0">
                  <a:latin typeface="Calibri"/>
                  <a:cs typeface="Calibri"/>
                </a:rPr>
                <a:t> – </a:t>
              </a:r>
              <a:r>
                <a:rPr lang="en-US" sz="2400" b="1" dirty="0" err="1" smtClean="0">
                  <a:latin typeface="Calibri"/>
                  <a:cs typeface="Calibri"/>
                </a:rPr>
                <a:t>legislación</a:t>
              </a:r>
              <a:r>
                <a:rPr lang="en-US" sz="2400" b="1" dirty="0" smtClean="0">
                  <a:latin typeface="Calibri"/>
                  <a:cs typeface="Calibri"/>
                </a:rPr>
                <a:t>, </a:t>
              </a:r>
              <a:r>
                <a:rPr lang="en-US" sz="2400" b="1" dirty="0" err="1" smtClean="0">
                  <a:latin typeface="Calibri"/>
                  <a:cs typeface="Calibri"/>
                </a:rPr>
                <a:t>regulación</a:t>
              </a:r>
              <a:r>
                <a:rPr lang="en-US" sz="2400" b="1" dirty="0" smtClean="0">
                  <a:latin typeface="Calibri"/>
                  <a:cs typeface="Calibri"/>
                </a:rPr>
                <a:t>, </a:t>
              </a:r>
              <a:r>
                <a:rPr lang="en-US" sz="2400" b="1" dirty="0" err="1" smtClean="0">
                  <a:latin typeface="Calibri"/>
                  <a:cs typeface="Calibri"/>
                </a:rPr>
                <a:t>reforzamiento</a:t>
              </a:r>
              <a:endParaRPr lang="en-US" sz="2400" b="1" dirty="0" smtClean="0">
                <a:latin typeface="Calibri"/>
                <a:cs typeface="Calibri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>
                <a:latin typeface="Calibri"/>
                <a:cs typeface="Calibri"/>
              </a:endParaRPr>
            </a:p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endParaRPr lang="fr-FR" sz="2400" b="1" dirty="0">
                <a:latin typeface="Calibri"/>
                <a:cs typeface="Calibri"/>
              </a:endParaRPr>
            </a:p>
          </p:txBody>
        </p:sp>
      </p:grp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1" y="1752600"/>
            <a:ext cx="1836000" cy="12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4953000"/>
            <a:ext cx="1843902" cy="126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1" y="3327400"/>
            <a:ext cx="1802227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Raíz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1700" y="2095500"/>
            <a:ext cx="7321550" cy="1651000"/>
            <a:chOff x="0" y="2009"/>
            <a:chExt cx="7785100" cy="411078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Las causas raíz están vinculadas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a las causas sociales y económicas y las presiones </a:t>
              </a: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sectoriales</a:t>
              </a:r>
              <a:endParaRPr lang="es-PE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52900"/>
            <a:ext cx="7321550" cy="2260600"/>
            <a:chOff x="0" y="2009"/>
            <a:chExt cx="7785100" cy="4110781"/>
          </a:xfrm>
          <a:solidFill>
            <a:schemeClr val="accent4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Sin embargo, a menudo se relaciona con los aspectos fundamentales de la macro-economía, la demografía, patrones de consumo, los valores ambientales y el acceso a la información y los procesos democráticos</a:t>
              </a:r>
              <a:endParaRPr lang="es-PE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6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Causas</a:t>
            </a:r>
            <a:r>
              <a:rPr lang="en-US" dirty="0"/>
              <a:t> </a:t>
            </a:r>
            <a:r>
              <a:rPr lang="en-US" dirty="0" err="1"/>
              <a:t>Raíz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raíces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mas </a:t>
            </a:r>
            <a:r>
              <a:rPr lang="en-US" dirty="0" err="1" smtClean="0"/>
              <a:t>allá</a:t>
            </a:r>
            <a:r>
              <a:rPr lang="en-US" dirty="0" smtClean="0"/>
              <a:t> del </a:t>
            </a:r>
            <a:r>
              <a:rPr lang="en-US" dirty="0" err="1" smtClean="0"/>
              <a:t>ambito</a:t>
            </a:r>
            <a:r>
              <a:rPr lang="en-US" dirty="0" smtClean="0"/>
              <a:t> de </a:t>
            </a:r>
            <a:r>
              <a:rPr lang="en-US" dirty="0" err="1" smtClean="0"/>
              <a:t>intervención</a:t>
            </a:r>
            <a:r>
              <a:rPr lang="en-US" dirty="0" smtClean="0"/>
              <a:t> GEF,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documentarlo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dos </a:t>
            </a:r>
            <a:r>
              <a:rPr lang="en-US" dirty="0" err="1" smtClean="0"/>
              <a:t>razones</a:t>
            </a:r>
            <a:r>
              <a:rPr lang="en-US" dirty="0" smtClean="0"/>
              <a:t>: 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1200" dirty="0"/>
          </a:p>
          <a:p>
            <a:pPr lvl="1"/>
            <a:r>
              <a:rPr lang="es-ES" sz="2800" dirty="0"/>
              <a:t>Algunas de las soluciones propuestas </a:t>
            </a:r>
            <a:r>
              <a:rPr lang="es-ES" sz="2800" dirty="0" smtClean="0"/>
              <a:t>podrían </a:t>
            </a:r>
            <a:r>
              <a:rPr lang="es-ES" sz="2800" dirty="0"/>
              <a:t>ser </a:t>
            </a:r>
            <a:r>
              <a:rPr lang="es-ES" sz="2800" dirty="0" smtClean="0"/>
              <a:t>inviables </a:t>
            </a:r>
            <a:r>
              <a:rPr lang="es-ES" sz="2800" dirty="0"/>
              <a:t>si las </a:t>
            </a:r>
            <a:r>
              <a:rPr lang="es-ES" sz="2800" dirty="0">
                <a:solidFill>
                  <a:schemeClr val="bg2"/>
                </a:solidFill>
              </a:rPr>
              <a:t>causas fundamentales del problema son </a:t>
            </a:r>
            <a:r>
              <a:rPr lang="es-ES" sz="2800" dirty="0" smtClean="0">
                <a:solidFill>
                  <a:schemeClr val="bg2"/>
                </a:solidFill>
              </a:rPr>
              <a:t>abrumadoras</a:t>
            </a:r>
            <a:r>
              <a:rPr lang="es-ES" sz="2800" dirty="0" smtClean="0"/>
              <a:t>. </a:t>
            </a:r>
          </a:p>
          <a:p>
            <a:pPr lvl="1"/>
            <a:r>
              <a:rPr lang="es-ES" sz="2800" dirty="0"/>
              <a:t>Las acciones tomadas más </a:t>
            </a:r>
            <a:r>
              <a:rPr lang="es-ES" sz="2800" dirty="0">
                <a:solidFill>
                  <a:schemeClr val="bg2"/>
                </a:solidFill>
              </a:rPr>
              <a:t>cerca de las raíces </a:t>
            </a:r>
            <a:r>
              <a:rPr lang="es-ES" sz="2800" dirty="0"/>
              <a:t>son más propensos a tener un impacto duradero en el </a:t>
            </a:r>
            <a:r>
              <a:rPr lang="es-ES" sz="2800" dirty="0" smtClean="0"/>
              <a:t>problema.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9" r="15961"/>
          <a:stretch/>
        </p:blipFill>
        <p:spPr>
          <a:xfrm>
            <a:off x="765207" y="101600"/>
            <a:ext cx="7705693" cy="67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Facilidad de Evaluación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7958" y="2082801"/>
            <a:ext cx="2303528" cy="939799"/>
            <a:chOff x="5357" y="1551582"/>
            <a:chExt cx="1601390" cy="960834"/>
          </a:xfrm>
        </p:grpSpPr>
        <p:sp>
          <p:nvSpPr>
            <p:cNvPr id="23" name="Rounded Rectangle 22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000" dirty="0" smtClean="0"/>
                <a:t>Causas </a:t>
              </a:r>
              <a:r>
                <a:rPr lang="es-ES" sz="2000" dirty="0"/>
                <a:t>inmediatas o </a:t>
              </a:r>
              <a:r>
                <a:rPr lang="es-ES" sz="2000" dirty="0" smtClean="0"/>
                <a:t>técnicas</a:t>
              </a:r>
              <a:endParaRPr lang="es-PE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59088" y="2354128"/>
            <a:ext cx="620712" cy="397144"/>
            <a:chOff x="1766887" y="1833427"/>
            <a:chExt cx="339494" cy="397144"/>
          </a:xfrm>
          <a:solidFill>
            <a:srgbClr val="FF0000"/>
          </a:solidFill>
        </p:grpSpPr>
        <p:sp>
          <p:nvSpPr>
            <p:cNvPr id="21" name="Right Arrow 20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6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79205" y="2082801"/>
            <a:ext cx="2303528" cy="939799"/>
            <a:chOff x="2247304" y="1551582"/>
            <a:chExt cx="1601390" cy="960834"/>
          </a:xfrm>
        </p:grpSpPr>
        <p:sp>
          <p:nvSpPr>
            <p:cNvPr id="19" name="Rounded Rectangle 18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2275446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Causas</a:t>
              </a:r>
              <a:r>
                <a:rPr lang="en-US" sz="2000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sz="2000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subyacentes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0336" y="2404928"/>
            <a:ext cx="647999" cy="397144"/>
            <a:chOff x="4008834" y="1833427"/>
            <a:chExt cx="339494" cy="397144"/>
          </a:xfrm>
          <a:solidFill>
            <a:srgbClr val="FF0000"/>
          </a:solidFill>
        </p:grpSpPr>
        <p:sp>
          <p:nvSpPr>
            <p:cNvPr id="17" name="Right Arrow 16"/>
            <p:cNvSpPr/>
            <p:nvPr/>
          </p:nvSpPr>
          <p:spPr>
            <a:xfrm>
              <a:off x="4008834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0"/>
            <p:cNvSpPr/>
            <p:nvPr/>
          </p:nvSpPr>
          <p:spPr>
            <a:xfrm>
              <a:off x="4008834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08552" y="2159001"/>
            <a:ext cx="2303528" cy="939799"/>
            <a:chOff x="4489251" y="1551582"/>
            <a:chExt cx="1601390" cy="960834"/>
          </a:xfrm>
        </p:grpSpPr>
        <p:sp>
          <p:nvSpPr>
            <p:cNvPr id="15" name="Rounded Rectangle 14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Causas</a:t>
              </a:r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Raíz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5258" y="3162300"/>
            <a:ext cx="2303528" cy="2120900"/>
            <a:chOff x="5357" y="1551582"/>
            <a:chExt cx="1601390" cy="960834"/>
          </a:xfrm>
          <a:solidFill>
            <a:srgbClr val="339966"/>
          </a:solidFill>
        </p:grpSpPr>
        <p:sp>
          <p:nvSpPr>
            <p:cNvPr id="41" name="Rounded Rectangle 40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Técnicas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en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naturaleza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:  </a:t>
              </a:r>
              <a:r>
                <a:rPr lang="es-ES" dirty="0">
                  <a:solidFill>
                    <a:schemeClr val="tx1"/>
                  </a:solidFill>
                  <a:latin typeface="Calibri"/>
                  <a:cs typeface="Calibri"/>
                </a:rPr>
                <a:t>Sencillo de cuantificar, priorizar y ubicar geográficamente con el uso de mapas</a:t>
              </a:r>
              <a:endParaRPr lang="es-PE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66505" y="3162300"/>
            <a:ext cx="2303528" cy="2120900"/>
            <a:chOff x="2247304" y="1551582"/>
            <a:chExt cx="1601390" cy="960834"/>
          </a:xfrm>
          <a:solidFill>
            <a:srgbClr val="FF9933"/>
          </a:solidFill>
        </p:grpSpPr>
        <p:sp>
          <p:nvSpPr>
            <p:cNvPr id="47" name="Rounded Rectangle 46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8"/>
            <p:cNvSpPr/>
            <p:nvPr/>
          </p:nvSpPr>
          <p:spPr>
            <a:xfrm>
              <a:off x="2275446" y="1579724"/>
              <a:ext cx="1551664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Generalmente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mas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difícil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: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Información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sobre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causas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socio-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económicas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serán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mas a menudo a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nivel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nacional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que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a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nivel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cuenca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83152" y="3225797"/>
            <a:ext cx="2303528" cy="2123996"/>
            <a:chOff x="4489251" y="1551582"/>
            <a:chExt cx="1601390" cy="960834"/>
          </a:xfrm>
          <a:solidFill>
            <a:srgbClr val="FF544E"/>
          </a:solidFill>
        </p:grpSpPr>
        <p:sp>
          <p:nvSpPr>
            <p:cNvPr id="53" name="Rounded Rectangle 52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12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Mas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difíciles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: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Información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disponible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será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a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nivel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nacional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y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puede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ser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que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sea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difícil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desagregarla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546100" y="5829300"/>
            <a:ext cx="8178800" cy="25400"/>
          </a:xfrm>
          <a:prstGeom prst="line">
            <a:avLst/>
          </a:prstGeom>
          <a:ln w="44450"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60763" y="6000234"/>
            <a:ext cx="602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Easy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8249063" y="603833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/>
            </a:r>
            <a:br>
              <a:rPr lang="es-PE" dirty="0"/>
            </a:br>
            <a:r>
              <a:rPr lang="es-PE" dirty="0"/>
              <a:t>Los límites entre las causas</a:t>
            </a:r>
            <a:endParaRPr lang="es-PE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24000"/>
            <a:ext cx="7556500" cy="4876800"/>
          </a:xfrm>
        </p:spPr>
        <p:txBody>
          <a:bodyPr/>
          <a:lstStyle/>
          <a:p>
            <a:r>
              <a:rPr lang="es-ES" sz="2400" dirty="0"/>
              <a:t>Las 3 categorías de causas descritas anteriormente (</a:t>
            </a:r>
            <a:r>
              <a:rPr lang="es-ES" sz="2400" dirty="0" err="1" smtClean="0"/>
              <a:t>inmediata,subyacente</a:t>
            </a:r>
            <a:r>
              <a:rPr lang="es-ES" sz="2400" dirty="0" smtClean="0"/>
              <a:t>, raíz) </a:t>
            </a:r>
            <a:r>
              <a:rPr lang="es-ES" sz="2400" dirty="0">
                <a:solidFill>
                  <a:schemeClr val="bg2"/>
                </a:solidFill>
              </a:rPr>
              <a:t>no son necesariamente </a:t>
            </a:r>
            <a:r>
              <a:rPr lang="es-ES" sz="2400" dirty="0" smtClean="0">
                <a:solidFill>
                  <a:schemeClr val="bg2"/>
                </a:solidFill>
              </a:rPr>
              <a:t>distintas </a:t>
            </a:r>
            <a:r>
              <a:rPr lang="es-ES" sz="2400" dirty="0">
                <a:solidFill>
                  <a:schemeClr val="bg2"/>
                </a:solidFill>
              </a:rPr>
              <a:t>unas de </a:t>
            </a:r>
            <a:r>
              <a:rPr lang="es-ES" sz="2400" dirty="0" smtClean="0">
                <a:solidFill>
                  <a:schemeClr val="bg2"/>
                </a:solidFill>
              </a:rPr>
              <a:t>otras.</a:t>
            </a:r>
            <a:endParaRPr lang="en-GB" sz="2400" dirty="0">
              <a:solidFill>
                <a:schemeClr val="bg2"/>
              </a:solidFill>
            </a:endParaRPr>
          </a:p>
          <a:p>
            <a:r>
              <a:rPr lang="es-ES" sz="2400" dirty="0"/>
              <a:t>Las causas inmediatas a menudo puede </a:t>
            </a:r>
            <a:r>
              <a:rPr lang="es-ES" sz="2400" dirty="0">
                <a:solidFill>
                  <a:schemeClr val="bg2"/>
                </a:solidFill>
              </a:rPr>
              <a:t>ser muy cercana a las causas</a:t>
            </a:r>
            <a:r>
              <a:rPr lang="es-ES" sz="2400" dirty="0"/>
              <a:t> subyacentes, en particular los usos y prácticas de recursos </a:t>
            </a:r>
            <a:r>
              <a:rPr lang="es-ES" sz="2400" dirty="0" smtClean="0"/>
              <a:t>. </a:t>
            </a:r>
            <a:endParaRPr lang="en-GB" sz="2400" dirty="0"/>
          </a:p>
          <a:p>
            <a:r>
              <a:rPr lang="es-ES" sz="2400" dirty="0"/>
              <a:t>C</a:t>
            </a:r>
            <a:r>
              <a:rPr lang="es-ES" sz="2400" dirty="0" smtClean="0"/>
              <a:t>ausas subyacentes </a:t>
            </a:r>
            <a:r>
              <a:rPr lang="es-ES" sz="2400" dirty="0"/>
              <a:t>sociales y económicas </a:t>
            </a:r>
            <a:r>
              <a:rPr lang="es-ES" sz="2400" dirty="0">
                <a:solidFill>
                  <a:schemeClr val="bg2"/>
                </a:solidFill>
              </a:rPr>
              <a:t>son a menudo muy cerca </a:t>
            </a:r>
            <a:r>
              <a:rPr lang="es-ES" sz="2400" dirty="0"/>
              <a:t>de la raíz del </a:t>
            </a:r>
            <a:r>
              <a:rPr lang="es-ES" sz="2400" dirty="0" smtClean="0"/>
              <a:t>problema. </a:t>
            </a:r>
          </a:p>
          <a:p>
            <a:r>
              <a:rPr lang="es-ES" sz="2400" dirty="0"/>
              <a:t>El punto clave a recordar es que para el propósito </a:t>
            </a:r>
            <a:r>
              <a:rPr lang="es-ES" sz="2400" dirty="0" smtClean="0"/>
              <a:t>del ADT, es </a:t>
            </a:r>
            <a:r>
              <a:rPr lang="es-ES" sz="2400" dirty="0"/>
              <a:t>probable que haya alguna forma de separación de causas </a:t>
            </a:r>
            <a:r>
              <a:rPr lang="es-ES" sz="2400" dirty="0" smtClean="0"/>
              <a:t>que permita </a:t>
            </a:r>
            <a:r>
              <a:rPr lang="es-ES" sz="2400" dirty="0"/>
              <a:t>un análisis riguroso, pero en realidad, las causas son a menudo más </a:t>
            </a:r>
            <a:r>
              <a:rPr lang="es-ES" sz="2400" dirty="0" smtClean="0"/>
              <a:t>complicadas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9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Cadena</a:t>
            </a:r>
            <a:r>
              <a:rPr lang="en-US" dirty="0" smtClean="0"/>
              <a:t> Causal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2285999"/>
            <a:ext cx="7655300" cy="1007994"/>
            <a:chOff x="2135664" y="2131824"/>
            <a:chExt cx="5025072" cy="11519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Pentagon 12"/>
            <p:cNvSpPr/>
            <p:nvPr/>
          </p:nvSpPr>
          <p:spPr>
            <a:xfrm>
              <a:off x="2135664" y="2131824"/>
              <a:ext cx="5025072" cy="1151997"/>
            </a:xfrm>
            <a:prstGeom prst="homeP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Pentagon 4"/>
            <p:cNvSpPr/>
            <p:nvPr/>
          </p:nvSpPr>
          <p:spPr>
            <a:xfrm>
              <a:off x="2135664" y="2131824"/>
              <a:ext cx="4502523" cy="115199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7999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0033CC"/>
                  </a:solidFill>
                  <a:latin typeface="Calibri"/>
                  <a:cs typeface="Calibri"/>
                </a:rPr>
                <a:t>U</a:t>
              </a:r>
              <a:r>
                <a:rPr lang="es-ES" sz="2200" dirty="0" err="1">
                  <a:solidFill>
                    <a:srgbClr val="0033CC"/>
                  </a:solidFill>
                  <a:latin typeface="Calibri"/>
                  <a:cs typeface="Calibri"/>
                </a:rPr>
                <a:t>na</a:t>
              </a:r>
              <a:r>
                <a:rPr lang="es-ES" sz="2200" dirty="0">
                  <a:solidFill>
                    <a:srgbClr val="0033CC"/>
                  </a:solidFill>
                  <a:latin typeface="Calibri"/>
                  <a:cs typeface="Calibri"/>
                </a:rPr>
                <a:t> cadena causal </a:t>
              </a:r>
              <a:r>
                <a:rPr lang="es-ES" sz="2200" dirty="0" smtClean="0">
                  <a:solidFill>
                    <a:srgbClr val="0033CC"/>
                  </a:solidFill>
                  <a:latin typeface="Calibri"/>
                  <a:cs typeface="Calibri"/>
                </a:rPr>
                <a:t>debe </a:t>
              </a:r>
              <a:r>
                <a:rPr lang="es-ES" sz="2200" dirty="0">
                  <a:solidFill>
                    <a:srgbClr val="0033CC"/>
                  </a:solidFill>
                  <a:latin typeface="Calibri"/>
                  <a:cs typeface="Calibri"/>
                </a:rPr>
                <a:t>ser </a:t>
              </a:r>
              <a:r>
                <a:rPr lang="es-ES" sz="2200" dirty="0" smtClean="0">
                  <a:solidFill>
                    <a:srgbClr val="0033CC"/>
                  </a:solidFill>
                  <a:latin typeface="Calibri"/>
                  <a:cs typeface="Calibri"/>
                </a:rPr>
                <a:t>desarrollada </a:t>
              </a:r>
              <a:r>
                <a:rPr lang="es-ES" sz="2200" dirty="0">
                  <a:solidFill>
                    <a:srgbClr val="0033CC"/>
                  </a:solidFill>
                  <a:latin typeface="Calibri"/>
                  <a:cs typeface="Calibri"/>
                </a:rPr>
                <a:t>para cada problema transfronterizo </a:t>
              </a:r>
              <a:r>
                <a:rPr lang="es-ES" sz="2200" dirty="0" smtClean="0">
                  <a:solidFill>
                    <a:srgbClr val="0033CC"/>
                  </a:solidFill>
                  <a:latin typeface="Calibri"/>
                  <a:cs typeface="Calibri"/>
                </a:rPr>
                <a:t>prioritario</a:t>
              </a:r>
              <a:endParaRPr lang="es-PE" sz="22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3386398"/>
            <a:ext cx="7670801" cy="1007995"/>
            <a:chOff x="1899322" y="3627700"/>
            <a:chExt cx="5471003" cy="1151998"/>
          </a:xfrm>
          <a:noFill/>
        </p:grpSpPr>
        <p:sp>
          <p:nvSpPr>
            <p:cNvPr id="11" name="Pentagon 10"/>
            <p:cNvSpPr/>
            <p:nvPr/>
          </p:nvSpPr>
          <p:spPr>
            <a:xfrm>
              <a:off x="1909259" y="3627700"/>
              <a:ext cx="5461066" cy="1151997"/>
            </a:xfrm>
            <a:prstGeom prst="homePlate">
              <a:avLst/>
            </a:prstGeom>
            <a:solidFill>
              <a:srgbClr val="66C2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Pentagon 6"/>
            <p:cNvSpPr/>
            <p:nvPr/>
          </p:nvSpPr>
          <p:spPr>
            <a:xfrm>
              <a:off x="1899322" y="3627701"/>
              <a:ext cx="4920148" cy="1151997"/>
            </a:xfrm>
            <a:prstGeom prst="rect">
              <a:avLst/>
            </a:prstGeom>
            <a:solidFill>
              <a:srgbClr val="66C2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7999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200" dirty="0">
                  <a:solidFill>
                    <a:srgbClr val="0033CC"/>
                  </a:solidFill>
                  <a:latin typeface="Calibri"/>
                  <a:cs typeface="Calibri"/>
                </a:rPr>
                <a:t>El proceso de realización de </a:t>
              </a:r>
              <a:r>
                <a:rPr lang="es-ES" sz="2200" dirty="0" smtClean="0">
                  <a:solidFill>
                    <a:srgbClr val="0033CC"/>
                  </a:solidFill>
                  <a:latin typeface="Calibri"/>
                  <a:cs typeface="Calibri"/>
                </a:rPr>
                <a:t>ACC </a:t>
              </a:r>
              <a:r>
                <a:rPr lang="es-ES" sz="2200" dirty="0">
                  <a:solidFill>
                    <a:srgbClr val="0033CC"/>
                  </a:solidFill>
                  <a:latin typeface="Calibri"/>
                  <a:cs typeface="Calibri"/>
                </a:rPr>
                <a:t>no es prescriptivo</a:t>
              </a:r>
              <a:endParaRPr lang="es-PE" sz="22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6101" y="4475874"/>
            <a:ext cx="7645400" cy="1007997"/>
            <a:chOff x="2122964" y="5123575"/>
            <a:chExt cx="5991910" cy="1152000"/>
          </a:xfrm>
          <a:noFill/>
        </p:grpSpPr>
        <p:sp>
          <p:nvSpPr>
            <p:cNvPr id="9" name="Pentagon 8"/>
            <p:cNvSpPr/>
            <p:nvPr/>
          </p:nvSpPr>
          <p:spPr>
            <a:xfrm>
              <a:off x="2122964" y="5123575"/>
              <a:ext cx="5991910" cy="1151996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Pentagon 8"/>
            <p:cNvSpPr/>
            <p:nvPr/>
          </p:nvSpPr>
          <p:spPr>
            <a:xfrm>
              <a:off x="2122964" y="5123578"/>
              <a:ext cx="5442631" cy="1151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7999" tIns="68580" rIns="128016" bIns="68580" numCol="1" spcCol="1270" anchor="ctr" anchorCtr="0">
              <a:noAutofit/>
            </a:bodyPr>
            <a:lstStyle/>
            <a:p>
              <a:r>
                <a:rPr lang="es-ES" sz="2200" dirty="0">
                  <a:solidFill>
                    <a:srgbClr val="0033CC"/>
                  </a:solidFill>
                  <a:latin typeface="Calibri"/>
                  <a:cs typeface="Calibri"/>
                </a:rPr>
                <a:t>Una serie de enfoques diferentes para </a:t>
              </a:r>
              <a:r>
                <a:rPr lang="es-ES" sz="2200" dirty="0" smtClean="0">
                  <a:solidFill>
                    <a:srgbClr val="0033CC"/>
                  </a:solidFill>
                  <a:latin typeface="Calibri"/>
                  <a:cs typeface="Calibri"/>
                </a:rPr>
                <a:t>ACC </a:t>
              </a:r>
              <a:r>
                <a:rPr lang="es-ES" sz="2200" dirty="0">
                  <a:solidFill>
                    <a:srgbClr val="0033CC"/>
                  </a:solidFill>
                  <a:latin typeface="Calibri"/>
                  <a:cs typeface="Calibri"/>
                </a:rPr>
                <a:t>se han desarrollado, algunos con más éxito que otros</a:t>
              </a:r>
              <a:endParaRPr lang="es-PE" sz="22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6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Proceso paso a paso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65200" y="22753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20401" y="122409"/>
              <a:ext cx="7544298" cy="3869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Usado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por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un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número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proyectos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incluyendo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: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The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Black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Sea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Gulf of Mexico LME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Kura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-Aras River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Basin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Dnipro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River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Basin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Lake Chad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Orange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-</a:t>
              </a:r>
              <a:r>
                <a:rPr lang="en-US" sz="2800" dirty="0" err="1">
                  <a:solidFill>
                    <a:schemeClr val="tx1"/>
                  </a:solidFill>
                  <a:latin typeface="Calibri"/>
                  <a:cs typeface="Calibri"/>
                </a:rPr>
                <a:t>Sengu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 River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Basin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Nubian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Aquifer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2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Proceso para el desarrollo de </a:t>
            </a:r>
            <a:r>
              <a:rPr lang="es-ES" sz="3600" dirty="0" smtClean="0"/>
              <a:t>Cadenas </a:t>
            </a:r>
            <a:r>
              <a:rPr lang="es-ES" sz="3600" dirty="0"/>
              <a:t>C</a:t>
            </a:r>
            <a:r>
              <a:rPr lang="es-ES" sz="3600" dirty="0" smtClean="0"/>
              <a:t>ausales</a:t>
            </a:r>
            <a:endParaRPr lang="en-GB" sz="3600" dirty="0"/>
          </a:p>
        </p:txBody>
      </p:sp>
      <p:sp>
        <p:nvSpPr>
          <p:cNvPr id="7" name="L-Shape 6"/>
          <p:cNvSpPr/>
          <p:nvPr/>
        </p:nvSpPr>
        <p:spPr>
          <a:xfrm rot="5400000">
            <a:off x="954622" y="2936070"/>
            <a:ext cx="3066467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33FF"/>
          </a:solidFill>
          <a:ln>
            <a:solidFill>
              <a:schemeClr val="bg2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176026" y="3598655"/>
            <a:ext cx="3212360" cy="2815822"/>
            <a:chOff x="382275" y="1327737"/>
            <a:chExt cx="3212360" cy="2815822"/>
          </a:xfrm>
        </p:grpSpPr>
        <p:sp>
          <p:nvSpPr>
            <p:cNvPr id="13" name="Rectangle 12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Step 1</a:t>
              </a:r>
              <a:r>
                <a:rPr lang="en-US" sz="2700" dirty="0" smtClean="0">
                  <a:latin typeface="Calibri"/>
                  <a:cs typeface="Calibri"/>
                </a:rPr>
                <a:t>:</a:t>
              </a:r>
              <a:r>
                <a:rPr lang="en-GB" sz="2700" dirty="0" smtClean="0">
                  <a:latin typeface="Calibri"/>
                  <a:cs typeface="Calibri"/>
                </a:rPr>
                <a:t> </a:t>
              </a:r>
              <a:br>
                <a:rPr lang="en-GB" sz="2700" dirty="0" smtClean="0">
                  <a:latin typeface="Calibri"/>
                  <a:cs typeface="Calibri"/>
                </a:rPr>
              </a:br>
              <a:r>
                <a:rPr lang="es-ES" sz="2700" dirty="0">
                  <a:latin typeface="Calibri"/>
                  <a:cs typeface="Calibri"/>
                </a:rPr>
                <a:t>Identificación de los componentes de la cadena causal para cada problema transfronterizo prioritario</a:t>
              </a:r>
              <a:endParaRPr lang="en-GB" sz="2700" dirty="0">
                <a:latin typeface="Calibri"/>
                <a:cs typeface="Calibri"/>
              </a:endParaRPr>
            </a:p>
          </p:txBody>
        </p:sp>
      </p:grpSp>
      <p:sp>
        <p:nvSpPr>
          <p:cNvPr id="9" name="L-Shape 8"/>
          <p:cNvSpPr/>
          <p:nvPr/>
        </p:nvSpPr>
        <p:spPr>
          <a:xfrm rot="5400000">
            <a:off x="4859713" y="1977722"/>
            <a:ext cx="3095999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108582" y="2625540"/>
            <a:ext cx="3212360" cy="2815822"/>
            <a:chOff x="4314831" y="354622"/>
            <a:chExt cx="3212360" cy="2815822"/>
          </a:xfrm>
        </p:grpSpPr>
        <p:sp>
          <p:nvSpPr>
            <p:cNvPr id="11" name="Rectangle 10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Step 2:</a:t>
              </a:r>
              <a: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</a:t>
              </a:r>
              <a:b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</a:br>
              <a:r>
                <a:rPr lang="en-US" sz="2700" dirty="0" err="1">
                  <a:latin typeface="Calibri"/>
                  <a:cs typeface="Calibri"/>
                </a:rPr>
                <a:t>Mayores</a:t>
              </a:r>
              <a:r>
                <a:rPr lang="en-US" sz="2700" dirty="0">
                  <a:latin typeface="Calibri"/>
                  <a:cs typeface="Calibri"/>
                </a:rPr>
                <a:t> </a:t>
              </a:r>
              <a:r>
                <a:rPr lang="en-US" sz="2700" dirty="0" err="1">
                  <a:latin typeface="Calibri"/>
                  <a:cs typeface="Calibri"/>
                </a:rPr>
                <a:t>desarrollos</a:t>
              </a:r>
              <a:r>
                <a:rPr lang="en-US" sz="2700" dirty="0">
                  <a:latin typeface="Calibri"/>
                  <a:cs typeface="Calibri"/>
                </a:rPr>
                <a:t> de la </a:t>
              </a:r>
              <a:r>
                <a:rPr lang="en-US" sz="2700" dirty="0" err="1">
                  <a:latin typeface="Calibri"/>
                  <a:cs typeface="Calibri"/>
                </a:rPr>
                <a:t>cadena</a:t>
              </a:r>
              <a:r>
                <a:rPr lang="en-US" sz="2700" dirty="0">
                  <a:latin typeface="Calibri"/>
                  <a:cs typeface="Calibri"/>
                </a:rPr>
                <a:t> causal </a:t>
              </a:r>
              <a:r>
                <a:rPr lang="en-US" sz="2700" dirty="0" err="1">
                  <a:latin typeface="Calibri"/>
                  <a:cs typeface="Calibri"/>
                </a:rPr>
                <a:t>basados</a:t>
              </a:r>
              <a:r>
                <a:rPr lang="en-US" sz="2700" dirty="0">
                  <a:latin typeface="Calibri"/>
                  <a:cs typeface="Calibri"/>
                </a:rPr>
                <a:t> en los </a:t>
              </a:r>
              <a:r>
                <a:rPr lang="en-US" sz="2700" dirty="0" err="1">
                  <a:latin typeface="Calibri"/>
                  <a:cs typeface="Calibri"/>
                </a:rPr>
                <a:t>resultados</a:t>
              </a:r>
              <a:r>
                <a:rPr lang="en-US" sz="2700" dirty="0">
                  <a:latin typeface="Calibri"/>
                  <a:cs typeface="Calibri"/>
                </a:rPr>
                <a:t> del </a:t>
              </a:r>
              <a:r>
                <a:rPr lang="en-US" sz="2700" dirty="0" err="1">
                  <a:latin typeface="Calibri"/>
                  <a:cs typeface="Calibri"/>
                </a:rPr>
                <a:t>paso</a:t>
              </a:r>
              <a:r>
                <a:rPr lang="en-US" sz="2700" dirty="0">
                  <a:latin typeface="Calibri"/>
                  <a:cs typeface="Calibri"/>
                </a:rPr>
                <a:t>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3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Paso </a:t>
            </a:r>
            <a:r>
              <a:rPr lang="en-US" sz="3600" dirty="0"/>
              <a:t>1</a:t>
            </a:r>
            <a:r>
              <a:rPr lang="en-US" sz="3600" dirty="0" smtClean="0"/>
              <a:t>: </a:t>
            </a:r>
            <a:r>
              <a:rPr lang="en-US" sz="3600" dirty="0" err="1" smtClean="0"/>
              <a:t>Identificación</a:t>
            </a:r>
            <a:r>
              <a:rPr lang="en-US" sz="3600" dirty="0" smtClean="0"/>
              <a:t> de los </a:t>
            </a:r>
            <a:r>
              <a:rPr lang="en-US" sz="3600" dirty="0" err="1" smtClean="0"/>
              <a:t>componentes</a:t>
            </a:r>
            <a:r>
              <a:rPr lang="en-US" sz="3600" dirty="0" smtClean="0"/>
              <a:t> de la </a:t>
            </a:r>
            <a:r>
              <a:rPr lang="en-US" sz="3600" dirty="0" err="1" smtClean="0"/>
              <a:t>cadena</a:t>
            </a:r>
            <a:r>
              <a:rPr lang="en-US" sz="3600" dirty="0" smtClean="0"/>
              <a:t> causal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38736" y="2199108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914400" eaLnBrk="0" hangingPunct="0">
                <a:spcBef>
                  <a:spcPts val="2000"/>
                </a:spcBef>
                <a:buClr>
                  <a:srgbClr val="003399"/>
                </a:buClr>
                <a:buSzPct val="75000"/>
              </a:pPr>
              <a:r>
                <a:rPr lang="es-ES" sz="2800" dirty="0" smtClean="0">
                  <a:solidFill>
                    <a:schemeClr val="tx1"/>
                  </a:solidFill>
                </a:rPr>
                <a:t>Al </a:t>
              </a:r>
              <a:r>
                <a:rPr lang="es-ES" sz="2800" dirty="0">
                  <a:solidFill>
                    <a:schemeClr val="tx1"/>
                  </a:solidFill>
                </a:rPr>
                <a:t>igual </a:t>
              </a:r>
              <a:r>
                <a:rPr lang="es-ES" sz="2800" dirty="0" smtClean="0">
                  <a:solidFill>
                    <a:schemeClr val="tx1"/>
                  </a:solidFill>
                </a:rPr>
                <a:t>que con </a:t>
              </a:r>
              <a:r>
                <a:rPr lang="es-ES" sz="2800" dirty="0">
                  <a:solidFill>
                    <a:schemeClr val="tx1"/>
                  </a:solidFill>
                </a:rPr>
                <a:t>los talleres anteriores </a:t>
              </a:r>
              <a:r>
                <a:rPr lang="es-ES" sz="2800" dirty="0" smtClean="0">
                  <a:solidFill>
                    <a:schemeClr val="tx1"/>
                  </a:solidFill>
                </a:rPr>
                <a:t>de  </a:t>
              </a:r>
              <a:r>
                <a:rPr lang="es-ES" sz="2800" dirty="0" smtClean="0">
                  <a:solidFill>
                    <a:schemeClr val="bg2"/>
                  </a:solidFill>
                </a:rPr>
                <a:t>identificación de problemas </a:t>
              </a:r>
              <a:r>
                <a:rPr lang="es-ES" sz="2800" dirty="0" err="1" smtClean="0">
                  <a:solidFill>
                    <a:schemeClr val="bg2"/>
                  </a:solidFill>
                </a:rPr>
                <a:t>transzonales</a:t>
              </a:r>
              <a:r>
                <a:rPr lang="es-ES" sz="2800" dirty="0" smtClean="0">
                  <a:solidFill>
                    <a:schemeClr val="bg2"/>
                  </a:solidFill>
                </a:rPr>
                <a:t> prioritarios </a:t>
              </a:r>
              <a:r>
                <a:rPr lang="es-ES" sz="2800" dirty="0">
                  <a:solidFill>
                    <a:schemeClr val="tx1"/>
                  </a:solidFill>
                </a:rPr>
                <a:t>y </a:t>
              </a:r>
              <a:r>
                <a:rPr lang="es-ES" sz="2800" dirty="0" smtClean="0">
                  <a:solidFill>
                    <a:schemeClr val="tx1"/>
                  </a:solidFill>
                </a:rPr>
                <a:t>el </a:t>
              </a:r>
              <a:r>
                <a:rPr lang="es-ES" sz="2800" dirty="0" smtClean="0">
                  <a:solidFill>
                    <a:schemeClr val="bg2"/>
                  </a:solidFill>
                </a:rPr>
                <a:t>Análisis </a:t>
              </a:r>
              <a:r>
                <a:rPr lang="es-ES" sz="2800" dirty="0">
                  <a:solidFill>
                    <a:schemeClr val="bg2"/>
                  </a:solidFill>
                </a:rPr>
                <a:t>de </a:t>
              </a:r>
              <a:r>
                <a:rPr lang="es-ES" sz="2800" dirty="0" smtClean="0">
                  <a:solidFill>
                    <a:schemeClr val="bg2"/>
                  </a:solidFill>
                </a:rPr>
                <a:t>Impactos </a:t>
              </a:r>
              <a:r>
                <a:rPr lang="es-ES" sz="2800" dirty="0"/>
                <a:t>- </a:t>
              </a:r>
              <a:r>
                <a:rPr lang="es-ES" sz="2800" dirty="0">
                  <a:solidFill>
                    <a:schemeClr val="tx1"/>
                  </a:solidFill>
                </a:rPr>
                <a:t>este </a:t>
              </a:r>
              <a:r>
                <a:rPr lang="es-ES" sz="2800" dirty="0" smtClean="0">
                  <a:solidFill>
                    <a:schemeClr val="tx1"/>
                  </a:solidFill>
                </a:rPr>
                <a:t>paso </a:t>
              </a:r>
              <a:r>
                <a:rPr lang="es-ES" sz="2800" dirty="0">
                  <a:solidFill>
                    <a:schemeClr val="tx1"/>
                  </a:solidFill>
                </a:rPr>
                <a:t>se puede </a:t>
              </a:r>
              <a:r>
                <a:rPr lang="es-ES" sz="2800" dirty="0" smtClean="0">
                  <a:solidFill>
                    <a:schemeClr val="tx1"/>
                  </a:solidFill>
                </a:rPr>
                <a:t>lograr con éxito </a:t>
              </a:r>
              <a:r>
                <a:rPr lang="es-ES" sz="2800" dirty="0">
                  <a:solidFill>
                    <a:schemeClr val="tx1"/>
                  </a:solidFill>
                </a:rPr>
                <a:t>a través de un </a:t>
              </a:r>
              <a:r>
                <a:rPr lang="es-ES" sz="2800" dirty="0">
                  <a:solidFill>
                    <a:schemeClr val="bg2"/>
                  </a:solidFill>
                </a:rPr>
                <a:t>taller de colaboración </a:t>
              </a:r>
              <a:r>
                <a:rPr lang="es-ES" sz="2800" dirty="0">
                  <a:solidFill>
                    <a:schemeClr val="tx1"/>
                  </a:solidFill>
                </a:rPr>
                <a:t>entre el equipo de desarrollo </a:t>
              </a:r>
              <a:r>
                <a:rPr lang="es-ES" sz="2800" dirty="0" smtClean="0">
                  <a:solidFill>
                    <a:schemeClr val="tx1"/>
                  </a:solidFill>
                </a:rPr>
                <a:t>del ADT</a:t>
              </a:r>
              <a:endParaRPr lang="es-PE" sz="2800" dirty="0">
                <a:solidFill>
                  <a:schemeClr val="tx1"/>
                </a:solidFill>
              </a:endParaRPr>
            </a:p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0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accent1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Definir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límites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del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sistema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Recolección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análisis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datos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información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Identificación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/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&amp;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priorización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/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de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transzonales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8452" y="2666999"/>
            <a:ext cx="1412638" cy="2007055"/>
            <a:chOff x="4370937" y="1104443"/>
            <a:chExt cx="1373362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370937" y="1104443"/>
              <a:ext cx="1373362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4" y="1141312"/>
              <a:ext cx="1276285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Determinación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 de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impactos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en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cada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prioritario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325306" cy="2007055"/>
            <a:chOff x="5906688" y="1104444"/>
            <a:chExt cx="1325306" cy="2490111"/>
          </a:xfrm>
          <a:solidFill>
            <a:srgbClr val="FF00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5" y="1141312"/>
              <a:ext cx="1288439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Análisis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las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causas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inmediatas,subyacentes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raíz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cada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35" name="Rounded Rectangle 34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Desarrollo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Reportes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Temáticos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21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Paso 2: </a:t>
            </a:r>
            <a:r>
              <a:rPr lang="es-ES" sz="3600" dirty="0"/>
              <a:t>mayor desarrollo de las cadenas causales</a:t>
            </a:r>
            <a:endParaRPr lang="en-US" sz="3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2200" y="21610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Los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resultados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de un taller de ACC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sólo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pueden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proveer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un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punto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partida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para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completar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la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cadena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causal. 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A lo sumo,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producira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una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lista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completa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sectores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,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inmediatos,causas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subyacentes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 y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ea typeface="ＭＳ Ｐゴシック" charset="-128"/>
                  <a:cs typeface="Calibri"/>
                </a:rPr>
                <a:t>raíces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para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la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priorización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problemas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transzonales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con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información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sobre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enlaces entre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diferentes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niveles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.</a:t>
              </a:r>
              <a:endPara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7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Paso 2: </a:t>
            </a:r>
            <a:r>
              <a:rPr lang="es-ES" sz="3200" dirty="0"/>
              <a:t>mayor desarrollo de las cadenas causales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propósito de este paso es completar cada cadena causal y proporcionar datos cuantitativos o cualitativos para fundamentar el análisis si es </a:t>
            </a:r>
            <a:r>
              <a:rPr lang="es-ES" dirty="0" smtClean="0"/>
              <a:t>posible.</a:t>
            </a:r>
          </a:p>
          <a:p>
            <a:r>
              <a:rPr lang="en-GB" dirty="0" smtClean="0"/>
              <a:t> </a:t>
            </a:r>
            <a:r>
              <a:rPr lang="es-ES" dirty="0"/>
              <a:t>Dos enfoques para la realización de este paso son</a:t>
            </a:r>
            <a:r>
              <a:rPr lang="es-ES" dirty="0" smtClean="0"/>
              <a:t>:</a:t>
            </a:r>
          </a:p>
          <a:p>
            <a:pPr lvl="1"/>
            <a:r>
              <a:rPr lang="en-GB" sz="2400" dirty="0" err="1" smtClean="0"/>
              <a:t>Tablas</a:t>
            </a:r>
            <a:r>
              <a:rPr lang="en-GB" sz="2400" dirty="0" smtClean="0"/>
              <a:t> o matrices</a:t>
            </a:r>
          </a:p>
          <a:p>
            <a:pPr lvl="1"/>
            <a:r>
              <a:rPr lang="en-GB" sz="2800" dirty="0" err="1" smtClean="0"/>
              <a:t>diagramas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GB" dirty="0" err="1" smtClean="0"/>
              <a:t>Ejemplos</a:t>
            </a:r>
            <a:r>
              <a:rPr lang="en-GB" dirty="0" smtClean="0"/>
              <a:t> de </a:t>
            </a:r>
            <a:r>
              <a:rPr lang="en-GB" dirty="0" err="1" smtClean="0"/>
              <a:t>Cadenas</a:t>
            </a:r>
            <a:r>
              <a:rPr lang="en-GB" dirty="0" smtClean="0"/>
              <a:t> </a:t>
            </a:r>
            <a:r>
              <a:rPr lang="en-GB" dirty="0" err="1" smtClean="0"/>
              <a:t>causales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9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781425" y="236538"/>
            <a:ext cx="55563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313" rIns="0" bIns="22313"/>
          <a:lstStyle>
            <a:lvl1pPr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000000"/>
              </a:solidFill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 flipH="1">
            <a:off x="3873500" y="234950"/>
            <a:ext cx="55563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313" rIns="0" bIns="22313"/>
          <a:lstStyle>
            <a:lvl1pPr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000000"/>
              </a:solidFill>
            </a:endParaRPr>
          </a:p>
        </p:txBody>
      </p:sp>
      <p:grpSp>
        <p:nvGrpSpPr>
          <p:cNvPr id="44035" name="Group 473"/>
          <p:cNvGrpSpPr>
            <a:grpSpLocks/>
          </p:cNvGrpSpPr>
          <p:nvPr/>
        </p:nvGrpSpPr>
        <p:grpSpPr bwMode="auto">
          <a:xfrm>
            <a:off x="165100" y="762000"/>
            <a:ext cx="8826500" cy="5994400"/>
            <a:chOff x="104" y="480"/>
            <a:chExt cx="5560" cy="3776"/>
          </a:xfrm>
        </p:grpSpPr>
        <p:sp>
          <p:nvSpPr>
            <p:cNvPr id="44037" name="Rectangle 469"/>
            <p:cNvSpPr>
              <a:spLocks noChangeArrowheads="1"/>
            </p:cNvSpPr>
            <p:nvPr/>
          </p:nvSpPr>
          <p:spPr bwMode="auto">
            <a:xfrm>
              <a:off x="104" y="480"/>
              <a:ext cx="5560" cy="37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38" name="Text Box 19"/>
            <p:cNvSpPr txBox="1">
              <a:spLocks noChangeArrowheads="1"/>
            </p:cNvSpPr>
            <p:nvPr/>
          </p:nvSpPr>
          <p:spPr bwMode="auto">
            <a:xfrm>
              <a:off x="2345" y="2639"/>
              <a:ext cx="187" cy="1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technology/ poor infrastructure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39" name="Text Box 20"/>
            <p:cNvSpPr txBox="1">
              <a:spLocks noChangeArrowheads="1"/>
            </p:cNvSpPr>
            <p:nvPr/>
          </p:nvSpPr>
          <p:spPr bwMode="auto">
            <a:xfrm>
              <a:off x="3549" y="2883"/>
              <a:ext cx="279" cy="123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Pollution by return waters from fish ponds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0" name="Text Box 21"/>
            <p:cNvSpPr txBox="1">
              <a:spLocks noChangeArrowheads="1"/>
            </p:cNvSpPr>
            <p:nvPr/>
          </p:nvSpPr>
          <p:spPr bwMode="auto">
            <a:xfrm>
              <a:off x="3547" y="2612"/>
              <a:ext cx="189" cy="144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 pond siting in river channels/</a:t>
              </a:r>
              <a:br>
                <a:rPr lang="ru-RU" sz="400">
                  <a:solidFill>
                    <a:srgbClr val="000000"/>
                  </a:solidFill>
                </a:rPr>
              </a:br>
              <a:r>
                <a:rPr lang="ru-RU" sz="400">
                  <a:solidFill>
                    <a:srgbClr val="000000"/>
                  </a:solidFill>
                </a:rPr>
                <a:t>catchments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1" name="Text Box 22"/>
            <p:cNvSpPr txBox="1">
              <a:spLocks noChangeArrowheads="1"/>
            </p:cNvSpPr>
            <p:nvPr/>
          </p:nvSpPr>
          <p:spPr bwMode="auto">
            <a:xfrm>
              <a:off x="3450" y="2200"/>
              <a:ext cx="145" cy="105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planning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2" name="Text Box 23"/>
            <p:cNvSpPr txBox="1">
              <a:spLocks noChangeArrowheads="1"/>
            </p:cNvSpPr>
            <p:nvPr/>
          </p:nvSpPr>
          <p:spPr bwMode="auto">
            <a:xfrm>
              <a:off x="3409" y="2441"/>
              <a:ext cx="141" cy="113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Growth in industry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3" name="Text Box 24"/>
            <p:cNvSpPr txBox="1">
              <a:spLocks noChangeArrowheads="1"/>
            </p:cNvSpPr>
            <p:nvPr/>
          </p:nvSpPr>
          <p:spPr bwMode="auto">
            <a:xfrm>
              <a:off x="2265" y="1456"/>
              <a:ext cx="481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URBANISATION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4" name="Text Box 25"/>
            <p:cNvSpPr txBox="1">
              <a:spLocks noChangeArrowheads="1"/>
            </p:cNvSpPr>
            <p:nvPr/>
          </p:nvSpPr>
          <p:spPr bwMode="auto">
            <a:xfrm>
              <a:off x="3027" y="1452"/>
              <a:ext cx="399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TRANSPORT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5" name="Text Box 26"/>
            <p:cNvSpPr txBox="1">
              <a:spLocks noChangeArrowheads="1"/>
            </p:cNvSpPr>
            <p:nvPr/>
          </p:nvSpPr>
          <p:spPr bwMode="auto">
            <a:xfrm>
              <a:off x="3701" y="1420"/>
              <a:ext cx="3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FISHERY/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AQUACULTURE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6" name="Text Box 27"/>
            <p:cNvSpPr txBox="1">
              <a:spLocks noChangeArrowheads="1"/>
            </p:cNvSpPr>
            <p:nvPr/>
          </p:nvSpPr>
          <p:spPr bwMode="auto">
            <a:xfrm>
              <a:off x="3155" y="1890"/>
              <a:ext cx="152" cy="14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Deposition of pollution from transport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7" name="Text Box 28"/>
            <p:cNvSpPr txBox="1">
              <a:spLocks noChangeArrowheads="1"/>
            </p:cNvSpPr>
            <p:nvPr/>
          </p:nvSpPr>
          <p:spPr bwMode="auto">
            <a:xfrm>
              <a:off x="2096" y="2665"/>
              <a:ext cx="212" cy="1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Failures in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8" name="Text Box 29"/>
            <p:cNvSpPr txBox="1">
              <a:spLocks noChangeArrowheads="1"/>
            </p:cNvSpPr>
            <p:nvPr/>
          </p:nvSpPr>
          <p:spPr bwMode="auto">
            <a:xfrm>
              <a:off x="4582" y="1459"/>
              <a:ext cx="53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AGRICULTURE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9" name="Text Box 30"/>
            <p:cNvSpPr txBox="1">
              <a:spLocks noChangeArrowheads="1"/>
            </p:cNvSpPr>
            <p:nvPr/>
          </p:nvSpPr>
          <p:spPr bwMode="auto">
            <a:xfrm>
              <a:off x="1059" y="2168"/>
              <a:ext cx="235" cy="14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Budget/ expenditure for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0" name="Text Box 31"/>
            <p:cNvSpPr txBox="1">
              <a:spLocks noChangeArrowheads="1"/>
            </p:cNvSpPr>
            <p:nvPr/>
          </p:nvSpPr>
          <p:spPr bwMode="auto">
            <a:xfrm>
              <a:off x="953" y="2892"/>
              <a:ext cx="188" cy="13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Failures in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1" name="Text Box 32"/>
            <p:cNvSpPr txBox="1">
              <a:spLocks noChangeArrowheads="1"/>
            </p:cNvSpPr>
            <p:nvPr/>
          </p:nvSpPr>
          <p:spPr bwMode="auto">
            <a:xfrm>
              <a:off x="1079" y="1917"/>
              <a:ext cx="261" cy="9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adequate finance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2" name="Text Box 33"/>
            <p:cNvSpPr txBox="1">
              <a:spLocks noChangeArrowheads="1"/>
            </p:cNvSpPr>
            <p:nvPr/>
          </p:nvSpPr>
          <p:spPr bwMode="auto">
            <a:xfrm>
              <a:off x="328" y="1490"/>
              <a:ext cx="235" cy="1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Increased role of mining for export income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3" name="Text Box 34"/>
            <p:cNvSpPr txBox="1">
              <a:spLocks noChangeArrowheads="1"/>
            </p:cNvSpPr>
            <p:nvPr/>
          </p:nvSpPr>
          <p:spPr bwMode="auto">
            <a:xfrm>
              <a:off x="832" y="1589"/>
              <a:ext cx="194" cy="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incentives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4" name="Text Box 35"/>
            <p:cNvSpPr txBox="1">
              <a:spLocks noChangeArrowheads="1"/>
            </p:cNvSpPr>
            <p:nvPr/>
          </p:nvSpPr>
          <p:spPr bwMode="auto">
            <a:xfrm>
              <a:off x="784" y="2168"/>
              <a:ext cx="212" cy="1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or lacking water/waste management systems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5" name="Text Box 36"/>
            <p:cNvSpPr txBox="1">
              <a:spLocks noChangeArrowheads="1"/>
            </p:cNvSpPr>
            <p:nvPr/>
          </p:nvSpPr>
          <p:spPr bwMode="auto">
            <a:xfrm>
              <a:off x="475" y="3324"/>
              <a:ext cx="228" cy="10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Growth in production of waste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6" name="Text Box 37"/>
            <p:cNvSpPr txBox="1">
              <a:spLocks noChangeArrowheads="1"/>
            </p:cNvSpPr>
            <p:nvPr/>
          </p:nvSpPr>
          <p:spPr bwMode="auto">
            <a:xfrm>
              <a:off x="1072" y="1572"/>
              <a:ext cx="182" cy="1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economic instruments/tariffs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7" name="Text Box 38"/>
            <p:cNvSpPr txBox="1">
              <a:spLocks noChangeArrowheads="1"/>
            </p:cNvSpPr>
            <p:nvPr/>
          </p:nvSpPr>
          <p:spPr bwMode="auto">
            <a:xfrm>
              <a:off x="560" y="2522"/>
              <a:ext cx="222" cy="14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implementation of clean technologies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8" name="Text Box 39"/>
            <p:cNvSpPr txBox="1">
              <a:spLocks noChangeArrowheads="1"/>
            </p:cNvSpPr>
            <p:nvPr/>
          </p:nvSpPr>
          <p:spPr bwMode="auto">
            <a:xfrm>
              <a:off x="681" y="1896"/>
              <a:ext cx="198" cy="14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human/ technical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9" name="Text Box 40"/>
            <p:cNvSpPr txBox="1">
              <a:spLocks noChangeArrowheads="1"/>
            </p:cNvSpPr>
            <p:nvPr/>
          </p:nvSpPr>
          <p:spPr bwMode="auto">
            <a:xfrm>
              <a:off x="611" y="1588"/>
              <a:ext cx="172" cy="12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 Investment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0" name="Text Box 41"/>
            <p:cNvSpPr txBox="1">
              <a:spLocks noChangeArrowheads="1"/>
            </p:cNvSpPr>
            <p:nvPr/>
          </p:nvSpPr>
          <p:spPr bwMode="auto">
            <a:xfrm>
              <a:off x="766" y="1284"/>
              <a:ext cx="409" cy="1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1" name="Text Box 42"/>
            <p:cNvSpPr txBox="1">
              <a:spLocks noChangeArrowheads="1"/>
            </p:cNvSpPr>
            <p:nvPr/>
          </p:nvSpPr>
          <p:spPr bwMode="auto">
            <a:xfrm>
              <a:off x="1291" y="1564"/>
              <a:ext cx="277" cy="18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2" name="Text Box 43"/>
            <p:cNvSpPr txBox="1">
              <a:spLocks noChangeArrowheads="1"/>
            </p:cNvSpPr>
            <p:nvPr/>
          </p:nvSpPr>
          <p:spPr bwMode="auto">
            <a:xfrm>
              <a:off x="1470" y="1275"/>
              <a:ext cx="181" cy="10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3" name="Text Box 44"/>
            <p:cNvSpPr txBox="1">
              <a:spLocks noChangeArrowheads="1"/>
            </p:cNvSpPr>
            <p:nvPr/>
          </p:nvSpPr>
          <p:spPr bwMode="auto">
            <a:xfrm>
              <a:off x="417" y="2171"/>
              <a:ext cx="234" cy="1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Exploitation of new mineral deposits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4" name="Text Box 45"/>
            <p:cNvSpPr txBox="1">
              <a:spLocks noChangeArrowheads="1"/>
            </p:cNvSpPr>
            <p:nvPr/>
          </p:nvSpPr>
          <p:spPr bwMode="auto">
            <a:xfrm>
              <a:off x="4326" y="2588"/>
              <a:ext cx="185" cy="11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cultivation margins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5" name="Text Box 46"/>
            <p:cNvSpPr txBox="1">
              <a:spLocks noChangeArrowheads="1"/>
            </p:cNvSpPr>
            <p:nvPr/>
          </p:nvSpPr>
          <p:spPr bwMode="auto">
            <a:xfrm>
              <a:off x="4624" y="2137"/>
              <a:ext cx="377" cy="9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adequate finance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6" name="Text Box 47"/>
            <p:cNvSpPr txBox="1">
              <a:spLocks noChangeArrowheads="1"/>
            </p:cNvSpPr>
            <p:nvPr/>
          </p:nvSpPr>
          <p:spPr bwMode="auto">
            <a:xfrm>
              <a:off x="4481" y="2980"/>
              <a:ext cx="185" cy="10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Inefficient practices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7" name="Text Box 48"/>
            <p:cNvSpPr txBox="1">
              <a:spLocks noChangeArrowheads="1"/>
            </p:cNvSpPr>
            <p:nvPr/>
          </p:nvSpPr>
          <p:spPr bwMode="auto">
            <a:xfrm>
              <a:off x="4302" y="2135"/>
              <a:ext cx="260" cy="8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human/ technical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8" name="Text Box 49"/>
            <p:cNvSpPr txBox="1">
              <a:spLocks noChangeArrowheads="1"/>
            </p:cNvSpPr>
            <p:nvPr/>
          </p:nvSpPr>
          <p:spPr bwMode="auto">
            <a:xfrm>
              <a:off x="4301" y="1712"/>
              <a:ext cx="171" cy="12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</a:t>
              </a:r>
              <a:br>
                <a:rPr lang="ru-RU" sz="400">
                  <a:solidFill>
                    <a:srgbClr val="000000"/>
                  </a:solidFill>
                </a:rPr>
              </a:br>
              <a:r>
                <a:rPr lang="ru-RU" sz="400">
                  <a:solidFill>
                    <a:srgbClr val="000000"/>
                  </a:solidFill>
                </a:rPr>
                <a:t>Investment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9" name="Text Box 50"/>
            <p:cNvSpPr txBox="1">
              <a:spLocks noChangeArrowheads="1"/>
            </p:cNvSpPr>
            <p:nvPr/>
          </p:nvSpPr>
          <p:spPr bwMode="auto">
            <a:xfrm>
              <a:off x="4590" y="1651"/>
              <a:ext cx="438" cy="1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0" name="Text Box 51"/>
            <p:cNvSpPr txBox="1">
              <a:spLocks noChangeArrowheads="1"/>
            </p:cNvSpPr>
            <p:nvPr/>
          </p:nvSpPr>
          <p:spPr bwMode="auto">
            <a:xfrm>
              <a:off x="5171" y="1864"/>
              <a:ext cx="277" cy="18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1" name="Text Box 52"/>
            <p:cNvSpPr txBox="1">
              <a:spLocks noChangeArrowheads="1"/>
            </p:cNvSpPr>
            <p:nvPr/>
          </p:nvSpPr>
          <p:spPr bwMode="auto">
            <a:xfrm>
              <a:off x="4425" y="1865"/>
              <a:ext cx="259" cy="9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incentives (subsidies)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2" name="Text Box 53"/>
            <p:cNvSpPr txBox="1">
              <a:spLocks noChangeArrowheads="1"/>
            </p:cNvSpPr>
            <p:nvPr/>
          </p:nvSpPr>
          <p:spPr bwMode="auto">
            <a:xfrm>
              <a:off x="4737" y="2817"/>
              <a:ext cx="175" cy="9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Erosion of soils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3" name="Text Box 54"/>
            <p:cNvSpPr txBox="1">
              <a:spLocks noChangeArrowheads="1"/>
            </p:cNvSpPr>
            <p:nvPr/>
          </p:nvSpPr>
          <p:spPr bwMode="auto">
            <a:xfrm>
              <a:off x="2094" y="2893"/>
              <a:ext cx="259" cy="10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Poorly or untreated sewage waste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4" name="Text Box 55"/>
            <p:cNvSpPr txBox="1">
              <a:spLocks noChangeArrowheads="1"/>
            </p:cNvSpPr>
            <p:nvPr/>
          </p:nvSpPr>
          <p:spPr bwMode="auto">
            <a:xfrm>
              <a:off x="2450" y="2895"/>
              <a:ext cx="179" cy="10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No sewage collection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5" name="Text Box 56"/>
            <p:cNvSpPr txBox="1">
              <a:spLocks noChangeArrowheads="1"/>
            </p:cNvSpPr>
            <p:nvPr/>
          </p:nvSpPr>
          <p:spPr bwMode="auto">
            <a:xfrm>
              <a:off x="2428" y="2391"/>
              <a:ext cx="435" cy="9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adequate finance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6" name="Text Box 57"/>
            <p:cNvSpPr txBox="1">
              <a:spLocks noChangeArrowheads="1"/>
            </p:cNvSpPr>
            <p:nvPr/>
          </p:nvSpPr>
          <p:spPr bwMode="auto">
            <a:xfrm>
              <a:off x="2086" y="2055"/>
              <a:ext cx="171" cy="12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 Investment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7" name="Text Box 58"/>
            <p:cNvSpPr txBox="1">
              <a:spLocks noChangeArrowheads="1"/>
            </p:cNvSpPr>
            <p:nvPr/>
          </p:nvSpPr>
          <p:spPr bwMode="auto">
            <a:xfrm>
              <a:off x="2062" y="1757"/>
              <a:ext cx="469" cy="1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8" name="Text Box 59"/>
            <p:cNvSpPr txBox="1">
              <a:spLocks noChangeArrowheads="1"/>
            </p:cNvSpPr>
            <p:nvPr/>
          </p:nvSpPr>
          <p:spPr bwMode="auto">
            <a:xfrm>
              <a:off x="2721" y="2049"/>
              <a:ext cx="277" cy="18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9" name="Text Box 60"/>
            <p:cNvSpPr txBox="1">
              <a:spLocks noChangeArrowheads="1"/>
            </p:cNvSpPr>
            <p:nvPr/>
          </p:nvSpPr>
          <p:spPr bwMode="auto">
            <a:xfrm>
              <a:off x="3443" y="1930"/>
              <a:ext cx="215" cy="184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0" name="Text Box 61"/>
            <p:cNvSpPr txBox="1">
              <a:spLocks noChangeArrowheads="1"/>
            </p:cNvSpPr>
            <p:nvPr/>
          </p:nvSpPr>
          <p:spPr bwMode="auto">
            <a:xfrm>
              <a:off x="3963" y="1648"/>
              <a:ext cx="295" cy="14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1" name="Line 62"/>
            <p:cNvSpPr>
              <a:spLocks noChangeShapeType="1"/>
            </p:cNvSpPr>
            <p:nvPr/>
          </p:nvSpPr>
          <p:spPr bwMode="auto">
            <a:xfrm>
              <a:off x="3582" y="2828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82" name="Line 63"/>
            <p:cNvSpPr>
              <a:spLocks noChangeShapeType="1"/>
            </p:cNvSpPr>
            <p:nvPr/>
          </p:nvSpPr>
          <p:spPr bwMode="auto">
            <a:xfrm>
              <a:off x="3773" y="2824"/>
              <a:ext cx="0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83" name="Text Box 64"/>
            <p:cNvSpPr txBox="1">
              <a:spLocks noChangeArrowheads="1"/>
            </p:cNvSpPr>
            <p:nvPr/>
          </p:nvSpPr>
          <p:spPr bwMode="auto">
            <a:xfrm>
              <a:off x="857" y="3313"/>
              <a:ext cx="391" cy="11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Operational discharge of liquid and gaseous effluents including cooling waters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4" name="Text Box 65"/>
            <p:cNvSpPr txBox="1">
              <a:spLocks noChangeArrowheads="1"/>
            </p:cNvSpPr>
            <p:nvPr/>
          </p:nvSpPr>
          <p:spPr bwMode="auto">
            <a:xfrm>
              <a:off x="3444" y="3328"/>
              <a:ext cx="392" cy="11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Emissions from storage or disposal of liquid wastes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5" name="Text Box 66"/>
            <p:cNvSpPr txBox="1">
              <a:spLocks noChangeArrowheads="1"/>
            </p:cNvSpPr>
            <p:nvPr/>
          </p:nvSpPr>
          <p:spPr bwMode="auto">
            <a:xfrm>
              <a:off x="861" y="3525"/>
              <a:ext cx="837" cy="11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Point sources of pollution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6" name="Text Box 67"/>
            <p:cNvSpPr txBox="1">
              <a:spLocks noChangeArrowheads="1"/>
            </p:cNvSpPr>
            <p:nvPr/>
          </p:nvSpPr>
          <p:spPr bwMode="auto">
            <a:xfrm>
              <a:off x="4452" y="3526"/>
              <a:ext cx="629" cy="10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Diffuse sources of pollution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7" name="Text Box 68"/>
            <p:cNvSpPr txBox="1">
              <a:spLocks noChangeArrowheads="1"/>
            </p:cNvSpPr>
            <p:nvPr/>
          </p:nvSpPr>
          <p:spPr bwMode="auto">
            <a:xfrm>
              <a:off x="2035" y="3322"/>
              <a:ext cx="396" cy="119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Emissions from storage or disposal of solid wastes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grpSp>
          <p:nvGrpSpPr>
            <p:cNvPr id="44088" name="Group 69"/>
            <p:cNvGrpSpPr>
              <a:grpSpLocks/>
            </p:cNvGrpSpPr>
            <p:nvPr/>
          </p:nvGrpSpPr>
          <p:grpSpPr bwMode="auto">
            <a:xfrm>
              <a:off x="454" y="3748"/>
              <a:ext cx="430" cy="144"/>
              <a:chOff x="1879" y="14628"/>
              <a:chExt cx="1779" cy="560"/>
            </a:xfrm>
          </p:grpSpPr>
          <p:sp>
            <p:nvSpPr>
              <p:cNvPr id="44486" name="Oval 70"/>
              <p:cNvSpPr>
                <a:spLocks noChangeArrowheads="1"/>
              </p:cNvSpPr>
              <p:nvPr/>
            </p:nvSpPr>
            <p:spPr bwMode="auto">
              <a:xfrm>
                <a:off x="1879" y="14628"/>
                <a:ext cx="1779" cy="56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000" rIns="0" bIns="36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87" name="Text Box 71"/>
              <p:cNvSpPr txBox="1">
                <a:spLocks noChangeArrowheads="1"/>
              </p:cNvSpPr>
              <p:nvPr/>
            </p:nvSpPr>
            <p:spPr bwMode="auto">
              <a:xfrm>
                <a:off x="1924" y="14698"/>
                <a:ext cx="1650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2313" rIns="0" bIns="22313"/>
              <a:lstStyle>
                <a:lvl1pPr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auto">
                  <a:lnSpc>
                    <a:spcPct val="80000"/>
                  </a:lnSpc>
                  <a:spcBef>
                    <a:spcPts val="63"/>
                  </a:spcBef>
                  <a:spcAft>
                    <a:spcPts val="0"/>
                  </a:spcAft>
                </a:pPr>
                <a:r>
                  <a:rPr lang="ru-RU" sz="400">
                    <a:solidFill>
                      <a:srgbClr val="000000"/>
                    </a:solidFill>
                  </a:rPr>
                  <a:t>Deterioration of water</a:t>
                </a:r>
                <a:br>
                  <a:rPr lang="ru-RU" sz="400">
                    <a:solidFill>
                      <a:srgbClr val="000000"/>
                    </a:solidFill>
                  </a:rPr>
                </a:br>
                <a:r>
                  <a:rPr lang="ru-RU" sz="400">
                    <a:solidFill>
                      <a:srgbClr val="000000"/>
                    </a:solidFill>
                  </a:rPr>
                  <a:t>quality due to intensive algal blooms</a:t>
                </a:r>
                <a:endParaRPr lang="en-GB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089" name="Group 72"/>
            <p:cNvGrpSpPr>
              <a:grpSpLocks/>
            </p:cNvGrpSpPr>
            <p:nvPr/>
          </p:nvGrpSpPr>
          <p:grpSpPr bwMode="auto">
            <a:xfrm>
              <a:off x="1739" y="3748"/>
              <a:ext cx="366" cy="144"/>
              <a:chOff x="4635" y="14710"/>
              <a:chExt cx="1511" cy="560"/>
            </a:xfrm>
          </p:grpSpPr>
          <p:sp>
            <p:nvSpPr>
              <p:cNvPr id="44484" name="Oval 73"/>
              <p:cNvSpPr>
                <a:spLocks noChangeArrowheads="1"/>
              </p:cNvSpPr>
              <p:nvPr/>
            </p:nvSpPr>
            <p:spPr bwMode="auto">
              <a:xfrm>
                <a:off x="4635" y="14710"/>
                <a:ext cx="1489" cy="56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000" rIns="0" bIns="36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85" name="Text Box 74"/>
              <p:cNvSpPr txBox="1">
                <a:spLocks noChangeArrowheads="1"/>
              </p:cNvSpPr>
              <p:nvPr/>
            </p:nvSpPr>
            <p:spPr bwMode="auto">
              <a:xfrm>
                <a:off x="4676" y="14817"/>
                <a:ext cx="1470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2313" rIns="0" bIns="22313"/>
              <a:lstStyle>
                <a:lvl1pPr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auto">
                  <a:lnSpc>
                    <a:spcPct val="80000"/>
                  </a:lnSpc>
                  <a:spcBef>
                    <a:spcPts val="63"/>
                  </a:spcBef>
                  <a:spcAft>
                    <a:spcPts val="0"/>
                  </a:spcAft>
                </a:pPr>
                <a:r>
                  <a:rPr lang="ru-RU" sz="400">
                    <a:solidFill>
                      <a:srgbClr val="000000"/>
                    </a:solidFill>
                  </a:rPr>
                  <a:t>Changes in redox capacity</a:t>
                </a:r>
                <a:endParaRPr lang="en-GB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090" name="Oval 75"/>
            <p:cNvSpPr>
              <a:spLocks noChangeArrowheads="1"/>
            </p:cNvSpPr>
            <p:nvPr/>
          </p:nvSpPr>
          <p:spPr bwMode="auto">
            <a:xfrm>
              <a:off x="3236" y="3748"/>
              <a:ext cx="520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91" name="Text Box 76"/>
            <p:cNvSpPr txBox="1">
              <a:spLocks noChangeArrowheads="1"/>
            </p:cNvSpPr>
            <p:nvPr/>
          </p:nvSpPr>
          <p:spPr bwMode="auto">
            <a:xfrm>
              <a:off x="3256" y="3772"/>
              <a:ext cx="4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Changes in structure and </a:t>
              </a:r>
              <a:br>
                <a:rPr lang="ru-RU" sz="400">
                  <a:solidFill>
                    <a:srgbClr val="000000"/>
                  </a:solidFill>
                </a:rPr>
              </a:br>
              <a:r>
                <a:rPr lang="ru-RU" sz="400">
                  <a:solidFill>
                    <a:srgbClr val="000000"/>
                  </a:solidFill>
                </a:rPr>
                <a:t>functions of aquatic ecosystems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2" name="Text Box 77"/>
            <p:cNvSpPr txBox="1">
              <a:spLocks noChangeArrowheads="1"/>
            </p:cNvSpPr>
            <p:nvPr/>
          </p:nvSpPr>
          <p:spPr bwMode="auto">
            <a:xfrm>
              <a:off x="341" y="3671"/>
              <a:ext cx="5203" cy="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 b="1">
                  <a:solidFill>
                    <a:srgbClr val="000000"/>
                  </a:solidFill>
                </a:rPr>
                <a:t>8. EUTROPHICATION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3" name="Text Box 78"/>
            <p:cNvSpPr txBox="1">
              <a:spLocks noChangeArrowheads="1"/>
            </p:cNvSpPr>
            <p:nvPr/>
          </p:nvSpPr>
          <p:spPr bwMode="auto">
            <a:xfrm>
              <a:off x="756" y="2890"/>
              <a:ext cx="171" cy="14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waste treatment technology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4" name="Text Box 79"/>
            <p:cNvSpPr txBox="1">
              <a:spLocks noChangeArrowheads="1"/>
            </p:cNvSpPr>
            <p:nvPr/>
          </p:nvSpPr>
          <p:spPr bwMode="auto">
            <a:xfrm>
              <a:off x="517" y="2890"/>
              <a:ext cx="216" cy="1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Inefficient old technologies and inherently polluting processes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5" name="Line 80"/>
            <p:cNvSpPr>
              <a:spLocks noChangeShapeType="1"/>
            </p:cNvSpPr>
            <p:nvPr/>
          </p:nvSpPr>
          <p:spPr bwMode="auto">
            <a:xfrm>
              <a:off x="1430" y="1434"/>
              <a:ext cx="1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96" name="Text Box 81"/>
            <p:cNvSpPr txBox="1">
              <a:spLocks noChangeArrowheads="1"/>
            </p:cNvSpPr>
            <p:nvPr/>
          </p:nvSpPr>
          <p:spPr bwMode="auto">
            <a:xfrm>
              <a:off x="2661" y="2886"/>
              <a:ext cx="236" cy="1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 waste disposal practices from small businesses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7" name="Text Box 82"/>
            <p:cNvSpPr txBox="1">
              <a:spLocks noChangeArrowheads="1"/>
            </p:cNvSpPr>
            <p:nvPr/>
          </p:nvSpPr>
          <p:spPr bwMode="auto">
            <a:xfrm>
              <a:off x="2088" y="2359"/>
              <a:ext cx="238" cy="1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human/technical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8" name="Text Box 83"/>
            <p:cNvSpPr txBox="1">
              <a:spLocks noChangeArrowheads="1"/>
            </p:cNvSpPr>
            <p:nvPr/>
          </p:nvSpPr>
          <p:spPr bwMode="auto">
            <a:xfrm>
              <a:off x="2285" y="2053"/>
              <a:ext cx="172" cy="1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Sewage pricing 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9" name="Text Box 84"/>
            <p:cNvSpPr txBox="1">
              <a:spLocks noChangeArrowheads="1"/>
            </p:cNvSpPr>
            <p:nvPr/>
          </p:nvSpPr>
          <p:spPr bwMode="auto">
            <a:xfrm>
              <a:off x="2483" y="2060"/>
              <a:ext cx="191" cy="1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ability of users to pay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00" name="Line 85"/>
            <p:cNvSpPr>
              <a:spLocks noChangeShapeType="1"/>
            </p:cNvSpPr>
            <p:nvPr/>
          </p:nvSpPr>
          <p:spPr bwMode="auto">
            <a:xfrm>
              <a:off x="2821" y="3072"/>
              <a:ext cx="1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1" name="Line 86"/>
            <p:cNvSpPr>
              <a:spLocks noChangeShapeType="1"/>
            </p:cNvSpPr>
            <p:nvPr/>
          </p:nvSpPr>
          <p:spPr bwMode="auto">
            <a:xfrm>
              <a:off x="2540" y="3001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2" name="Line 87"/>
            <p:cNvSpPr>
              <a:spLocks noChangeShapeType="1"/>
            </p:cNvSpPr>
            <p:nvPr/>
          </p:nvSpPr>
          <p:spPr bwMode="auto">
            <a:xfrm>
              <a:off x="2193" y="2791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3" name="Line 88"/>
            <p:cNvSpPr>
              <a:spLocks noChangeShapeType="1"/>
            </p:cNvSpPr>
            <p:nvPr/>
          </p:nvSpPr>
          <p:spPr bwMode="auto">
            <a:xfrm>
              <a:off x="2436" y="2791"/>
              <a:ext cx="0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4" name="Line 89"/>
            <p:cNvSpPr>
              <a:spLocks noChangeShapeType="1"/>
            </p:cNvSpPr>
            <p:nvPr/>
          </p:nvSpPr>
          <p:spPr bwMode="auto">
            <a:xfrm flipH="1">
              <a:off x="2191" y="2820"/>
              <a:ext cx="2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5" name="Line 90"/>
            <p:cNvSpPr>
              <a:spLocks noChangeShapeType="1"/>
            </p:cNvSpPr>
            <p:nvPr/>
          </p:nvSpPr>
          <p:spPr bwMode="auto">
            <a:xfrm>
              <a:off x="2252" y="2820"/>
              <a:ext cx="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6" name="Line 91"/>
            <p:cNvSpPr>
              <a:spLocks noChangeShapeType="1"/>
            </p:cNvSpPr>
            <p:nvPr/>
          </p:nvSpPr>
          <p:spPr bwMode="auto">
            <a:xfrm>
              <a:off x="2778" y="2762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7" name="Line 92"/>
            <p:cNvSpPr>
              <a:spLocks noChangeShapeType="1"/>
            </p:cNvSpPr>
            <p:nvPr/>
          </p:nvSpPr>
          <p:spPr bwMode="auto">
            <a:xfrm>
              <a:off x="2728" y="2745"/>
              <a:ext cx="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8" name="Line 93"/>
            <p:cNvSpPr>
              <a:spLocks noChangeShapeType="1"/>
            </p:cNvSpPr>
            <p:nvPr/>
          </p:nvSpPr>
          <p:spPr bwMode="auto">
            <a:xfrm>
              <a:off x="2728" y="2783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9" name="AutoShape 94"/>
            <p:cNvSpPr>
              <a:spLocks noChangeArrowheads="1"/>
            </p:cNvSpPr>
            <p:nvPr/>
          </p:nvSpPr>
          <p:spPr bwMode="auto">
            <a:xfrm>
              <a:off x="762" y="1825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0" name="AutoShape 95"/>
            <p:cNvSpPr>
              <a:spLocks noChangeArrowheads="1"/>
            </p:cNvSpPr>
            <p:nvPr/>
          </p:nvSpPr>
          <p:spPr bwMode="auto">
            <a:xfrm>
              <a:off x="991" y="1217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1" name="AutoShape 96"/>
            <p:cNvSpPr>
              <a:spLocks noChangeArrowheads="1"/>
            </p:cNvSpPr>
            <p:nvPr/>
          </p:nvSpPr>
          <p:spPr bwMode="auto">
            <a:xfrm>
              <a:off x="525" y="1192"/>
              <a:ext cx="35" cy="67"/>
            </a:xfrm>
            <a:prstGeom prst="downArrow">
              <a:avLst>
                <a:gd name="adj1" fmla="val 50000"/>
                <a:gd name="adj2" fmla="val 4785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2" name="AutoShape 97"/>
            <p:cNvSpPr>
              <a:spLocks noChangeArrowheads="1"/>
            </p:cNvSpPr>
            <p:nvPr/>
          </p:nvSpPr>
          <p:spPr bwMode="auto">
            <a:xfrm>
              <a:off x="2351" y="1686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3" name="AutoShape 98"/>
            <p:cNvSpPr>
              <a:spLocks noChangeArrowheads="1"/>
            </p:cNvSpPr>
            <p:nvPr/>
          </p:nvSpPr>
          <p:spPr bwMode="auto">
            <a:xfrm>
              <a:off x="2563" y="1992"/>
              <a:ext cx="35" cy="68"/>
            </a:xfrm>
            <a:prstGeom prst="downArrow">
              <a:avLst>
                <a:gd name="adj1" fmla="val 50000"/>
                <a:gd name="adj2" fmla="val 48571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4" name="AutoShape 99"/>
            <p:cNvSpPr>
              <a:spLocks noChangeArrowheads="1"/>
            </p:cNvSpPr>
            <p:nvPr/>
          </p:nvSpPr>
          <p:spPr bwMode="auto">
            <a:xfrm>
              <a:off x="2191" y="2287"/>
              <a:ext cx="35" cy="67"/>
            </a:xfrm>
            <a:prstGeom prst="downArrow">
              <a:avLst>
                <a:gd name="adj1" fmla="val 50000"/>
                <a:gd name="adj2" fmla="val 4785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5" name="AutoShape 100"/>
            <p:cNvSpPr>
              <a:spLocks noChangeArrowheads="1"/>
            </p:cNvSpPr>
            <p:nvPr/>
          </p:nvSpPr>
          <p:spPr bwMode="auto">
            <a:xfrm>
              <a:off x="2917" y="1679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6" name="Text Box 101"/>
            <p:cNvSpPr txBox="1">
              <a:spLocks noChangeArrowheads="1"/>
            </p:cNvSpPr>
            <p:nvPr/>
          </p:nvSpPr>
          <p:spPr bwMode="auto">
            <a:xfrm>
              <a:off x="3817" y="2614"/>
              <a:ext cx="178" cy="144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Poorly or untreated return waters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17" name="Text Box 102"/>
            <p:cNvSpPr txBox="1">
              <a:spLocks noChangeArrowheads="1"/>
            </p:cNvSpPr>
            <p:nvPr/>
          </p:nvSpPr>
          <p:spPr bwMode="auto">
            <a:xfrm>
              <a:off x="3831" y="2359"/>
              <a:ext cx="185" cy="1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Failures in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18" name="Text Box 103"/>
            <p:cNvSpPr txBox="1">
              <a:spLocks noChangeArrowheads="1"/>
            </p:cNvSpPr>
            <p:nvPr/>
          </p:nvSpPr>
          <p:spPr bwMode="auto">
            <a:xfrm>
              <a:off x="3887" y="2002"/>
              <a:ext cx="170" cy="9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incentives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19" name="Text Box 104"/>
            <p:cNvSpPr txBox="1">
              <a:spLocks noChangeArrowheads="1"/>
            </p:cNvSpPr>
            <p:nvPr/>
          </p:nvSpPr>
          <p:spPr bwMode="auto">
            <a:xfrm>
              <a:off x="3641" y="2393"/>
              <a:ext cx="169" cy="99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technology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20" name="Text Box 105"/>
            <p:cNvSpPr txBox="1">
              <a:spLocks noChangeArrowheads="1"/>
            </p:cNvSpPr>
            <p:nvPr/>
          </p:nvSpPr>
          <p:spPr bwMode="auto">
            <a:xfrm>
              <a:off x="3681" y="2003"/>
              <a:ext cx="181" cy="86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tariffs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21" name="Text Box 106"/>
            <p:cNvSpPr txBox="1">
              <a:spLocks noChangeArrowheads="1"/>
            </p:cNvSpPr>
            <p:nvPr/>
          </p:nvSpPr>
          <p:spPr bwMode="auto">
            <a:xfrm>
              <a:off x="4073" y="2007"/>
              <a:ext cx="125" cy="81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22" name="Line 107"/>
            <p:cNvSpPr>
              <a:spLocks noChangeShapeType="1"/>
            </p:cNvSpPr>
            <p:nvPr/>
          </p:nvSpPr>
          <p:spPr bwMode="auto">
            <a:xfrm>
              <a:off x="3633" y="2822"/>
              <a:ext cx="2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3" name="Line 108"/>
            <p:cNvSpPr>
              <a:spLocks noChangeShapeType="1"/>
            </p:cNvSpPr>
            <p:nvPr/>
          </p:nvSpPr>
          <p:spPr bwMode="auto">
            <a:xfrm flipV="1">
              <a:off x="3633" y="2757"/>
              <a:ext cx="0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4" name="Line 109"/>
            <p:cNvSpPr>
              <a:spLocks noChangeShapeType="1"/>
            </p:cNvSpPr>
            <p:nvPr/>
          </p:nvSpPr>
          <p:spPr bwMode="auto">
            <a:xfrm flipV="1">
              <a:off x="3903" y="2759"/>
              <a:ext cx="0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5" name="Line 110"/>
            <p:cNvSpPr>
              <a:spLocks noChangeShapeType="1"/>
            </p:cNvSpPr>
            <p:nvPr/>
          </p:nvSpPr>
          <p:spPr bwMode="auto">
            <a:xfrm flipH="1">
              <a:off x="3479" y="2828"/>
              <a:ext cx="1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6" name="Line 111"/>
            <p:cNvSpPr>
              <a:spLocks noChangeShapeType="1"/>
            </p:cNvSpPr>
            <p:nvPr/>
          </p:nvSpPr>
          <p:spPr bwMode="auto">
            <a:xfrm flipV="1">
              <a:off x="3479" y="2553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7" name="Line 112"/>
            <p:cNvSpPr>
              <a:spLocks noChangeShapeType="1"/>
            </p:cNvSpPr>
            <p:nvPr/>
          </p:nvSpPr>
          <p:spPr bwMode="auto">
            <a:xfrm>
              <a:off x="3577" y="2355"/>
              <a:ext cx="2" cy="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8" name="Line 113"/>
            <p:cNvSpPr>
              <a:spLocks noChangeShapeType="1"/>
            </p:cNvSpPr>
            <p:nvPr/>
          </p:nvSpPr>
          <p:spPr bwMode="auto">
            <a:xfrm flipH="1">
              <a:off x="3519" y="2357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9" name="Line 114"/>
            <p:cNvSpPr>
              <a:spLocks noChangeShapeType="1"/>
            </p:cNvSpPr>
            <p:nvPr/>
          </p:nvSpPr>
          <p:spPr bwMode="auto">
            <a:xfrm flipV="1">
              <a:off x="3526" y="2114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0" name="Line 115"/>
            <p:cNvSpPr>
              <a:spLocks noChangeShapeType="1"/>
            </p:cNvSpPr>
            <p:nvPr/>
          </p:nvSpPr>
          <p:spPr bwMode="auto">
            <a:xfrm>
              <a:off x="3896" y="2553"/>
              <a:ext cx="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1" name="Line 116"/>
            <p:cNvSpPr>
              <a:spLocks noChangeShapeType="1"/>
            </p:cNvSpPr>
            <p:nvPr/>
          </p:nvSpPr>
          <p:spPr bwMode="auto">
            <a:xfrm flipH="1">
              <a:off x="3727" y="2550"/>
              <a:ext cx="22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2" name="Line 117"/>
            <p:cNvSpPr>
              <a:spLocks noChangeShapeType="1"/>
            </p:cNvSpPr>
            <p:nvPr/>
          </p:nvSpPr>
          <p:spPr bwMode="auto">
            <a:xfrm flipV="1">
              <a:off x="3727" y="2493"/>
              <a:ext cx="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3" name="Line 118"/>
            <p:cNvSpPr>
              <a:spLocks noChangeShapeType="1"/>
            </p:cNvSpPr>
            <p:nvPr/>
          </p:nvSpPr>
          <p:spPr bwMode="auto">
            <a:xfrm flipV="1">
              <a:off x="3954" y="2495"/>
              <a:ext cx="0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4" name="Line 119"/>
            <p:cNvSpPr>
              <a:spLocks noChangeShapeType="1"/>
            </p:cNvSpPr>
            <p:nvPr/>
          </p:nvSpPr>
          <p:spPr bwMode="auto">
            <a:xfrm>
              <a:off x="3983" y="228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5" name="Line 120"/>
            <p:cNvSpPr>
              <a:spLocks noChangeShapeType="1"/>
            </p:cNvSpPr>
            <p:nvPr/>
          </p:nvSpPr>
          <p:spPr bwMode="auto">
            <a:xfrm>
              <a:off x="3729" y="2176"/>
              <a:ext cx="0" cy="2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6" name="Line 121"/>
            <p:cNvSpPr>
              <a:spLocks noChangeShapeType="1"/>
            </p:cNvSpPr>
            <p:nvPr/>
          </p:nvSpPr>
          <p:spPr bwMode="auto">
            <a:xfrm>
              <a:off x="3769" y="1887"/>
              <a:ext cx="2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7" name="Line 122"/>
            <p:cNvSpPr>
              <a:spLocks noChangeShapeType="1"/>
            </p:cNvSpPr>
            <p:nvPr/>
          </p:nvSpPr>
          <p:spPr bwMode="auto">
            <a:xfrm>
              <a:off x="3961" y="1887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8" name="Line 123"/>
            <p:cNvSpPr>
              <a:spLocks noChangeShapeType="1"/>
            </p:cNvSpPr>
            <p:nvPr/>
          </p:nvSpPr>
          <p:spPr bwMode="auto">
            <a:xfrm flipH="1" flipV="1">
              <a:off x="3614" y="1887"/>
              <a:ext cx="4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9" name="Line 124"/>
            <p:cNvSpPr>
              <a:spLocks noChangeShapeType="1"/>
            </p:cNvSpPr>
            <p:nvPr/>
          </p:nvSpPr>
          <p:spPr bwMode="auto">
            <a:xfrm flipH="1">
              <a:off x="4092" y="1789"/>
              <a:ext cx="2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0" name="Text Box 125"/>
            <p:cNvSpPr txBox="1">
              <a:spLocks noChangeArrowheads="1"/>
            </p:cNvSpPr>
            <p:nvPr/>
          </p:nvSpPr>
          <p:spPr bwMode="auto">
            <a:xfrm>
              <a:off x="5221" y="2571"/>
              <a:ext cx="215" cy="12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Intensive livestock production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1" name="Text Box 126"/>
            <p:cNvSpPr txBox="1">
              <a:spLocks noChangeArrowheads="1"/>
            </p:cNvSpPr>
            <p:nvPr/>
          </p:nvSpPr>
          <p:spPr bwMode="auto">
            <a:xfrm>
              <a:off x="4940" y="2559"/>
              <a:ext cx="216" cy="14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Concentration of agro-industrial facilities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2" name="Text Box 127"/>
            <p:cNvSpPr txBox="1">
              <a:spLocks noChangeArrowheads="1"/>
            </p:cNvSpPr>
            <p:nvPr/>
          </p:nvSpPr>
          <p:spPr bwMode="auto">
            <a:xfrm>
              <a:off x="4533" y="2541"/>
              <a:ext cx="200" cy="17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Over application/ incorrect use of fertilisers in agriculture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3" name="Text Box 128"/>
            <p:cNvSpPr txBox="1">
              <a:spLocks noChangeArrowheads="1"/>
            </p:cNvSpPr>
            <p:nvPr/>
          </p:nvSpPr>
          <p:spPr bwMode="auto">
            <a:xfrm>
              <a:off x="4754" y="2588"/>
              <a:ext cx="158" cy="9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Over ploughing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4" name="Line 129"/>
            <p:cNvSpPr>
              <a:spLocks noChangeShapeType="1"/>
            </p:cNvSpPr>
            <p:nvPr/>
          </p:nvSpPr>
          <p:spPr bwMode="auto">
            <a:xfrm>
              <a:off x="4823" y="2917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5" name="Text Box 130"/>
            <p:cNvSpPr txBox="1">
              <a:spLocks noChangeArrowheads="1"/>
            </p:cNvSpPr>
            <p:nvPr/>
          </p:nvSpPr>
          <p:spPr bwMode="auto">
            <a:xfrm>
              <a:off x="5032" y="2979"/>
              <a:ext cx="199" cy="11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waste management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6" name="Line 131"/>
            <p:cNvSpPr>
              <a:spLocks noChangeShapeType="1"/>
            </p:cNvSpPr>
            <p:nvPr/>
          </p:nvSpPr>
          <p:spPr bwMode="auto">
            <a:xfrm>
              <a:off x="5151" y="2768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7" name="Line 132"/>
            <p:cNvSpPr>
              <a:spLocks noChangeShapeType="1"/>
            </p:cNvSpPr>
            <p:nvPr/>
          </p:nvSpPr>
          <p:spPr bwMode="auto">
            <a:xfrm>
              <a:off x="5155" y="2630"/>
              <a:ext cx="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8" name="Line 133"/>
            <p:cNvSpPr>
              <a:spLocks noChangeShapeType="1"/>
            </p:cNvSpPr>
            <p:nvPr/>
          </p:nvSpPr>
          <p:spPr bwMode="auto">
            <a:xfrm flipH="1">
              <a:off x="5049" y="2473"/>
              <a:ext cx="2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9" name="Line 134"/>
            <p:cNvSpPr>
              <a:spLocks noChangeShapeType="1"/>
            </p:cNvSpPr>
            <p:nvPr/>
          </p:nvSpPr>
          <p:spPr bwMode="auto">
            <a:xfrm flipH="1">
              <a:off x="4193" y="2782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0" name="Line 135"/>
            <p:cNvSpPr>
              <a:spLocks noChangeShapeType="1"/>
            </p:cNvSpPr>
            <p:nvPr/>
          </p:nvSpPr>
          <p:spPr bwMode="auto">
            <a:xfrm>
              <a:off x="4579" y="2781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1" name="Line 136"/>
            <p:cNvSpPr>
              <a:spLocks noChangeShapeType="1"/>
            </p:cNvSpPr>
            <p:nvPr/>
          </p:nvSpPr>
          <p:spPr bwMode="auto">
            <a:xfrm>
              <a:off x="4412" y="2699"/>
              <a:ext cx="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2" name="Line 137"/>
            <p:cNvSpPr>
              <a:spLocks noChangeShapeType="1"/>
            </p:cNvSpPr>
            <p:nvPr/>
          </p:nvSpPr>
          <p:spPr bwMode="auto">
            <a:xfrm>
              <a:off x="4419" y="2470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3" name="Line 138"/>
            <p:cNvSpPr>
              <a:spLocks noChangeShapeType="1"/>
            </p:cNvSpPr>
            <p:nvPr/>
          </p:nvSpPr>
          <p:spPr bwMode="auto">
            <a:xfrm>
              <a:off x="4639" y="2468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4" name="Line 139"/>
            <p:cNvSpPr>
              <a:spLocks noChangeShapeType="1"/>
            </p:cNvSpPr>
            <p:nvPr/>
          </p:nvSpPr>
          <p:spPr bwMode="auto">
            <a:xfrm>
              <a:off x="4836" y="2684"/>
              <a:ext cx="0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5" name="Line 140"/>
            <p:cNvSpPr>
              <a:spLocks noChangeShapeType="1"/>
            </p:cNvSpPr>
            <p:nvPr/>
          </p:nvSpPr>
          <p:spPr bwMode="auto">
            <a:xfrm>
              <a:off x="5324" y="1788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6" name="AutoShape 141"/>
            <p:cNvSpPr>
              <a:spLocks noChangeArrowheads="1"/>
            </p:cNvSpPr>
            <p:nvPr/>
          </p:nvSpPr>
          <p:spPr bwMode="auto">
            <a:xfrm>
              <a:off x="3536" y="1586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7" name="AutoShape 142"/>
            <p:cNvSpPr>
              <a:spLocks noChangeArrowheads="1"/>
            </p:cNvSpPr>
            <p:nvPr/>
          </p:nvSpPr>
          <p:spPr bwMode="auto">
            <a:xfrm>
              <a:off x="3792" y="1575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8" name="AutoShape 143"/>
            <p:cNvSpPr>
              <a:spLocks noChangeArrowheads="1"/>
            </p:cNvSpPr>
            <p:nvPr/>
          </p:nvSpPr>
          <p:spPr bwMode="auto">
            <a:xfrm>
              <a:off x="4120" y="1939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9" name="AutoShape 144"/>
            <p:cNvSpPr>
              <a:spLocks noChangeArrowheads="1"/>
            </p:cNvSpPr>
            <p:nvPr/>
          </p:nvSpPr>
          <p:spPr bwMode="auto">
            <a:xfrm>
              <a:off x="4391" y="2065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0" name="AutoShape 145"/>
            <p:cNvSpPr>
              <a:spLocks noChangeArrowheads="1"/>
            </p:cNvSpPr>
            <p:nvPr/>
          </p:nvSpPr>
          <p:spPr bwMode="auto">
            <a:xfrm>
              <a:off x="5180" y="1553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1" name="AutoShape 146"/>
            <p:cNvSpPr>
              <a:spLocks noChangeArrowheads="1"/>
            </p:cNvSpPr>
            <p:nvPr/>
          </p:nvSpPr>
          <p:spPr bwMode="auto">
            <a:xfrm>
              <a:off x="4833" y="1580"/>
              <a:ext cx="35" cy="67"/>
            </a:xfrm>
            <a:prstGeom prst="downArrow">
              <a:avLst>
                <a:gd name="adj1" fmla="val 50000"/>
                <a:gd name="adj2" fmla="val 4785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2" name="Text Box 147"/>
            <p:cNvSpPr txBox="1">
              <a:spLocks noChangeArrowheads="1"/>
            </p:cNvSpPr>
            <p:nvPr/>
          </p:nvSpPr>
          <p:spPr bwMode="auto">
            <a:xfrm>
              <a:off x="1574" y="2191"/>
              <a:ext cx="177" cy="8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Power generation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63" name="Text Box 148"/>
            <p:cNvSpPr txBox="1">
              <a:spLocks noChangeArrowheads="1"/>
            </p:cNvSpPr>
            <p:nvPr/>
          </p:nvSpPr>
          <p:spPr bwMode="auto">
            <a:xfrm>
              <a:off x="4914" y="3330"/>
              <a:ext cx="393" cy="11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Runoff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64" name="Line 149"/>
            <p:cNvSpPr>
              <a:spLocks noChangeShapeType="1"/>
            </p:cNvSpPr>
            <p:nvPr/>
          </p:nvSpPr>
          <p:spPr bwMode="auto">
            <a:xfrm>
              <a:off x="1061" y="3484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5" name="Line 150"/>
            <p:cNvSpPr>
              <a:spLocks noChangeShapeType="1"/>
            </p:cNvSpPr>
            <p:nvPr/>
          </p:nvSpPr>
          <p:spPr bwMode="auto">
            <a:xfrm flipH="1" flipV="1">
              <a:off x="1061" y="3423"/>
              <a:ext cx="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6" name="Line 151"/>
            <p:cNvSpPr>
              <a:spLocks noChangeShapeType="1"/>
            </p:cNvSpPr>
            <p:nvPr/>
          </p:nvSpPr>
          <p:spPr bwMode="auto">
            <a:xfrm>
              <a:off x="1466" y="3469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7" name="Line 152"/>
            <p:cNvSpPr>
              <a:spLocks noChangeShapeType="1"/>
            </p:cNvSpPr>
            <p:nvPr/>
          </p:nvSpPr>
          <p:spPr bwMode="auto">
            <a:xfrm>
              <a:off x="589" y="3469"/>
              <a:ext cx="452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8" name="Line 153"/>
            <p:cNvSpPr>
              <a:spLocks noChangeShapeType="1"/>
            </p:cNvSpPr>
            <p:nvPr/>
          </p:nvSpPr>
          <p:spPr bwMode="auto">
            <a:xfrm flipH="1">
              <a:off x="3644" y="3438"/>
              <a:ext cx="2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9" name="Line 154"/>
            <p:cNvSpPr>
              <a:spLocks noChangeShapeType="1"/>
            </p:cNvSpPr>
            <p:nvPr/>
          </p:nvSpPr>
          <p:spPr bwMode="auto">
            <a:xfrm flipH="1">
              <a:off x="2233" y="3441"/>
              <a:ext cx="2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0" name="Line 155"/>
            <p:cNvSpPr>
              <a:spLocks noChangeShapeType="1"/>
            </p:cNvSpPr>
            <p:nvPr/>
          </p:nvSpPr>
          <p:spPr bwMode="auto">
            <a:xfrm flipH="1">
              <a:off x="5107" y="3442"/>
              <a:ext cx="2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1" name="Line 156"/>
            <p:cNvSpPr>
              <a:spLocks noChangeShapeType="1"/>
            </p:cNvSpPr>
            <p:nvPr/>
          </p:nvSpPr>
          <p:spPr bwMode="auto">
            <a:xfrm flipH="1">
              <a:off x="4777" y="3470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2" name="Text Box 157"/>
            <p:cNvSpPr txBox="1">
              <a:spLocks noChangeArrowheads="1"/>
            </p:cNvSpPr>
            <p:nvPr/>
          </p:nvSpPr>
          <p:spPr bwMode="auto">
            <a:xfrm>
              <a:off x="1127" y="2534"/>
              <a:ext cx="187" cy="14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alternative industrial processes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73" name="Text Box 158"/>
            <p:cNvSpPr txBox="1">
              <a:spLocks noChangeArrowheads="1"/>
            </p:cNvSpPr>
            <p:nvPr/>
          </p:nvSpPr>
          <p:spPr bwMode="auto">
            <a:xfrm>
              <a:off x="1340" y="2163"/>
              <a:ext cx="172" cy="14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 Investment in industry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74" name="Text Box 159"/>
            <p:cNvSpPr txBox="1">
              <a:spLocks noChangeArrowheads="1"/>
            </p:cNvSpPr>
            <p:nvPr/>
          </p:nvSpPr>
          <p:spPr bwMode="auto">
            <a:xfrm>
              <a:off x="465" y="1260"/>
              <a:ext cx="212" cy="13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Location and concentration of industrial complexes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75" name="Line 160"/>
            <p:cNvSpPr>
              <a:spLocks noChangeShapeType="1"/>
            </p:cNvSpPr>
            <p:nvPr/>
          </p:nvSpPr>
          <p:spPr bwMode="auto">
            <a:xfrm flipH="1">
              <a:off x="640" y="3059"/>
              <a:ext cx="2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6" name="Line 161"/>
            <p:cNvSpPr>
              <a:spLocks noChangeShapeType="1"/>
            </p:cNvSpPr>
            <p:nvPr/>
          </p:nvSpPr>
          <p:spPr bwMode="auto">
            <a:xfrm flipV="1">
              <a:off x="642" y="3183"/>
              <a:ext cx="436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7" name="Line 162"/>
            <p:cNvSpPr>
              <a:spLocks noChangeShapeType="1"/>
            </p:cNvSpPr>
            <p:nvPr/>
          </p:nvSpPr>
          <p:spPr bwMode="auto">
            <a:xfrm flipH="1">
              <a:off x="1010" y="3030"/>
              <a:ext cx="2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8" name="Line 163"/>
            <p:cNvSpPr>
              <a:spLocks noChangeShapeType="1"/>
            </p:cNvSpPr>
            <p:nvPr/>
          </p:nvSpPr>
          <p:spPr bwMode="auto">
            <a:xfrm flipH="1">
              <a:off x="845" y="3034"/>
              <a:ext cx="2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9" name="Line 164"/>
            <p:cNvSpPr>
              <a:spLocks noChangeShapeType="1"/>
            </p:cNvSpPr>
            <p:nvPr/>
          </p:nvSpPr>
          <p:spPr bwMode="auto">
            <a:xfrm flipH="1">
              <a:off x="979" y="3183"/>
              <a:ext cx="2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0" name="Line 165"/>
            <p:cNvSpPr>
              <a:spLocks noChangeShapeType="1"/>
            </p:cNvSpPr>
            <p:nvPr/>
          </p:nvSpPr>
          <p:spPr bwMode="auto">
            <a:xfrm flipV="1">
              <a:off x="1593" y="2999"/>
              <a:ext cx="0" cy="1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1" name="Line 166"/>
            <p:cNvSpPr>
              <a:spLocks noChangeShapeType="1"/>
            </p:cNvSpPr>
            <p:nvPr/>
          </p:nvSpPr>
          <p:spPr bwMode="auto">
            <a:xfrm flipH="1">
              <a:off x="648" y="2670"/>
              <a:ext cx="2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2" name="Line 167"/>
            <p:cNvSpPr>
              <a:spLocks noChangeShapeType="1"/>
            </p:cNvSpPr>
            <p:nvPr/>
          </p:nvSpPr>
          <p:spPr bwMode="auto">
            <a:xfrm>
              <a:off x="649" y="2730"/>
              <a:ext cx="57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3" name="Line 168"/>
            <p:cNvSpPr>
              <a:spLocks noChangeShapeType="1"/>
            </p:cNvSpPr>
            <p:nvPr/>
          </p:nvSpPr>
          <p:spPr bwMode="auto">
            <a:xfrm>
              <a:off x="698" y="2730"/>
              <a:ext cx="0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4" name="Line 169"/>
            <p:cNvSpPr>
              <a:spLocks noChangeShapeType="1"/>
            </p:cNvSpPr>
            <p:nvPr/>
          </p:nvSpPr>
          <p:spPr bwMode="auto">
            <a:xfrm>
              <a:off x="870" y="2732"/>
              <a:ext cx="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5" name="Line 170"/>
            <p:cNvSpPr>
              <a:spLocks noChangeShapeType="1"/>
            </p:cNvSpPr>
            <p:nvPr/>
          </p:nvSpPr>
          <p:spPr bwMode="auto">
            <a:xfrm flipH="1">
              <a:off x="1225" y="2674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6" name="Line 171"/>
            <p:cNvSpPr>
              <a:spLocks noChangeShapeType="1"/>
            </p:cNvSpPr>
            <p:nvPr/>
          </p:nvSpPr>
          <p:spPr bwMode="auto">
            <a:xfrm flipH="1">
              <a:off x="1010" y="2599"/>
              <a:ext cx="1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7" name="Line 172"/>
            <p:cNvSpPr>
              <a:spLocks noChangeShapeType="1"/>
            </p:cNvSpPr>
            <p:nvPr/>
          </p:nvSpPr>
          <p:spPr bwMode="auto">
            <a:xfrm flipH="1">
              <a:off x="1012" y="2710"/>
              <a:ext cx="0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8" name="Line 173"/>
            <p:cNvSpPr>
              <a:spLocks noChangeShapeType="1"/>
            </p:cNvSpPr>
            <p:nvPr/>
          </p:nvSpPr>
          <p:spPr bwMode="auto">
            <a:xfrm flipH="1">
              <a:off x="820" y="2347"/>
              <a:ext cx="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9" name="Line 174"/>
            <p:cNvSpPr>
              <a:spLocks noChangeShapeType="1"/>
            </p:cNvSpPr>
            <p:nvPr/>
          </p:nvSpPr>
          <p:spPr bwMode="auto">
            <a:xfrm flipH="1">
              <a:off x="821" y="2710"/>
              <a:ext cx="0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0" name="Line 175"/>
            <p:cNvSpPr>
              <a:spLocks noChangeShapeType="1"/>
            </p:cNvSpPr>
            <p:nvPr/>
          </p:nvSpPr>
          <p:spPr bwMode="auto">
            <a:xfrm>
              <a:off x="821" y="2743"/>
              <a:ext cx="0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1" name="Line 176"/>
            <p:cNvSpPr>
              <a:spLocks noChangeShapeType="1"/>
            </p:cNvSpPr>
            <p:nvPr/>
          </p:nvSpPr>
          <p:spPr bwMode="auto">
            <a:xfrm>
              <a:off x="844" y="2597"/>
              <a:ext cx="24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2" name="Line 177"/>
            <p:cNvSpPr>
              <a:spLocks noChangeShapeType="1"/>
            </p:cNvSpPr>
            <p:nvPr/>
          </p:nvSpPr>
          <p:spPr bwMode="auto">
            <a:xfrm flipV="1">
              <a:off x="1092" y="2309"/>
              <a:ext cx="2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3" name="Line 178"/>
            <p:cNvSpPr>
              <a:spLocks noChangeShapeType="1"/>
            </p:cNvSpPr>
            <p:nvPr/>
          </p:nvSpPr>
          <p:spPr bwMode="auto">
            <a:xfrm>
              <a:off x="1417" y="2307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4" name="Line 179"/>
            <p:cNvSpPr>
              <a:spLocks noChangeShapeType="1"/>
            </p:cNvSpPr>
            <p:nvPr/>
          </p:nvSpPr>
          <p:spPr bwMode="auto">
            <a:xfrm flipH="1">
              <a:off x="1110" y="2405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5" name="Line 180"/>
            <p:cNvSpPr>
              <a:spLocks noChangeShapeType="1"/>
            </p:cNvSpPr>
            <p:nvPr/>
          </p:nvSpPr>
          <p:spPr bwMode="auto">
            <a:xfrm>
              <a:off x="1074" y="2403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6" name="Line 181"/>
            <p:cNvSpPr>
              <a:spLocks noChangeShapeType="1"/>
            </p:cNvSpPr>
            <p:nvPr/>
          </p:nvSpPr>
          <p:spPr bwMode="auto">
            <a:xfrm flipH="1" flipV="1">
              <a:off x="858" y="2403"/>
              <a:ext cx="21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7" name="Line 182"/>
            <p:cNvSpPr>
              <a:spLocks noChangeShapeType="1"/>
            </p:cNvSpPr>
            <p:nvPr/>
          </p:nvSpPr>
          <p:spPr bwMode="auto">
            <a:xfrm>
              <a:off x="802" y="2403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8" name="Line 183"/>
            <p:cNvSpPr>
              <a:spLocks noChangeShapeType="1"/>
            </p:cNvSpPr>
            <p:nvPr/>
          </p:nvSpPr>
          <p:spPr bwMode="auto">
            <a:xfrm flipH="1">
              <a:off x="689" y="2403"/>
              <a:ext cx="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9" name="Line 184"/>
            <p:cNvSpPr>
              <a:spLocks noChangeShapeType="1"/>
            </p:cNvSpPr>
            <p:nvPr/>
          </p:nvSpPr>
          <p:spPr bwMode="auto">
            <a:xfrm>
              <a:off x="689" y="2403"/>
              <a:ext cx="0" cy="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0" name="Line 185"/>
            <p:cNvSpPr>
              <a:spLocks noChangeShapeType="1"/>
            </p:cNvSpPr>
            <p:nvPr/>
          </p:nvSpPr>
          <p:spPr bwMode="auto">
            <a:xfrm>
              <a:off x="1230" y="2403"/>
              <a:ext cx="0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1" name="Line 186"/>
            <p:cNvSpPr>
              <a:spLocks noChangeShapeType="1"/>
            </p:cNvSpPr>
            <p:nvPr/>
          </p:nvSpPr>
          <p:spPr bwMode="auto">
            <a:xfrm flipH="1">
              <a:off x="1293" y="2224"/>
              <a:ext cx="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2" name="Line 187"/>
            <p:cNvSpPr>
              <a:spLocks noChangeShapeType="1"/>
            </p:cNvSpPr>
            <p:nvPr/>
          </p:nvSpPr>
          <p:spPr bwMode="auto">
            <a:xfrm>
              <a:off x="996" y="2239"/>
              <a:ext cx="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3" name="Line 188"/>
            <p:cNvSpPr>
              <a:spLocks noChangeShapeType="1"/>
            </p:cNvSpPr>
            <p:nvPr/>
          </p:nvSpPr>
          <p:spPr bwMode="auto">
            <a:xfrm>
              <a:off x="898" y="2343"/>
              <a:ext cx="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4" name="Line 189"/>
            <p:cNvSpPr>
              <a:spLocks noChangeShapeType="1"/>
            </p:cNvSpPr>
            <p:nvPr/>
          </p:nvSpPr>
          <p:spPr bwMode="auto">
            <a:xfrm flipH="1">
              <a:off x="720" y="204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5" name="Line 190"/>
            <p:cNvSpPr>
              <a:spLocks noChangeShapeType="1"/>
            </p:cNvSpPr>
            <p:nvPr/>
          </p:nvSpPr>
          <p:spPr bwMode="auto">
            <a:xfrm>
              <a:off x="825" y="2043"/>
              <a:ext cx="0" cy="1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6" name="Line 191"/>
            <p:cNvSpPr>
              <a:spLocks noChangeShapeType="1"/>
            </p:cNvSpPr>
            <p:nvPr/>
          </p:nvSpPr>
          <p:spPr bwMode="auto">
            <a:xfrm>
              <a:off x="880" y="1966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7" name="Line 192"/>
            <p:cNvSpPr>
              <a:spLocks noChangeShapeType="1"/>
            </p:cNvSpPr>
            <p:nvPr/>
          </p:nvSpPr>
          <p:spPr bwMode="auto">
            <a:xfrm>
              <a:off x="1195" y="2008"/>
              <a:ext cx="0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8" name="Line 193"/>
            <p:cNvSpPr>
              <a:spLocks noChangeShapeType="1"/>
            </p:cNvSpPr>
            <p:nvPr/>
          </p:nvSpPr>
          <p:spPr bwMode="auto">
            <a:xfrm>
              <a:off x="698" y="1710"/>
              <a:ext cx="0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9" name="Line 194"/>
            <p:cNvSpPr>
              <a:spLocks noChangeShapeType="1"/>
            </p:cNvSpPr>
            <p:nvPr/>
          </p:nvSpPr>
          <p:spPr bwMode="auto">
            <a:xfrm>
              <a:off x="698" y="1770"/>
              <a:ext cx="5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0" name="Line 195"/>
            <p:cNvSpPr>
              <a:spLocks noChangeShapeType="1"/>
            </p:cNvSpPr>
            <p:nvPr/>
          </p:nvSpPr>
          <p:spPr bwMode="auto">
            <a:xfrm>
              <a:off x="1202" y="1768"/>
              <a:ext cx="0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1" name="Line 196"/>
            <p:cNvSpPr>
              <a:spLocks noChangeShapeType="1"/>
            </p:cNvSpPr>
            <p:nvPr/>
          </p:nvSpPr>
          <p:spPr bwMode="auto">
            <a:xfrm>
              <a:off x="934" y="1679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2" name="Line 197"/>
            <p:cNvSpPr>
              <a:spLocks noChangeShapeType="1"/>
            </p:cNvSpPr>
            <p:nvPr/>
          </p:nvSpPr>
          <p:spPr bwMode="auto">
            <a:xfrm>
              <a:off x="1166" y="172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3" name="Line 198"/>
            <p:cNvSpPr>
              <a:spLocks noChangeShapeType="1"/>
            </p:cNvSpPr>
            <p:nvPr/>
          </p:nvSpPr>
          <p:spPr bwMode="auto">
            <a:xfrm>
              <a:off x="1391" y="1747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4" name="Line 199"/>
            <p:cNvSpPr>
              <a:spLocks noChangeShapeType="1"/>
            </p:cNvSpPr>
            <p:nvPr/>
          </p:nvSpPr>
          <p:spPr bwMode="auto">
            <a:xfrm flipH="1">
              <a:off x="1268" y="1841"/>
              <a:ext cx="1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5" name="Line 200"/>
            <p:cNvSpPr>
              <a:spLocks noChangeShapeType="1"/>
            </p:cNvSpPr>
            <p:nvPr/>
          </p:nvSpPr>
          <p:spPr bwMode="auto">
            <a:xfrm>
              <a:off x="1268" y="1841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6" name="Line 201"/>
            <p:cNvSpPr>
              <a:spLocks noChangeShapeType="1"/>
            </p:cNvSpPr>
            <p:nvPr/>
          </p:nvSpPr>
          <p:spPr bwMode="auto">
            <a:xfrm>
              <a:off x="1030" y="1385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7" name="Line 202"/>
            <p:cNvSpPr>
              <a:spLocks noChangeShapeType="1"/>
            </p:cNvSpPr>
            <p:nvPr/>
          </p:nvSpPr>
          <p:spPr bwMode="auto">
            <a:xfrm>
              <a:off x="702" y="1460"/>
              <a:ext cx="66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8" name="Line 203"/>
            <p:cNvSpPr>
              <a:spLocks noChangeShapeType="1"/>
            </p:cNvSpPr>
            <p:nvPr/>
          </p:nvSpPr>
          <p:spPr bwMode="auto">
            <a:xfrm>
              <a:off x="702" y="1462"/>
              <a:ext cx="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9" name="Line 204"/>
            <p:cNvSpPr>
              <a:spLocks noChangeShapeType="1"/>
            </p:cNvSpPr>
            <p:nvPr/>
          </p:nvSpPr>
          <p:spPr bwMode="auto">
            <a:xfrm>
              <a:off x="936" y="1462"/>
              <a:ext cx="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0" name="Line 205"/>
            <p:cNvSpPr>
              <a:spLocks noChangeShapeType="1"/>
            </p:cNvSpPr>
            <p:nvPr/>
          </p:nvSpPr>
          <p:spPr bwMode="auto">
            <a:xfrm>
              <a:off x="1166" y="1462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1" name="Line 206"/>
            <p:cNvSpPr>
              <a:spLocks noChangeShapeType="1"/>
            </p:cNvSpPr>
            <p:nvPr/>
          </p:nvSpPr>
          <p:spPr bwMode="auto">
            <a:xfrm>
              <a:off x="1366" y="1460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2" name="Line 207"/>
            <p:cNvSpPr>
              <a:spLocks noChangeShapeType="1"/>
            </p:cNvSpPr>
            <p:nvPr/>
          </p:nvSpPr>
          <p:spPr bwMode="auto">
            <a:xfrm flipH="1">
              <a:off x="1172" y="132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3" name="Line 208"/>
            <p:cNvSpPr>
              <a:spLocks noChangeShapeType="1"/>
            </p:cNvSpPr>
            <p:nvPr/>
          </p:nvSpPr>
          <p:spPr bwMode="auto">
            <a:xfrm flipH="1">
              <a:off x="680" y="1335"/>
              <a:ext cx="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4" name="Line 209"/>
            <p:cNvSpPr>
              <a:spLocks noChangeShapeType="1"/>
            </p:cNvSpPr>
            <p:nvPr/>
          </p:nvSpPr>
          <p:spPr bwMode="auto">
            <a:xfrm>
              <a:off x="1542" y="1747"/>
              <a:ext cx="0" cy="6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5" name="Line 210"/>
            <p:cNvSpPr>
              <a:spLocks noChangeShapeType="1"/>
            </p:cNvSpPr>
            <p:nvPr/>
          </p:nvSpPr>
          <p:spPr bwMode="auto">
            <a:xfrm flipH="1">
              <a:off x="1250" y="2445"/>
              <a:ext cx="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6" name="Line 211"/>
            <p:cNvSpPr>
              <a:spLocks noChangeShapeType="1"/>
            </p:cNvSpPr>
            <p:nvPr/>
          </p:nvSpPr>
          <p:spPr bwMode="auto">
            <a:xfrm flipH="1">
              <a:off x="1213" y="2446"/>
              <a:ext cx="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7" name="Line 212"/>
            <p:cNvSpPr>
              <a:spLocks noChangeShapeType="1"/>
            </p:cNvSpPr>
            <p:nvPr/>
          </p:nvSpPr>
          <p:spPr bwMode="auto">
            <a:xfrm flipH="1" flipV="1">
              <a:off x="1114" y="2443"/>
              <a:ext cx="9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8" name="Line 213"/>
            <p:cNvSpPr>
              <a:spLocks noChangeShapeType="1"/>
            </p:cNvSpPr>
            <p:nvPr/>
          </p:nvSpPr>
          <p:spPr bwMode="auto">
            <a:xfrm flipH="1">
              <a:off x="1074" y="2445"/>
              <a:ext cx="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9" name="Line 214"/>
            <p:cNvSpPr>
              <a:spLocks noChangeShapeType="1"/>
            </p:cNvSpPr>
            <p:nvPr/>
          </p:nvSpPr>
          <p:spPr bwMode="auto">
            <a:xfrm flipH="1" flipV="1">
              <a:off x="854" y="2443"/>
              <a:ext cx="21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0" name="Line 215"/>
            <p:cNvSpPr>
              <a:spLocks noChangeShapeType="1"/>
            </p:cNvSpPr>
            <p:nvPr/>
          </p:nvSpPr>
          <p:spPr bwMode="auto">
            <a:xfrm flipH="1">
              <a:off x="802" y="2443"/>
              <a:ext cx="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1" name="Line 216"/>
            <p:cNvSpPr>
              <a:spLocks noChangeShapeType="1"/>
            </p:cNvSpPr>
            <p:nvPr/>
          </p:nvSpPr>
          <p:spPr bwMode="auto">
            <a:xfrm flipH="1">
              <a:off x="743" y="2445"/>
              <a:ext cx="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2" name="Line 217"/>
            <p:cNvSpPr>
              <a:spLocks noChangeShapeType="1"/>
            </p:cNvSpPr>
            <p:nvPr/>
          </p:nvSpPr>
          <p:spPr bwMode="auto">
            <a:xfrm flipH="1">
              <a:off x="645" y="2353"/>
              <a:ext cx="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3" name="Line 218"/>
            <p:cNvSpPr>
              <a:spLocks noChangeShapeType="1"/>
            </p:cNvSpPr>
            <p:nvPr/>
          </p:nvSpPr>
          <p:spPr bwMode="auto">
            <a:xfrm>
              <a:off x="644" y="2351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4" name="Line 219"/>
            <p:cNvSpPr>
              <a:spLocks noChangeShapeType="1"/>
            </p:cNvSpPr>
            <p:nvPr/>
          </p:nvSpPr>
          <p:spPr bwMode="auto">
            <a:xfrm>
              <a:off x="742" y="2443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5" name="Line 220"/>
            <p:cNvSpPr>
              <a:spLocks noChangeShapeType="1"/>
            </p:cNvSpPr>
            <p:nvPr/>
          </p:nvSpPr>
          <p:spPr bwMode="auto">
            <a:xfrm>
              <a:off x="1351" y="2445"/>
              <a:ext cx="0" cy="6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6" name="Line 221"/>
            <p:cNvSpPr>
              <a:spLocks noChangeShapeType="1"/>
            </p:cNvSpPr>
            <p:nvPr/>
          </p:nvSpPr>
          <p:spPr bwMode="auto">
            <a:xfrm>
              <a:off x="1316" y="3122"/>
              <a:ext cx="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7" name="Line 222"/>
            <p:cNvSpPr>
              <a:spLocks noChangeShapeType="1"/>
            </p:cNvSpPr>
            <p:nvPr/>
          </p:nvSpPr>
          <p:spPr bwMode="auto">
            <a:xfrm flipH="1">
              <a:off x="1083" y="3209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8" name="Line 223"/>
            <p:cNvSpPr>
              <a:spLocks noChangeShapeType="1"/>
            </p:cNvSpPr>
            <p:nvPr/>
          </p:nvSpPr>
          <p:spPr bwMode="auto">
            <a:xfrm>
              <a:off x="1012" y="2843"/>
              <a:ext cx="7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9" name="Line 224"/>
            <p:cNvSpPr>
              <a:spLocks noChangeShapeType="1"/>
            </p:cNvSpPr>
            <p:nvPr/>
          </p:nvSpPr>
          <p:spPr bwMode="auto">
            <a:xfrm>
              <a:off x="1083" y="284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0" name="Line 225"/>
            <p:cNvSpPr>
              <a:spLocks noChangeShapeType="1"/>
            </p:cNvSpPr>
            <p:nvPr/>
          </p:nvSpPr>
          <p:spPr bwMode="auto">
            <a:xfrm>
              <a:off x="495" y="2284"/>
              <a:ext cx="0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1" name="Line 226"/>
            <p:cNvSpPr>
              <a:spLocks noChangeShapeType="1"/>
            </p:cNvSpPr>
            <p:nvPr/>
          </p:nvSpPr>
          <p:spPr bwMode="auto">
            <a:xfrm>
              <a:off x="529" y="1683"/>
              <a:ext cx="2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2" name="Line 227"/>
            <p:cNvSpPr>
              <a:spLocks noChangeShapeType="1"/>
            </p:cNvSpPr>
            <p:nvPr/>
          </p:nvSpPr>
          <p:spPr bwMode="auto">
            <a:xfrm flipH="1">
              <a:off x="442" y="1437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3" name="Line 228"/>
            <p:cNvSpPr>
              <a:spLocks noChangeShapeType="1"/>
            </p:cNvSpPr>
            <p:nvPr/>
          </p:nvSpPr>
          <p:spPr bwMode="auto">
            <a:xfrm>
              <a:off x="843" y="1385"/>
              <a:ext cx="0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4" name="AutoShape 229"/>
            <p:cNvSpPr>
              <a:spLocks noChangeArrowheads="1"/>
            </p:cNvSpPr>
            <p:nvPr/>
          </p:nvSpPr>
          <p:spPr bwMode="auto">
            <a:xfrm>
              <a:off x="1549" y="1204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5" name="Line 230"/>
            <p:cNvSpPr>
              <a:spLocks noChangeShapeType="1"/>
            </p:cNvSpPr>
            <p:nvPr/>
          </p:nvSpPr>
          <p:spPr bwMode="auto">
            <a:xfrm>
              <a:off x="2209" y="2484"/>
              <a:ext cx="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6" name="Line 231"/>
            <p:cNvSpPr>
              <a:spLocks noChangeShapeType="1"/>
            </p:cNvSpPr>
            <p:nvPr/>
          </p:nvSpPr>
          <p:spPr bwMode="auto">
            <a:xfrm>
              <a:off x="2206" y="2561"/>
              <a:ext cx="40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7" name="Line 232"/>
            <p:cNvSpPr>
              <a:spLocks noChangeShapeType="1"/>
            </p:cNvSpPr>
            <p:nvPr/>
          </p:nvSpPr>
          <p:spPr bwMode="auto">
            <a:xfrm flipV="1">
              <a:off x="2728" y="2520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8" name="Line 233"/>
            <p:cNvSpPr>
              <a:spLocks noChangeShapeType="1"/>
            </p:cNvSpPr>
            <p:nvPr/>
          </p:nvSpPr>
          <p:spPr bwMode="auto">
            <a:xfrm>
              <a:off x="2435" y="2563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9" name="Line 234"/>
            <p:cNvSpPr>
              <a:spLocks noChangeShapeType="1"/>
            </p:cNvSpPr>
            <p:nvPr/>
          </p:nvSpPr>
          <p:spPr bwMode="auto">
            <a:xfrm flipH="1">
              <a:off x="2326" y="2437"/>
              <a:ext cx="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0" name="Line 235"/>
            <p:cNvSpPr>
              <a:spLocks noChangeShapeType="1"/>
            </p:cNvSpPr>
            <p:nvPr/>
          </p:nvSpPr>
          <p:spPr bwMode="auto">
            <a:xfrm flipV="1">
              <a:off x="2612" y="2484"/>
              <a:ext cx="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1" name="Line 236"/>
            <p:cNvSpPr>
              <a:spLocks noChangeShapeType="1"/>
            </p:cNvSpPr>
            <p:nvPr/>
          </p:nvSpPr>
          <p:spPr bwMode="auto">
            <a:xfrm>
              <a:off x="2573" y="2563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2" name="Line 237"/>
            <p:cNvSpPr>
              <a:spLocks noChangeShapeType="1"/>
            </p:cNvSpPr>
            <p:nvPr/>
          </p:nvSpPr>
          <p:spPr bwMode="auto">
            <a:xfrm>
              <a:off x="2293" y="2486"/>
              <a:ext cx="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3" name="Line 238"/>
            <p:cNvSpPr>
              <a:spLocks noChangeShapeType="1"/>
            </p:cNvSpPr>
            <p:nvPr/>
          </p:nvSpPr>
          <p:spPr bwMode="auto">
            <a:xfrm>
              <a:off x="2293" y="2522"/>
              <a:ext cx="3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4" name="Line 239"/>
            <p:cNvSpPr>
              <a:spLocks noChangeShapeType="1"/>
            </p:cNvSpPr>
            <p:nvPr/>
          </p:nvSpPr>
          <p:spPr bwMode="auto">
            <a:xfrm>
              <a:off x="2592" y="2521"/>
              <a:ext cx="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5" name="Line 240"/>
            <p:cNvSpPr>
              <a:spLocks noChangeShapeType="1"/>
            </p:cNvSpPr>
            <p:nvPr/>
          </p:nvSpPr>
          <p:spPr bwMode="auto">
            <a:xfrm flipV="1">
              <a:off x="2624" y="2518"/>
              <a:ext cx="10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6" name="Line 241"/>
            <p:cNvSpPr>
              <a:spLocks noChangeShapeType="1"/>
            </p:cNvSpPr>
            <p:nvPr/>
          </p:nvSpPr>
          <p:spPr bwMode="auto">
            <a:xfrm>
              <a:off x="2180" y="2178"/>
              <a:ext cx="0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7" name="Line 242"/>
            <p:cNvSpPr>
              <a:spLocks noChangeShapeType="1"/>
            </p:cNvSpPr>
            <p:nvPr/>
          </p:nvSpPr>
          <p:spPr bwMode="auto">
            <a:xfrm>
              <a:off x="2180" y="2241"/>
              <a:ext cx="3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8" name="Line 243"/>
            <p:cNvSpPr>
              <a:spLocks noChangeShapeType="1"/>
            </p:cNvSpPr>
            <p:nvPr/>
          </p:nvSpPr>
          <p:spPr bwMode="auto">
            <a:xfrm flipV="1">
              <a:off x="2575" y="2184"/>
              <a:ext cx="0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9" name="Line 244"/>
            <p:cNvSpPr>
              <a:spLocks noChangeShapeType="1"/>
            </p:cNvSpPr>
            <p:nvPr/>
          </p:nvSpPr>
          <p:spPr bwMode="auto">
            <a:xfrm flipV="1">
              <a:off x="2368" y="2178"/>
              <a:ext cx="0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0" name="Line 245"/>
            <p:cNvSpPr>
              <a:spLocks noChangeShapeType="1"/>
            </p:cNvSpPr>
            <p:nvPr/>
          </p:nvSpPr>
          <p:spPr bwMode="auto">
            <a:xfrm>
              <a:off x="2495" y="2243"/>
              <a:ext cx="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1" name="Line 246"/>
            <p:cNvSpPr>
              <a:spLocks noChangeShapeType="1"/>
            </p:cNvSpPr>
            <p:nvPr/>
          </p:nvSpPr>
          <p:spPr bwMode="auto">
            <a:xfrm flipV="1">
              <a:off x="2798" y="2235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2" name="Line 247"/>
            <p:cNvSpPr>
              <a:spLocks noChangeShapeType="1"/>
            </p:cNvSpPr>
            <p:nvPr/>
          </p:nvSpPr>
          <p:spPr bwMode="auto">
            <a:xfrm>
              <a:off x="2849" y="1922"/>
              <a:ext cx="0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3" name="Line 248"/>
            <p:cNvSpPr>
              <a:spLocks noChangeShapeType="1"/>
            </p:cNvSpPr>
            <p:nvPr/>
          </p:nvSpPr>
          <p:spPr bwMode="auto">
            <a:xfrm flipH="1">
              <a:off x="2528" y="1808"/>
              <a:ext cx="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4" name="Line 249"/>
            <p:cNvSpPr>
              <a:spLocks noChangeShapeType="1"/>
            </p:cNvSpPr>
            <p:nvPr/>
          </p:nvSpPr>
          <p:spPr bwMode="auto">
            <a:xfrm flipH="1">
              <a:off x="2372" y="1856"/>
              <a:ext cx="2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5" name="Line 250"/>
            <p:cNvSpPr>
              <a:spLocks noChangeShapeType="1"/>
            </p:cNvSpPr>
            <p:nvPr/>
          </p:nvSpPr>
          <p:spPr bwMode="auto">
            <a:xfrm>
              <a:off x="2187" y="1858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6" name="Line 251"/>
            <p:cNvSpPr>
              <a:spLocks noChangeShapeType="1"/>
            </p:cNvSpPr>
            <p:nvPr/>
          </p:nvSpPr>
          <p:spPr bwMode="auto">
            <a:xfrm flipH="1">
              <a:off x="2604" y="2760"/>
              <a:ext cx="1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7" name="Line 252"/>
            <p:cNvSpPr>
              <a:spLocks noChangeShapeType="1"/>
            </p:cNvSpPr>
            <p:nvPr/>
          </p:nvSpPr>
          <p:spPr bwMode="auto">
            <a:xfrm>
              <a:off x="2604" y="2761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8" name="Line 253"/>
            <p:cNvSpPr>
              <a:spLocks noChangeShapeType="1"/>
            </p:cNvSpPr>
            <p:nvPr/>
          </p:nvSpPr>
          <p:spPr bwMode="auto">
            <a:xfrm>
              <a:off x="2899" y="2235"/>
              <a:ext cx="1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9" name="AutoShape 254"/>
            <p:cNvSpPr>
              <a:spLocks noChangeArrowheads="1"/>
            </p:cNvSpPr>
            <p:nvPr/>
          </p:nvSpPr>
          <p:spPr bwMode="auto">
            <a:xfrm>
              <a:off x="3217" y="1819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0" name="Line 255"/>
            <p:cNvSpPr>
              <a:spLocks noChangeShapeType="1"/>
            </p:cNvSpPr>
            <p:nvPr/>
          </p:nvSpPr>
          <p:spPr bwMode="auto">
            <a:xfrm>
              <a:off x="3892" y="1713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1" name="Line 256"/>
            <p:cNvSpPr>
              <a:spLocks noChangeShapeType="1"/>
            </p:cNvSpPr>
            <p:nvPr/>
          </p:nvSpPr>
          <p:spPr bwMode="auto">
            <a:xfrm>
              <a:off x="3513" y="1827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2" name="Text Box 257"/>
            <p:cNvSpPr txBox="1">
              <a:spLocks noChangeArrowheads="1"/>
            </p:cNvSpPr>
            <p:nvPr/>
          </p:nvSpPr>
          <p:spPr bwMode="auto">
            <a:xfrm>
              <a:off x="4674" y="2331"/>
              <a:ext cx="386" cy="8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implementation of sustainable practices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3" name="Text Box 258"/>
            <p:cNvSpPr txBox="1">
              <a:spLocks noChangeArrowheads="1"/>
            </p:cNvSpPr>
            <p:nvPr/>
          </p:nvSpPr>
          <p:spPr bwMode="auto">
            <a:xfrm>
              <a:off x="5041" y="2142"/>
              <a:ext cx="169" cy="9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land tenure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4" name="Text Box 259"/>
            <p:cNvSpPr txBox="1">
              <a:spLocks noChangeArrowheads="1"/>
            </p:cNvSpPr>
            <p:nvPr/>
          </p:nvSpPr>
          <p:spPr bwMode="auto">
            <a:xfrm>
              <a:off x="4743" y="1860"/>
              <a:ext cx="259" cy="11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economic sanctions (taxes)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5" name="Line 260"/>
            <p:cNvSpPr>
              <a:spLocks noChangeShapeType="1"/>
            </p:cNvSpPr>
            <p:nvPr/>
          </p:nvSpPr>
          <p:spPr bwMode="auto">
            <a:xfrm flipV="1">
              <a:off x="4200" y="2468"/>
              <a:ext cx="113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6" name="Line 261"/>
            <p:cNvSpPr>
              <a:spLocks noChangeShapeType="1"/>
            </p:cNvSpPr>
            <p:nvPr/>
          </p:nvSpPr>
          <p:spPr bwMode="auto">
            <a:xfrm>
              <a:off x="4874" y="2419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7" name="Text Box 262"/>
            <p:cNvSpPr txBox="1">
              <a:spLocks noChangeArrowheads="1"/>
            </p:cNvSpPr>
            <p:nvPr/>
          </p:nvSpPr>
          <p:spPr bwMode="auto">
            <a:xfrm>
              <a:off x="5272" y="2306"/>
              <a:ext cx="185" cy="9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Demand for cheap food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8" name="Line 263"/>
            <p:cNvSpPr>
              <a:spLocks noChangeShapeType="1"/>
            </p:cNvSpPr>
            <p:nvPr/>
          </p:nvSpPr>
          <p:spPr bwMode="auto">
            <a:xfrm flipH="1">
              <a:off x="5335" y="2470"/>
              <a:ext cx="1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9" name="Line 264"/>
            <p:cNvSpPr>
              <a:spLocks noChangeShapeType="1"/>
            </p:cNvSpPr>
            <p:nvPr/>
          </p:nvSpPr>
          <p:spPr bwMode="auto">
            <a:xfrm>
              <a:off x="4497" y="2227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0" name="Line 265"/>
            <p:cNvSpPr>
              <a:spLocks noChangeShapeType="1"/>
            </p:cNvSpPr>
            <p:nvPr/>
          </p:nvSpPr>
          <p:spPr bwMode="auto">
            <a:xfrm flipV="1">
              <a:off x="4497" y="2365"/>
              <a:ext cx="17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1" name="Line 266"/>
            <p:cNvSpPr>
              <a:spLocks noChangeShapeType="1"/>
            </p:cNvSpPr>
            <p:nvPr/>
          </p:nvSpPr>
          <p:spPr bwMode="auto">
            <a:xfrm>
              <a:off x="4856" y="2230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2" name="Line 267"/>
            <p:cNvSpPr>
              <a:spLocks noChangeShapeType="1"/>
            </p:cNvSpPr>
            <p:nvPr/>
          </p:nvSpPr>
          <p:spPr bwMode="auto">
            <a:xfrm flipH="1">
              <a:off x="4562" y="2176"/>
              <a:ext cx="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3" name="Line 268"/>
            <p:cNvSpPr>
              <a:spLocks noChangeShapeType="1"/>
            </p:cNvSpPr>
            <p:nvPr/>
          </p:nvSpPr>
          <p:spPr bwMode="auto">
            <a:xfrm>
              <a:off x="5139" y="2232"/>
              <a:ext cx="2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4" name="Line 269"/>
            <p:cNvSpPr>
              <a:spLocks noChangeShapeType="1"/>
            </p:cNvSpPr>
            <p:nvPr/>
          </p:nvSpPr>
          <p:spPr bwMode="auto">
            <a:xfrm flipH="1">
              <a:off x="5059" y="2357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5" name="AutoShape 270"/>
            <p:cNvSpPr>
              <a:spLocks noChangeArrowheads="1"/>
            </p:cNvSpPr>
            <p:nvPr/>
          </p:nvSpPr>
          <p:spPr bwMode="auto">
            <a:xfrm>
              <a:off x="4971" y="2261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6" name="Line 271"/>
            <p:cNvSpPr>
              <a:spLocks noChangeShapeType="1"/>
            </p:cNvSpPr>
            <p:nvPr/>
          </p:nvSpPr>
          <p:spPr bwMode="auto">
            <a:xfrm flipH="1">
              <a:off x="4607" y="1955"/>
              <a:ext cx="2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7" name="Line 272"/>
            <p:cNvSpPr>
              <a:spLocks noChangeShapeType="1"/>
            </p:cNvSpPr>
            <p:nvPr/>
          </p:nvSpPr>
          <p:spPr bwMode="auto">
            <a:xfrm>
              <a:off x="4359" y="1995"/>
              <a:ext cx="5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8" name="Line 273"/>
            <p:cNvSpPr>
              <a:spLocks noChangeShapeType="1"/>
            </p:cNvSpPr>
            <p:nvPr/>
          </p:nvSpPr>
          <p:spPr bwMode="auto">
            <a:xfrm flipV="1">
              <a:off x="4870" y="1971"/>
              <a:ext cx="0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9" name="Line 274"/>
            <p:cNvSpPr>
              <a:spLocks noChangeShapeType="1"/>
            </p:cNvSpPr>
            <p:nvPr/>
          </p:nvSpPr>
          <p:spPr bwMode="auto">
            <a:xfrm>
              <a:off x="4756" y="1996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0" name="Line 275"/>
            <p:cNvSpPr>
              <a:spLocks noChangeShapeType="1"/>
            </p:cNvSpPr>
            <p:nvPr/>
          </p:nvSpPr>
          <p:spPr bwMode="auto">
            <a:xfrm>
              <a:off x="4359" y="1836"/>
              <a:ext cx="0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1" name="Line 276"/>
            <p:cNvSpPr>
              <a:spLocks noChangeShapeType="1"/>
            </p:cNvSpPr>
            <p:nvPr/>
          </p:nvSpPr>
          <p:spPr bwMode="auto">
            <a:xfrm flipH="1">
              <a:off x="4473" y="1738"/>
              <a:ext cx="11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2" name="Line 277"/>
            <p:cNvSpPr>
              <a:spLocks noChangeShapeType="1"/>
            </p:cNvSpPr>
            <p:nvPr/>
          </p:nvSpPr>
          <p:spPr bwMode="auto">
            <a:xfrm>
              <a:off x="4587" y="1814"/>
              <a:ext cx="0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3" name="Line 278"/>
            <p:cNvSpPr>
              <a:spLocks noChangeShapeType="1"/>
            </p:cNvSpPr>
            <p:nvPr/>
          </p:nvSpPr>
          <p:spPr bwMode="auto">
            <a:xfrm flipH="1">
              <a:off x="4919" y="1815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4" name="Line 279"/>
            <p:cNvSpPr>
              <a:spLocks noChangeShapeType="1"/>
            </p:cNvSpPr>
            <p:nvPr/>
          </p:nvSpPr>
          <p:spPr bwMode="auto">
            <a:xfrm>
              <a:off x="5030" y="1699"/>
              <a:ext cx="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5" name="Line 280"/>
            <p:cNvSpPr>
              <a:spLocks noChangeShapeType="1"/>
            </p:cNvSpPr>
            <p:nvPr/>
          </p:nvSpPr>
          <p:spPr bwMode="auto">
            <a:xfrm>
              <a:off x="5110" y="1785"/>
              <a:ext cx="2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6" name="Line 281"/>
            <p:cNvSpPr>
              <a:spLocks noChangeShapeType="1"/>
            </p:cNvSpPr>
            <p:nvPr/>
          </p:nvSpPr>
          <p:spPr bwMode="auto">
            <a:xfrm>
              <a:off x="4587" y="1816"/>
              <a:ext cx="4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7" name="Line 282"/>
            <p:cNvSpPr>
              <a:spLocks noChangeShapeType="1"/>
            </p:cNvSpPr>
            <p:nvPr/>
          </p:nvSpPr>
          <p:spPr bwMode="auto">
            <a:xfrm>
              <a:off x="4814" y="1753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8" name="Line 283"/>
            <p:cNvSpPr>
              <a:spLocks noChangeShapeType="1"/>
            </p:cNvSpPr>
            <p:nvPr/>
          </p:nvSpPr>
          <p:spPr bwMode="auto">
            <a:xfrm>
              <a:off x="5074" y="1815"/>
              <a:ext cx="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9" name="Line 284"/>
            <p:cNvSpPr>
              <a:spLocks noChangeShapeType="1"/>
            </p:cNvSpPr>
            <p:nvPr/>
          </p:nvSpPr>
          <p:spPr bwMode="auto">
            <a:xfrm flipV="1">
              <a:off x="5128" y="1817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0" name="Line 285"/>
            <p:cNvSpPr>
              <a:spLocks noChangeShapeType="1"/>
            </p:cNvSpPr>
            <p:nvPr/>
          </p:nvSpPr>
          <p:spPr bwMode="auto">
            <a:xfrm>
              <a:off x="5264" y="1817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1" name="AutoShape 286"/>
            <p:cNvSpPr>
              <a:spLocks noChangeArrowheads="1"/>
            </p:cNvSpPr>
            <p:nvPr/>
          </p:nvSpPr>
          <p:spPr bwMode="auto">
            <a:xfrm rot="5361445">
              <a:off x="5226" y="2153"/>
              <a:ext cx="36" cy="63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2" name="Line 287"/>
            <p:cNvSpPr>
              <a:spLocks noChangeShapeType="1"/>
            </p:cNvSpPr>
            <p:nvPr/>
          </p:nvSpPr>
          <p:spPr bwMode="auto">
            <a:xfrm>
              <a:off x="3521" y="2305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3" name="Line 288"/>
            <p:cNvSpPr>
              <a:spLocks noChangeShapeType="1"/>
            </p:cNvSpPr>
            <p:nvPr/>
          </p:nvSpPr>
          <p:spPr bwMode="auto">
            <a:xfrm>
              <a:off x="3728" y="2176"/>
              <a:ext cx="23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4" name="Line 289"/>
            <p:cNvSpPr>
              <a:spLocks noChangeShapeType="1"/>
            </p:cNvSpPr>
            <p:nvPr/>
          </p:nvSpPr>
          <p:spPr bwMode="auto">
            <a:xfrm flipV="1">
              <a:off x="3773" y="2087"/>
              <a:ext cx="0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5" name="Line 290"/>
            <p:cNvSpPr>
              <a:spLocks noChangeShapeType="1"/>
            </p:cNvSpPr>
            <p:nvPr/>
          </p:nvSpPr>
          <p:spPr bwMode="auto">
            <a:xfrm flipV="1">
              <a:off x="3964" y="2089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6" name="Line 291"/>
            <p:cNvSpPr>
              <a:spLocks noChangeShapeType="1"/>
            </p:cNvSpPr>
            <p:nvPr/>
          </p:nvSpPr>
          <p:spPr bwMode="auto">
            <a:xfrm>
              <a:off x="3984" y="2284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7" name="Line 292"/>
            <p:cNvSpPr>
              <a:spLocks noChangeShapeType="1"/>
            </p:cNvSpPr>
            <p:nvPr/>
          </p:nvSpPr>
          <p:spPr bwMode="auto">
            <a:xfrm flipV="1">
              <a:off x="4131" y="2089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8" name="Line 293"/>
            <p:cNvSpPr>
              <a:spLocks noChangeShapeType="1"/>
            </p:cNvSpPr>
            <p:nvPr/>
          </p:nvSpPr>
          <p:spPr bwMode="auto">
            <a:xfrm>
              <a:off x="3634" y="2112"/>
              <a:ext cx="0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9" name="Line 294"/>
            <p:cNvSpPr>
              <a:spLocks noChangeShapeType="1"/>
            </p:cNvSpPr>
            <p:nvPr/>
          </p:nvSpPr>
          <p:spPr bwMode="auto">
            <a:xfrm>
              <a:off x="3634" y="2259"/>
              <a:ext cx="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0" name="Line 295"/>
            <p:cNvSpPr>
              <a:spLocks noChangeShapeType="1"/>
            </p:cNvSpPr>
            <p:nvPr/>
          </p:nvSpPr>
          <p:spPr bwMode="auto">
            <a:xfrm>
              <a:off x="3713" y="2258"/>
              <a:ext cx="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1" name="Line 296"/>
            <p:cNvSpPr>
              <a:spLocks noChangeShapeType="1"/>
            </p:cNvSpPr>
            <p:nvPr/>
          </p:nvSpPr>
          <p:spPr bwMode="auto">
            <a:xfrm>
              <a:off x="3750" y="2257"/>
              <a:ext cx="13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2" name="Line 297"/>
            <p:cNvSpPr>
              <a:spLocks noChangeShapeType="1"/>
            </p:cNvSpPr>
            <p:nvPr/>
          </p:nvSpPr>
          <p:spPr bwMode="auto">
            <a:xfrm>
              <a:off x="3880" y="2260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3" name="Line 298"/>
            <p:cNvSpPr>
              <a:spLocks noChangeShapeType="1"/>
            </p:cNvSpPr>
            <p:nvPr/>
          </p:nvSpPr>
          <p:spPr bwMode="auto">
            <a:xfrm>
              <a:off x="3614" y="1887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4" name="Line 299"/>
            <p:cNvSpPr>
              <a:spLocks noChangeShapeType="1"/>
            </p:cNvSpPr>
            <p:nvPr/>
          </p:nvSpPr>
          <p:spPr bwMode="auto">
            <a:xfrm flipH="1">
              <a:off x="3681" y="3007"/>
              <a:ext cx="2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5" name="Line 300"/>
            <p:cNvSpPr>
              <a:spLocks noChangeShapeType="1"/>
            </p:cNvSpPr>
            <p:nvPr/>
          </p:nvSpPr>
          <p:spPr bwMode="auto">
            <a:xfrm flipH="1" flipV="1">
              <a:off x="5078" y="3090"/>
              <a:ext cx="0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6" name="Line 301"/>
            <p:cNvSpPr>
              <a:spLocks noChangeShapeType="1"/>
            </p:cNvSpPr>
            <p:nvPr/>
          </p:nvSpPr>
          <p:spPr bwMode="auto">
            <a:xfrm>
              <a:off x="1083" y="3030"/>
              <a:ext cx="0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7" name="Line 302"/>
            <p:cNvSpPr>
              <a:spLocks noChangeShapeType="1"/>
            </p:cNvSpPr>
            <p:nvPr/>
          </p:nvSpPr>
          <p:spPr bwMode="auto">
            <a:xfrm>
              <a:off x="1083" y="3174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8" name="Line 303"/>
            <p:cNvSpPr>
              <a:spLocks noChangeShapeType="1"/>
            </p:cNvSpPr>
            <p:nvPr/>
          </p:nvSpPr>
          <p:spPr bwMode="auto">
            <a:xfrm>
              <a:off x="1084" y="3231"/>
              <a:ext cx="2468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9" name="Line 304"/>
            <p:cNvSpPr>
              <a:spLocks noChangeShapeType="1"/>
            </p:cNvSpPr>
            <p:nvPr/>
          </p:nvSpPr>
          <p:spPr bwMode="auto">
            <a:xfrm flipV="1">
              <a:off x="5136" y="3088"/>
              <a:ext cx="2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0" name="Line 305"/>
            <p:cNvSpPr>
              <a:spLocks noChangeShapeType="1"/>
            </p:cNvSpPr>
            <p:nvPr/>
          </p:nvSpPr>
          <p:spPr bwMode="auto">
            <a:xfrm flipH="1">
              <a:off x="3551" y="3234"/>
              <a:ext cx="2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1" name="Line 306"/>
            <p:cNvSpPr>
              <a:spLocks noChangeShapeType="1"/>
            </p:cNvSpPr>
            <p:nvPr/>
          </p:nvSpPr>
          <p:spPr bwMode="auto">
            <a:xfrm flipH="1">
              <a:off x="3710" y="3238"/>
              <a:ext cx="12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2" name="Line 307"/>
            <p:cNvSpPr>
              <a:spLocks noChangeShapeType="1"/>
            </p:cNvSpPr>
            <p:nvPr/>
          </p:nvSpPr>
          <p:spPr bwMode="auto">
            <a:xfrm>
              <a:off x="4573" y="3088"/>
              <a:ext cx="0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3" name="Line 308"/>
            <p:cNvSpPr>
              <a:spLocks noChangeShapeType="1"/>
            </p:cNvSpPr>
            <p:nvPr/>
          </p:nvSpPr>
          <p:spPr bwMode="auto">
            <a:xfrm>
              <a:off x="3231" y="2032"/>
              <a:ext cx="2" cy="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4" name="Line 309"/>
            <p:cNvSpPr>
              <a:spLocks noChangeShapeType="1"/>
            </p:cNvSpPr>
            <p:nvPr/>
          </p:nvSpPr>
          <p:spPr bwMode="auto">
            <a:xfrm flipH="1">
              <a:off x="3703" y="3147"/>
              <a:ext cx="13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5" name="Line 310"/>
            <p:cNvSpPr>
              <a:spLocks noChangeShapeType="1"/>
            </p:cNvSpPr>
            <p:nvPr/>
          </p:nvSpPr>
          <p:spPr bwMode="auto">
            <a:xfrm>
              <a:off x="3666" y="3146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6" name="Line 311"/>
            <p:cNvSpPr>
              <a:spLocks noChangeShapeType="1"/>
            </p:cNvSpPr>
            <p:nvPr/>
          </p:nvSpPr>
          <p:spPr bwMode="auto">
            <a:xfrm>
              <a:off x="2222" y="3147"/>
              <a:ext cx="1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7" name="Line 312"/>
            <p:cNvSpPr>
              <a:spLocks noChangeShapeType="1"/>
            </p:cNvSpPr>
            <p:nvPr/>
          </p:nvSpPr>
          <p:spPr bwMode="auto">
            <a:xfrm>
              <a:off x="5012" y="3184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8" name="Line 313"/>
            <p:cNvSpPr>
              <a:spLocks noChangeShapeType="1"/>
            </p:cNvSpPr>
            <p:nvPr/>
          </p:nvSpPr>
          <p:spPr bwMode="auto">
            <a:xfrm>
              <a:off x="5038" y="3184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9" name="Line 314"/>
            <p:cNvSpPr>
              <a:spLocks noChangeShapeType="1"/>
            </p:cNvSpPr>
            <p:nvPr/>
          </p:nvSpPr>
          <p:spPr bwMode="auto">
            <a:xfrm>
              <a:off x="5007" y="3237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0" name="Line 315"/>
            <p:cNvSpPr>
              <a:spLocks noChangeShapeType="1"/>
            </p:cNvSpPr>
            <p:nvPr/>
          </p:nvSpPr>
          <p:spPr bwMode="auto">
            <a:xfrm flipV="1">
              <a:off x="5049" y="3237"/>
              <a:ext cx="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1" name="Line 316"/>
            <p:cNvSpPr>
              <a:spLocks noChangeShapeType="1"/>
            </p:cNvSpPr>
            <p:nvPr/>
          </p:nvSpPr>
          <p:spPr bwMode="auto">
            <a:xfrm>
              <a:off x="5029" y="3146"/>
              <a:ext cx="0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2" name="Line 317"/>
            <p:cNvSpPr>
              <a:spLocks noChangeShapeType="1"/>
            </p:cNvSpPr>
            <p:nvPr/>
          </p:nvSpPr>
          <p:spPr bwMode="auto">
            <a:xfrm>
              <a:off x="3710" y="3242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3" name="Line 318"/>
            <p:cNvSpPr>
              <a:spLocks noChangeShapeType="1"/>
            </p:cNvSpPr>
            <p:nvPr/>
          </p:nvSpPr>
          <p:spPr bwMode="auto">
            <a:xfrm>
              <a:off x="2311" y="3234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4" name="Line 319"/>
            <p:cNvSpPr>
              <a:spLocks noChangeShapeType="1"/>
            </p:cNvSpPr>
            <p:nvPr/>
          </p:nvSpPr>
          <p:spPr bwMode="auto">
            <a:xfrm>
              <a:off x="1586" y="1375"/>
              <a:ext cx="2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5" name="Line 320"/>
            <p:cNvSpPr>
              <a:spLocks noChangeShapeType="1"/>
            </p:cNvSpPr>
            <p:nvPr/>
          </p:nvSpPr>
          <p:spPr bwMode="auto">
            <a:xfrm flipH="1">
              <a:off x="1544" y="1810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6" name="Line 321"/>
            <p:cNvSpPr>
              <a:spLocks noChangeShapeType="1"/>
            </p:cNvSpPr>
            <p:nvPr/>
          </p:nvSpPr>
          <p:spPr bwMode="auto">
            <a:xfrm>
              <a:off x="1313" y="3247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7" name="Line 322"/>
            <p:cNvSpPr>
              <a:spLocks noChangeShapeType="1"/>
            </p:cNvSpPr>
            <p:nvPr/>
          </p:nvSpPr>
          <p:spPr bwMode="auto">
            <a:xfrm flipH="1">
              <a:off x="1099" y="3272"/>
              <a:ext cx="2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8" name="Line 323"/>
            <p:cNvSpPr>
              <a:spLocks noChangeShapeType="1"/>
            </p:cNvSpPr>
            <p:nvPr/>
          </p:nvSpPr>
          <p:spPr bwMode="auto">
            <a:xfrm>
              <a:off x="1099" y="3270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9" name="Line 324"/>
            <p:cNvSpPr>
              <a:spLocks noChangeShapeType="1"/>
            </p:cNvSpPr>
            <p:nvPr/>
          </p:nvSpPr>
          <p:spPr bwMode="auto">
            <a:xfrm>
              <a:off x="1315" y="3094"/>
              <a:ext cx="1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0" name="Line 325"/>
            <p:cNvSpPr>
              <a:spLocks noChangeShapeType="1"/>
            </p:cNvSpPr>
            <p:nvPr/>
          </p:nvSpPr>
          <p:spPr bwMode="auto">
            <a:xfrm>
              <a:off x="1417" y="3095"/>
              <a:ext cx="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1" name="Line 326"/>
            <p:cNvSpPr>
              <a:spLocks noChangeShapeType="1"/>
            </p:cNvSpPr>
            <p:nvPr/>
          </p:nvSpPr>
          <p:spPr bwMode="auto">
            <a:xfrm>
              <a:off x="1417" y="3134"/>
              <a:ext cx="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2" name="Line 327"/>
            <p:cNvSpPr>
              <a:spLocks noChangeShapeType="1"/>
            </p:cNvSpPr>
            <p:nvPr/>
          </p:nvSpPr>
          <p:spPr bwMode="auto">
            <a:xfrm flipH="1">
              <a:off x="1415" y="3205"/>
              <a:ext cx="2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3" name="Line 328"/>
            <p:cNvSpPr>
              <a:spLocks noChangeShapeType="1"/>
            </p:cNvSpPr>
            <p:nvPr/>
          </p:nvSpPr>
          <p:spPr bwMode="auto">
            <a:xfrm flipH="1" flipV="1">
              <a:off x="1277" y="3146"/>
              <a:ext cx="9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4" name="Line 329"/>
            <p:cNvSpPr>
              <a:spLocks noChangeShapeType="1"/>
            </p:cNvSpPr>
            <p:nvPr/>
          </p:nvSpPr>
          <p:spPr bwMode="auto">
            <a:xfrm flipV="1">
              <a:off x="4913" y="2082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5" name="Line 330"/>
            <p:cNvSpPr>
              <a:spLocks noChangeShapeType="1"/>
            </p:cNvSpPr>
            <p:nvPr/>
          </p:nvSpPr>
          <p:spPr bwMode="auto">
            <a:xfrm>
              <a:off x="4914" y="2082"/>
              <a:ext cx="1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6" name="Line 331"/>
            <p:cNvSpPr>
              <a:spLocks noChangeShapeType="1"/>
            </p:cNvSpPr>
            <p:nvPr/>
          </p:nvSpPr>
          <p:spPr bwMode="auto">
            <a:xfrm flipV="1">
              <a:off x="5315" y="2048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7" name="Line 332"/>
            <p:cNvSpPr>
              <a:spLocks noChangeShapeType="1"/>
            </p:cNvSpPr>
            <p:nvPr/>
          </p:nvSpPr>
          <p:spPr bwMode="auto">
            <a:xfrm>
              <a:off x="5076" y="2081"/>
              <a:ext cx="6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8" name="Line 333"/>
            <p:cNvSpPr>
              <a:spLocks noChangeShapeType="1"/>
            </p:cNvSpPr>
            <p:nvPr/>
          </p:nvSpPr>
          <p:spPr bwMode="auto">
            <a:xfrm flipH="1">
              <a:off x="5136" y="2084"/>
              <a:ext cx="1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9" name="Text Box 334"/>
            <p:cNvSpPr txBox="1">
              <a:spLocks noChangeArrowheads="1"/>
            </p:cNvSpPr>
            <p:nvPr/>
          </p:nvSpPr>
          <p:spPr bwMode="auto">
            <a:xfrm>
              <a:off x="1231" y="1260"/>
              <a:ext cx="181" cy="14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50" name="Line 335"/>
            <p:cNvSpPr>
              <a:spLocks noChangeShapeType="1"/>
            </p:cNvSpPr>
            <p:nvPr/>
          </p:nvSpPr>
          <p:spPr bwMode="auto">
            <a:xfrm flipH="1">
              <a:off x="1413" y="132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1" name="Line 336"/>
            <p:cNvSpPr>
              <a:spLocks noChangeShapeType="1"/>
            </p:cNvSpPr>
            <p:nvPr/>
          </p:nvSpPr>
          <p:spPr bwMode="auto">
            <a:xfrm>
              <a:off x="1315" y="1433"/>
              <a:ext cx="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2" name="Line 337"/>
            <p:cNvSpPr>
              <a:spLocks noChangeShapeType="1"/>
            </p:cNvSpPr>
            <p:nvPr/>
          </p:nvSpPr>
          <p:spPr bwMode="auto">
            <a:xfrm flipV="1">
              <a:off x="1315" y="1402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3" name="Line 338"/>
            <p:cNvSpPr>
              <a:spLocks noChangeShapeType="1"/>
            </p:cNvSpPr>
            <p:nvPr/>
          </p:nvSpPr>
          <p:spPr bwMode="auto">
            <a:xfrm flipV="1">
              <a:off x="1545" y="13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4" name="AutoShape 339"/>
            <p:cNvSpPr>
              <a:spLocks noChangeArrowheads="1"/>
            </p:cNvSpPr>
            <p:nvPr/>
          </p:nvSpPr>
          <p:spPr bwMode="auto">
            <a:xfrm>
              <a:off x="1310" y="1190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5" name="Text Box 340"/>
            <p:cNvSpPr txBox="1">
              <a:spLocks noChangeArrowheads="1"/>
            </p:cNvSpPr>
            <p:nvPr/>
          </p:nvSpPr>
          <p:spPr bwMode="auto">
            <a:xfrm>
              <a:off x="2834" y="1750"/>
              <a:ext cx="182" cy="10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56" name="Text Box 341"/>
            <p:cNvSpPr txBox="1">
              <a:spLocks noChangeArrowheads="1"/>
            </p:cNvSpPr>
            <p:nvPr/>
          </p:nvSpPr>
          <p:spPr bwMode="auto">
            <a:xfrm>
              <a:off x="2591" y="1735"/>
              <a:ext cx="181" cy="14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57" name="Line 342"/>
            <p:cNvSpPr>
              <a:spLocks noChangeShapeType="1"/>
            </p:cNvSpPr>
            <p:nvPr/>
          </p:nvSpPr>
          <p:spPr bwMode="auto">
            <a:xfrm flipH="1">
              <a:off x="2769" y="1801"/>
              <a:ext cx="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8" name="Line 343"/>
            <p:cNvSpPr>
              <a:spLocks noChangeShapeType="1"/>
            </p:cNvSpPr>
            <p:nvPr/>
          </p:nvSpPr>
          <p:spPr bwMode="auto">
            <a:xfrm flipV="1">
              <a:off x="2692" y="1920"/>
              <a:ext cx="22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9" name="Line 344"/>
            <p:cNvSpPr>
              <a:spLocks noChangeShapeType="1"/>
            </p:cNvSpPr>
            <p:nvPr/>
          </p:nvSpPr>
          <p:spPr bwMode="auto">
            <a:xfrm>
              <a:off x="2691" y="1876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0" name="Line 345"/>
            <p:cNvSpPr>
              <a:spLocks noChangeShapeType="1"/>
            </p:cNvSpPr>
            <p:nvPr/>
          </p:nvSpPr>
          <p:spPr bwMode="auto">
            <a:xfrm flipH="1" flipV="1">
              <a:off x="2919" y="1853"/>
              <a:ext cx="1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1" name="AutoShape 346"/>
            <p:cNvSpPr>
              <a:spLocks noChangeArrowheads="1"/>
            </p:cNvSpPr>
            <p:nvPr/>
          </p:nvSpPr>
          <p:spPr bwMode="auto">
            <a:xfrm>
              <a:off x="2668" y="1663"/>
              <a:ext cx="35" cy="68"/>
            </a:xfrm>
            <a:prstGeom prst="downArrow">
              <a:avLst>
                <a:gd name="adj1" fmla="val 50000"/>
                <a:gd name="adj2" fmla="val 48571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2" name="Text Box 347"/>
            <p:cNvSpPr txBox="1">
              <a:spLocks noChangeArrowheads="1"/>
            </p:cNvSpPr>
            <p:nvPr/>
          </p:nvSpPr>
          <p:spPr bwMode="auto">
            <a:xfrm>
              <a:off x="5338" y="1639"/>
              <a:ext cx="181" cy="10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63" name="Text Box 348"/>
            <p:cNvSpPr txBox="1">
              <a:spLocks noChangeArrowheads="1"/>
            </p:cNvSpPr>
            <p:nvPr/>
          </p:nvSpPr>
          <p:spPr bwMode="auto">
            <a:xfrm>
              <a:off x="5099" y="1624"/>
              <a:ext cx="181" cy="14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64" name="Line 349"/>
            <p:cNvSpPr>
              <a:spLocks noChangeShapeType="1"/>
            </p:cNvSpPr>
            <p:nvPr/>
          </p:nvSpPr>
          <p:spPr bwMode="auto">
            <a:xfrm flipH="1">
              <a:off x="5277" y="1689"/>
              <a:ext cx="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5" name="AutoShape 350"/>
            <p:cNvSpPr>
              <a:spLocks noChangeArrowheads="1"/>
            </p:cNvSpPr>
            <p:nvPr/>
          </p:nvSpPr>
          <p:spPr bwMode="auto">
            <a:xfrm>
              <a:off x="5419" y="1569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6" name="Line 351"/>
            <p:cNvSpPr>
              <a:spLocks noChangeShapeType="1"/>
            </p:cNvSpPr>
            <p:nvPr/>
          </p:nvSpPr>
          <p:spPr bwMode="auto">
            <a:xfrm>
              <a:off x="1012" y="2743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7" name="Line 352"/>
            <p:cNvSpPr>
              <a:spLocks noChangeShapeType="1"/>
            </p:cNvSpPr>
            <p:nvPr/>
          </p:nvSpPr>
          <p:spPr bwMode="auto">
            <a:xfrm flipV="1">
              <a:off x="843" y="2345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8" name="Text Box 353"/>
            <p:cNvSpPr txBox="1">
              <a:spLocks noChangeArrowheads="1"/>
            </p:cNvSpPr>
            <p:nvPr/>
          </p:nvSpPr>
          <p:spPr bwMode="auto">
            <a:xfrm>
              <a:off x="1168" y="2826"/>
              <a:ext cx="156" cy="20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Design and location of waste disposal sites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69" name="Line 354"/>
            <p:cNvSpPr>
              <a:spLocks noChangeShapeType="1"/>
            </p:cNvSpPr>
            <p:nvPr/>
          </p:nvSpPr>
          <p:spPr bwMode="auto">
            <a:xfrm flipH="1">
              <a:off x="1277" y="2768"/>
              <a:ext cx="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0" name="Line 355"/>
            <p:cNvSpPr>
              <a:spLocks noChangeShapeType="1"/>
            </p:cNvSpPr>
            <p:nvPr/>
          </p:nvSpPr>
          <p:spPr bwMode="auto">
            <a:xfrm>
              <a:off x="1277" y="2768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1" name="Line 356"/>
            <p:cNvSpPr>
              <a:spLocks noChangeShapeType="1"/>
            </p:cNvSpPr>
            <p:nvPr/>
          </p:nvSpPr>
          <p:spPr bwMode="auto">
            <a:xfrm>
              <a:off x="1277" y="3032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2" name="Line 357"/>
            <p:cNvSpPr>
              <a:spLocks noChangeShapeType="1"/>
            </p:cNvSpPr>
            <p:nvPr/>
          </p:nvSpPr>
          <p:spPr bwMode="auto">
            <a:xfrm>
              <a:off x="1593" y="3129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3" name="Line 358"/>
            <p:cNvSpPr>
              <a:spLocks noChangeShapeType="1"/>
            </p:cNvSpPr>
            <p:nvPr/>
          </p:nvSpPr>
          <p:spPr bwMode="auto">
            <a:xfrm flipH="1">
              <a:off x="1591" y="3159"/>
              <a:ext cx="2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4" name="Line 359"/>
            <p:cNvSpPr>
              <a:spLocks noChangeShapeType="1"/>
            </p:cNvSpPr>
            <p:nvPr/>
          </p:nvSpPr>
          <p:spPr bwMode="auto">
            <a:xfrm>
              <a:off x="589" y="3434"/>
              <a:ext cx="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5" name="Line 360"/>
            <p:cNvSpPr>
              <a:spLocks noChangeShapeType="1"/>
            </p:cNvSpPr>
            <p:nvPr/>
          </p:nvSpPr>
          <p:spPr bwMode="auto">
            <a:xfrm>
              <a:off x="1062" y="3449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6" name="Line 361"/>
            <p:cNvSpPr>
              <a:spLocks noChangeShapeType="1"/>
            </p:cNvSpPr>
            <p:nvPr/>
          </p:nvSpPr>
          <p:spPr bwMode="auto">
            <a:xfrm flipH="1">
              <a:off x="2762" y="2551"/>
              <a:ext cx="13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7" name="Line 362"/>
            <p:cNvSpPr>
              <a:spLocks noChangeShapeType="1"/>
            </p:cNvSpPr>
            <p:nvPr/>
          </p:nvSpPr>
          <p:spPr bwMode="auto">
            <a:xfrm>
              <a:off x="2763" y="2551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8" name="Line 363"/>
            <p:cNvSpPr>
              <a:spLocks noChangeShapeType="1"/>
            </p:cNvSpPr>
            <p:nvPr/>
          </p:nvSpPr>
          <p:spPr bwMode="auto">
            <a:xfrm>
              <a:off x="2437" y="1860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9" name="Line 364"/>
            <p:cNvSpPr>
              <a:spLocks noChangeShapeType="1"/>
            </p:cNvSpPr>
            <p:nvPr/>
          </p:nvSpPr>
          <p:spPr bwMode="auto">
            <a:xfrm>
              <a:off x="2437" y="1976"/>
              <a:ext cx="39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0" name="Line 365"/>
            <p:cNvSpPr>
              <a:spLocks noChangeShapeType="1"/>
            </p:cNvSpPr>
            <p:nvPr/>
          </p:nvSpPr>
          <p:spPr bwMode="auto">
            <a:xfrm>
              <a:off x="2829" y="1976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1" name="Line 366"/>
            <p:cNvSpPr>
              <a:spLocks noChangeShapeType="1"/>
            </p:cNvSpPr>
            <p:nvPr/>
          </p:nvSpPr>
          <p:spPr bwMode="auto">
            <a:xfrm>
              <a:off x="2871" y="1975"/>
              <a:ext cx="1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2" name="Line 367"/>
            <p:cNvSpPr>
              <a:spLocks noChangeShapeType="1"/>
            </p:cNvSpPr>
            <p:nvPr/>
          </p:nvSpPr>
          <p:spPr bwMode="auto">
            <a:xfrm>
              <a:off x="3034" y="1976"/>
              <a:ext cx="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3" name="Line 368"/>
            <p:cNvSpPr>
              <a:spLocks noChangeShapeType="1"/>
            </p:cNvSpPr>
            <p:nvPr/>
          </p:nvSpPr>
          <p:spPr bwMode="auto">
            <a:xfrm flipH="1">
              <a:off x="2902" y="2276"/>
              <a:ext cx="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4" name="Line 369"/>
            <p:cNvSpPr>
              <a:spLocks noChangeShapeType="1"/>
            </p:cNvSpPr>
            <p:nvPr/>
          </p:nvSpPr>
          <p:spPr bwMode="auto">
            <a:xfrm>
              <a:off x="2853" y="2715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5" name="Text Box 370"/>
            <p:cNvSpPr txBox="1">
              <a:spLocks noChangeArrowheads="1"/>
            </p:cNvSpPr>
            <p:nvPr/>
          </p:nvSpPr>
          <p:spPr bwMode="auto">
            <a:xfrm>
              <a:off x="2801" y="2576"/>
              <a:ext cx="164" cy="13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See industry sector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86" name="Line 371"/>
            <p:cNvSpPr>
              <a:spLocks noChangeShapeType="1"/>
            </p:cNvSpPr>
            <p:nvPr/>
          </p:nvSpPr>
          <p:spPr bwMode="auto">
            <a:xfrm>
              <a:off x="1222" y="3028"/>
              <a:ext cx="0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7" name="Line 372"/>
            <p:cNvSpPr>
              <a:spLocks noChangeShapeType="1"/>
            </p:cNvSpPr>
            <p:nvPr/>
          </p:nvSpPr>
          <p:spPr bwMode="auto">
            <a:xfrm>
              <a:off x="1223" y="3163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8" name="Line 373"/>
            <p:cNvSpPr>
              <a:spLocks noChangeShapeType="1"/>
            </p:cNvSpPr>
            <p:nvPr/>
          </p:nvSpPr>
          <p:spPr bwMode="auto">
            <a:xfrm flipH="1">
              <a:off x="1222" y="3207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4389" name="Group 374"/>
            <p:cNvGrpSpPr>
              <a:grpSpLocks/>
            </p:cNvGrpSpPr>
            <p:nvPr/>
          </p:nvGrpSpPr>
          <p:grpSpPr bwMode="auto">
            <a:xfrm>
              <a:off x="4847" y="3748"/>
              <a:ext cx="520" cy="144"/>
              <a:chOff x="20032" y="14628"/>
              <a:chExt cx="2149" cy="560"/>
            </a:xfrm>
          </p:grpSpPr>
          <p:sp>
            <p:nvSpPr>
              <p:cNvPr id="44482" name="Oval 375"/>
              <p:cNvSpPr>
                <a:spLocks noChangeArrowheads="1"/>
              </p:cNvSpPr>
              <p:nvPr/>
            </p:nvSpPr>
            <p:spPr bwMode="auto">
              <a:xfrm>
                <a:off x="20032" y="14628"/>
                <a:ext cx="2149" cy="56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000" rIns="0" bIns="36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83" name="Text Box 376"/>
              <p:cNvSpPr txBox="1">
                <a:spLocks noChangeArrowheads="1"/>
              </p:cNvSpPr>
              <p:nvPr/>
            </p:nvSpPr>
            <p:spPr bwMode="auto">
              <a:xfrm>
                <a:off x="20121" y="14728"/>
                <a:ext cx="1935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2313" rIns="0" bIns="22313"/>
              <a:lstStyle>
                <a:lvl1pPr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auto">
                  <a:lnSpc>
                    <a:spcPct val="80000"/>
                  </a:lnSpc>
                  <a:spcBef>
                    <a:spcPts val="63"/>
                  </a:spcBef>
                  <a:spcAft>
                    <a:spcPts val="0"/>
                  </a:spcAft>
                </a:pPr>
                <a:r>
                  <a:rPr lang="ru-RU" sz="400">
                    <a:solidFill>
                      <a:srgbClr val="000000"/>
                    </a:solidFill>
                  </a:rPr>
                  <a:t>Changes in species composition and productivity of native fish</a:t>
                </a:r>
                <a:endParaRPr lang="en-GB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390" name="Text Box 377"/>
            <p:cNvSpPr txBox="1">
              <a:spLocks noChangeArrowheads="1"/>
            </p:cNvSpPr>
            <p:nvPr/>
          </p:nvSpPr>
          <p:spPr bwMode="auto">
            <a:xfrm>
              <a:off x="857" y="3313"/>
              <a:ext cx="391" cy="11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Operational discharge of liquid and gaseous effluents including cooling waters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91" name="Line 378"/>
            <p:cNvSpPr>
              <a:spLocks noChangeShapeType="1"/>
            </p:cNvSpPr>
            <p:nvPr/>
          </p:nvSpPr>
          <p:spPr bwMode="auto">
            <a:xfrm>
              <a:off x="1001" y="3028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2" name="Line 379"/>
            <p:cNvSpPr>
              <a:spLocks noChangeShapeType="1"/>
            </p:cNvSpPr>
            <p:nvPr/>
          </p:nvSpPr>
          <p:spPr bwMode="auto">
            <a:xfrm flipH="1" flipV="1">
              <a:off x="863" y="3144"/>
              <a:ext cx="13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3" name="Line 380"/>
            <p:cNvSpPr>
              <a:spLocks noChangeShapeType="1"/>
            </p:cNvSpPr>
            <p:nvPr/>
          </p:nvSpPr>
          <p:spPr bwMode="auto">
            <a:xfrm flipH="1">
              <a:off x="821" y="3144"/>
              <a:ext cx="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4" name="Line 381"/>
            <p:cNvSpPr>
              <a:spLocks noChangeShapeType="1"/>
            </p:cNvSpPr>
            <p:nvPr/>
          </p:nvSpPr>
          <p:spPr bwMode="auto">
            <a:xfrm flipH="1" flipV="1">
              <a:off x="661" y="3142"/>
              <a:ext cx="16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5" name="Line 382"/>
            <p:cNvSpPr>
              <a:spLocks noChangeShapeType="1"/>
            </p:cNvSpPr>
            <p:nvPr/>
          </p:nvSpPr>
          <p:spPr bwMode="auto">
            <a:xfrm flipH="1">
              <a:off x="617" y="3142"/>
              <a:ext cx="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6" name="Line 383"/>
            <p:cNvSpPr>
              <a:spLocks noChangeShapeType="1"/>
            </p:cNvSpPr>
            <p:nvPr/>
          </p:nvSpPr>
          <p:spPr bwMode="auto">
            <a:xfrm flipH="1" flipV="1">
              <a:off x="577" y="3140"/>
              <a:ext cx="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7" name="Line 384"/>
            <p:cNvSpPr>
              <a:spLocks noChangeShapeType="1"/>
            </p:cNvSpPr>
            <p:nvPr/>
          </p:nvSpPr>
          <p:spPr bwMode="auto">
            <a:xfrm flipH="1">
              <a:off x="575" y="3141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8" name="Line 385"/>
            <p:cNvSpPr>
              <a:spLocks noChangeShapeType="1"/>
            </p:cNvSpPr>
            <p:nvPr/>
          </p:nvSpPr>
          <p:spPr bwMode="auto">
            <a:xfrm>
              <a:off x="600" y="3059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9" name="Line 386"/>
            <p:cNvSpPr>
              <a:spLocks noChangeShapeType="1"/>
            </p:cNvSpPr>
            <p:nvPr/>
          </p:nvSpPr>
          <p:spPr bwMode="auto">
            <a:xfrm>
              <a:off x="798" y="3032"/>
              <a:ext cx="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0" name="Line 387"/>
            <p:cNvSpPr>
              <a:spLocks noChangeShapeType="1"/>
            </p:cNvSpPr>
            <p:nvPr/>
          </p:nvSpPr>
          <p:spPr bwMode="auto">
            <a:xfrm>
              <a:off x="1315" y="3095"/>
              <a:ext cx="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1" name="AutoShape 388"/>
            <p:cNvSpPr>
              <a:spLocks noChangeArrowheads="1"/>
            </p:cNvSpPr>
            <p:nvPr/>
          </p:nvSpPr>
          <p:spPr bwMode="auto">
            <a:xfrm>
              <a:off x="642" y="3252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2" name="Line 389"/>
            <p:cNvSpPr>
              <a:spLocks noChangeShapeType="1"/>
            </p:cNvSpPr>
            <p:nvPr/>
          </p:nvSpPr>
          <p:spPr bwMode="auto">
            <a:xfrm>
              <a:off x="2289" y="3002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3" name="Line 390"/>
            <p:cNvSpPr>
              <a:spLocks noChangeShapeType="1"/>
            </p:cNvSpPr>
            <p:nvPr/>
          </p:nvSpPr>
          <p:spPr bwMode="auto">
            <a:xfrm>
              <a:off x="2289" y="3129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4" name="Line 391"/>
            <p:cNvSpPr>
              <a:spLocks noChangeShapeType="1"/>
            </p:cNvSpPr>
            <p:nvPr/>
          </p:nvSpPr>
          <p:spPr bwMode="auto">
            <a:xfrm flipH="1">
              <a:off x="2287" y="3165"/>
              <a:ext cx="2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5" name="Line 392"/>
            <p:cNvSpPr>
              <a:spLocks noChangeShapeType="1"/>
            </p:cNvSpPr>
            <p:nvPr/>
          </p:nvSpPr>
          <p:spPr bwMode="auto">
            <a:xfrm flipH="1">
              <a:off x="2155" y="3257"/>
              <a:ext cx="2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6" name="Line 393"/>
            <p:cNvSpPr>
              <a:spLocks noChangeShapeType="1"/>
            </p:cNvSpPr>
            <p:nvPr/>
          </p:nvSpPr>
          <p:spPr bwMode="auto">
            <a:xfrm>
              <a:off x="2157" y="3003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7" name="Line 394"/>
            <p:cNvSpPr>
              <a:spLocks noChangeShapeType="1"/>
            </p:cNvSpPr>
            <p:nvPr/>
          </p:nvSpPr>
          <p:spPr bwMode="auto">
            <a:xfrm>
              <a:off x="2155" y="3112"/>
              <a:ext cx="2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8" name="Text Box 395"/>
            <p:cNvSpPr txBox="1">
              <a:spLocks noChangeArrowheads="1"/>
            </p:cNvSpPr>
            <p:nvPr/>
          </p:nvSpPr>
          <p:spPr bwMode="auto">
            <a:xfrm>
              <a:off x="1538" y="2522"/>
              <a:ext cx="255" cy="20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Discharges of cooling waters*</a:t>
              </a:r>
            </a:p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200">
                  <a:solidFill>
                    <a:srgbClr val="000000"/>
                  </a:solidFill>
                </a:rPr>
                <a:t>*Enhances impacts of eutrophication. Cooling waters are not a cause of eutrophication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09" name="Line 396"/>
            <p:cNvSpPr>
              <a:spLocks noChangeShapeType="1"/>
            </p:cNvSpPr>
            <p:nvPr/>
          </p:nvSpPr>
          <p:spPr bwMode="auto">
            <a:xfrm>
              <a:off x="1665" y="2272"/>
              <a:ext cx="0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0" name="Line 397"/>
            <p:cNvSpPr>
              <a:spLocks noChangeShapeType="1"/>
            </p:cNvSpPr>
            <p:nvPr/>
          </p:nvSpPr>
          <p:spPr bwMode="auto">
            <a:xfrm>
              <a:off x="1658" y="2730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1" name="Line 398"/>
            <p:cNvSpPr>
              <a:spLocks noChangeShapeType="1"/>
            </p:cNvSpPr>
            <p:nvPr/>
          </p:nvSpPr>
          <p:spPr bwMode="auto">
            <a:xfrm flipH="1">
              <a:off x="1591" y="2999"/>
              <a:ext cx="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2" name="Text Box 399"/>
            <p:cNvSpPr txBox="1">
              <a:spLocks noChangeArrowheads="1"/>
            </p:cNvSpPr>
            <p:nvPr/>
          </p:nvSpPr>
          <p:spPr bwMode="auto">
            <a:xfrm>
              <a:off x="1608" y="1455"/>
              <a:ext cx="354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ENERGY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13" name="AutoShape 400"/>
            <p:cNvSpPr>
              <a:spLocks noChangeArrowheads="1"/>
            </p:cNvSpPr>
            <p:nvPr/>
          </p:nvSpPr>
          <p:spPr bwMode="auto">
            <a:xfrm>
              <a:off x="1647" y="2119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4" name="Line 401"/>
            <p:cNvSpPr>
              <a:spLocks noChangeShapeType="1"/>
            </p:cNvSpPr>
            <p:nvPr/>
          </p:nvSpPr>
          <p:spPr bwMode="auto">
            <a:xfrm>
              <a:off x="440" y="1437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5" name="Line 402"/>
            <p:cNvSpPr>
              <a:spLocks noChangeShapeType="1"/>
            </p:cNvSpPr>
            <p:nvPr/>
          </p:nvSpPr>
          <p:spPr bwMode="auto">
            <a:xfrm flipH="1">
              <a:off x="446" y="1683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6" name="Line 403"/>
            <p:cNvSpPr>
              <a:spLocks noChangeShapeType="1"/>
            </p:cNvSpPr>
            <p:nvPr/>
          </p:nvSpPr>
          <p:spPr bwMode="auto">
            <a:xfrm flipV="1">
              <a:off x="446" y="1602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7" name="Line 404"/>
            <p:cNvSpPr>
              <a:spLocks noChangeShapeType="1"/>
            </p:cNvSpPr>
            <p:nvPr/>
          </p:nvSpPr>
          <p:spPr bwMode="auto">
            <a:xfrm flipV="1">
              <a:off x="4634" y="2722"/>
              <a:ext cx="2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8" name="Line 405"/>
            <p:cNvSpPr>
              <a:spLocks noChangeShapeType="1"/>
            </p:cNvSpPr>
            <p:nvPr/>
          </p:nvSpPr>
          <p:spPr bwMode="auto">
            <a:xfrm flipV="1">
              <a:off x="4792" y="2680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9" name="Line 406"/>
            <p:cNvSpPr>
              <a:spLocks noChangeShapeType="1"/>
            </p:cNvSpPr>
            <p:nvPr/>
          </p:nvSpPr>
          <p:spPr bwMode="auto">
            <a:xfrm>
              <a:off x="5387" y="1742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0" name="Line 407"/>
            <p:cNvSpPr>
              <a:spLocks noChangeShapeType="1"/>
            </p:cNvSpPr>
            <p:nvPr/>
          </p:nvSpPr>
          <p:spPr bwMode="auto">
            <a:xfrm>
              <a:off x="4983" y="1753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1" name="Line 408"/>
            <p:cNvSpPr>
              <a:spLocks noChangeShapeType="1"/>
            </p:cNvSpPr>
            <p:nvPr/>
          </p:nvSpPr>
          <p:spPr bwMode="auto">
            <a:xfrm flipH="1">
              <a:off x="4981" y="1786"/>
              <a:ext cx="40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2" name="Line 409"/>
            <p:cNvSpPr>
              <a:spLocks noChangeShapeType="1"/>
            </p:cNvSpPr>
            <p:nvPr/>
          </p:nvSpPr>
          <p:spPr bwMode="auto">
            <a:xfrm>
              <a:off x="5197" y="1763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3" name="Line 410"/>
            <p:cNvSpPr>
              <a:spLocks noChangeShapeType="1"/>
            </p:cNvSpPr>
            <p:nvPr/>
          </p:nvSpPr>
          <p:spPr bwMode="auto">
            <a:xfrm flipH="1">
              <a:off x="5024" y="2772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4" name="Line 411"/>
            <p:cNvSpPr>
              <a:spLocks noChangeShapeType="1"/>
            </p:cNvSpPr>
            <p:nvPr/>
          </p:nvSpPr>
          <p:spPr bwMode="auto">
            <a:xfrm flipV="1">
              <a:off x="5022" y="2701"/>
              <a:ext cx="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5" name="Line 412"/>
            <p:cNvSpPr>
              <a:spLocks noChangeShapeType="1"/>
            </p:cNvSpPr>
            <p:nvPr/>
          </p:nvSpPr>
          <p:spPr bwMode="auto">
            <a:xfrm flipV="1">
              <a:off x="5338" y="2699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6" name="Line 413"/>
            <p:cNvSpPr>
              <a:spLocks noChangeShapeType="1"/>
            </p:cNvSpPr>
            <p:nvPr/>
          </p:nvSpPr>
          <p:spPr bwMode="auto">
            <a:xfrm>
              <a:off x="4829" y="2468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7" name="Line 414"/>
            <p:cNvSpPr>
              <a:spLocks noChangeShapeType="1"/>
            </p:cNvSpPr>
            <p:nvPr/>
          </p:nvSpPr>
          <p:spPr bwMode="auto">
            <a:xfrm>
              <a:off x="5373" y="2401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8" name="Text Box 415"/>
            <p:cNvSpPr txBox="1">
              <a:spLocks noChangeArrowheads="1"/>
            </p:cNvSpPr>
            <p:nvPr/>
          </p:nvSpPr>
          <p:spPr bwMode="auto">
            <a:xfrm>
              <a:off x="3460" y="1658"/>
              <a:ext cx="181" cy="10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29" name="Text Box 416"/>
            <p:cNvSpPr txBox="1">
              <a:spLocks noChangeArrowheads="1"/>
            </p:cNvSpPr>
            <p:nvPr/>
          </p:nvSpPr>
          <p:spPr bwMode="auto">
            <a:xfrm>
              <a:off x="3713" y="1647"/>
              <a:ext cx="181" cy="141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30" name="Line 417"/>
            <p:cNvSpPr>
              <a:spLocks noChangeShapeType="1"/>
            </p:cNvSpPr>
            <p:nvPr/>
          </p:nvSpPr>
          <p:spPr bwMode="auto">
            <a:xfrm>
              <a:off x="3640" y="1713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1" name="AutoShape 418"/>
            <p:cNvSpPr>
              <a:spLocks noChangeArrowheads="1"/>
            </p:cNvSpPr>
            <p:nvPr/>
          </p:nvSpPr>
          <p:spPr bwMode="auto">
            <a:xfrm>
              <a:off x="4099" y="1579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2" name="Line 419"/>
            <p:cNvSpPr>
              <a:spLocks noChangeShapeType="1"/>
            </p:cNvSpPr>
            <p:nvPr/>
          </p:nvSpPr>
          <p:spPr bwMode="auto">
            <a:xfrm flipH="1">
              <a:off x="3514" y="1828"/>
              <a:ext cx="2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3" name="Line 420"/>
            <p:cNvSpPr>
              <a:spLocks noChangeShapeType="1"/>
            </p:cNvSpPr>
            <p:nvPr/>
          </p:nvSpPr>
          <p:spPr bwMode="auto">
            <a:xfrm flipV="1">
              <a:off x="3797" y="1791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4" name="Line 421"/>
            <p:cNvSpPr>
              <a:spLocks noChangeShapeType="1"/>
            </p:cNvSpPr>
            <p:nvPr/>
          </p:nvSpPr>
          <p:spPr bwMode="auto">
            <a:xfrm>
              <a:off x="3548" y="1760"/>
              <a:ext cx="0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5" name="AutoShape 422"/>
            <p:cNvSpPr>
              <a:spLocks noChangeArrowheads="1"/>
            </p:cNvSpPr>
            <p:nvPr/>
          </p:nvSpPr>
          <p:spPr bwMode="auto">
            <a:xfrm>
              <a:off x="5385" y="2238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6" name="Line 423"/>
            <p:cNvSpPr>
              <a:spLocks noChangeShapeType="1"/>
            </p:cNvSpPr>
            <p:nvPr/>
          </p:nvSpPr>
          <p:spPr bwMode="auto">
            <a:xfrm flipH="1">
              <a:off x="5060" y="2387"/>
              <a:ext cx="13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7" name="Line 424"/>
            <p:cNvSpPr>
              <a:spLocks noChangeShapeType="1"/>
            </p:cNvSpPr>
            <p:nvPr/>
          </p:nvSpPr>
          <p:spPr bwMode="auto">
            <a:xfrm>
              <a:off x="5355" y="2047"/>
              <a:ext cx="0" cy="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8" name="Line 425"/>
            <p:cNvSpPr>
              <a:spLocks noChangeShapeType="1"/>
            </p:cNvSpPr>
            <p:nvPr/>
          </p:nvSpPr>
          <p:spPr bwMode="auto">
            <a:xfrm flipH="1">
              <a:off x="5190" y="2266"/>
              <a:ext cx="1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9" name="Line 426"/>
            <p:cNvSpPr>
              <a:spLocks noChangeShapeType="1"/>
            </p:cNvSpPr>
            <p:nvPr/>
          </p:nvSpPr>
          <p:spPr bwMode="auto">
            <a:xfrm>
              <a:off x="5190" y="2266"/>
              <a:ext cx="0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0" name="Line 427"/>
            <p:cNvSpPr>
              <a:spLocks noChangeShapeType="1"/>
            </p:cNvSpPr>
            <p:nvPr/>
          </p:nvSpPr>
          <p:spPr bwMode="auto">
            <a:xfrm flipH="1">
              <a:off x="5190" y="2359"/>
              <a:ext cx="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1" name="Line 428"/>
            <p:cNvSpPr>
              <a:spLocks noChangeShapeType="1"/>
            </p:cNvSpPr>
            <p:nvPr/>
          </p:nvSpPr>
          <p:spPr bwMode="auto">
            <a:xfrm>
              <a:off x="5178" y="3090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2" name="Text Box 429"/>
            <p:cNvSpPr txBox="1">
              <a:spLocks noChangeArrowheads="1"/>
            </p:cNvSpPr>
            <p:nvPr/>
          </p:nvSpPr>
          <p:spPr bwMode="auto">
            <a:xfrm>
              <a:off x="4110" y="2558"/>
              <a:ext cx="185" cy="1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storage facilities for liquid and solid wastes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43" name="Line 430"/>
            <p:cNvSpPr>
              <a:spLocks noChangeShapeType="1"/>
            </p:cNvSpPr>
            <p:nvPr/>
          </p:nvSpPr>
          <p:spPr bwMode="auto">
            <a:xfrm>
              <a:off x="4201" y="247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4" name="Line 431"/>
            <p:cNvSpPr>
              <a:spLocks noChangeShapeType="1"/>
            </p:cNvSpPr>
            <p:nvPr/>
          </p:nvSpPr>
          <p:spPr bwMode="auto">
            <a:xfrm flipV="1">
              <a:off x="4192" y="2734"/>
              <a:ext cx="0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5" name="Line 432"/>
            <p:cNvSpPr>
              <a:spLocks noChangeShapeType="1"/>
            </p:cNvSpPr>
            <p:nvPr/>
          </p:nvSpPr>
          <p:spPr bwMode="auto">
            <a:xfrm>
              <a:off x="3483" y="2303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6" name="Text Box 433"/>
            <p:cNvSpPr txBox="1">
              <a:spLocks noChangeArrowheads="1"/>
            </p:cNvSpPr>
            <p:nvPr/>
          </p:nvSpPr>
          <p:spPr bwMode="auto">
            <a:xfrm>
              <a:off x="2616" y="3525"/>
              <a:ext cx="709" cy="11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Extensive area of shallow water sections in the reservoir chain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47" name="Line 434"/>
            <p:cNvSpPr>
              <a:spLocks noChangeShapeType="1"/>
            </p:cNvSpPr>
            <p:nvPr/>
          </p:nvSpPr>
          <p:spPr bwMode="auto">
            <a:xfrm>
              <a:off x="2962" y="3488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8" name="Line 435"/>
            <p:cNvSpPr>
              <a:spLocks noChangeShapeType="1"/>
            </p:cNvSpPr>
            <p:nvPr/>
          </p:nvSpPr>
          <p:spPr bwMode="auto">
            <a:xfrm flipH="1" flipV="1">
              <a:off x="2962" y="3449"/>
              <a:ext cx="0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9" name="Line 436"/>
            <p:cNvSpPr>
              <a:spLocks noChangeShapeType="1"/>
            </p:cNvSpPr>
            <p:nvPr/>
          </p:nvSpPr>
          <p:spPr bwMode="auto">
            <a:xfrm flipH="1" flipV="1">
              <a:off x="2960" y="3272"/>
              <a:ext cx="2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0" name="Line 437"/>
            <p:cNvSpPr>
              <a:spLocks noChangeShapeType="1"/>
            </p:cNvSpPr>
            <p:nvPr/>
          </p:nvSpPr>
          <p:spPr bwMode="auto">
            <a:xfrm>
              <a:off x="2329" y="3272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1" name="Line 438"/>
            <p:cNvSpPr>
              <a:spLocks noChangeShapeType="1"/>
            </p:cNvSpPr>
            <p:nvPr/>
          </p:nvSpPr>
          <p:spPr bwMode="auto">
            <a:xfrm flipH="1">
              <a:off x="2291" y="3272"/>
              <a:ext cx="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2" name="Line 439"/>
            <p:cNvSpPr>
              <a:spLocks noChangeShapeType="1"/>
            </p:cNvSpPr>
            <p:nvPr/>
          </p:nvSpPr>
          <p:spPr bwMode="auto">
            <a:xfrm flipH="1">
              <a:off x="2175" y="3272"/>
              <a:ext cx="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3" name="Line 440"/>
            <p:cNvSpPr>
              <a:spLocks noChangeShapeType="1"/>
            </p:cNvSpPr>
            <p:nvPr/>
          </p:nvSpPr>
          <p:spPr bwMode="auto">
            <a:xfrm flipH="1" flipV="1">
              <a:off x="2135" y="3271"/>
              <a:ext cx="4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4" name="Line 441"/>
            <p:cNvSpPr>
              <a:spLocks noChangeShapeType="1"/>
            </p:cNvSpPr>
            <p:nvPr/>
          </p:nvSpPr>
          <p:spPr bwMode="auto">
            <a:xfrm flipH="1">
              <a:off x="1930" y="3271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5" name="Line 442"/>
            <p:cNvSpPr>
              <a:spLocks noChangeShapeType="1"/>
            </p:cNvSpPr>
            <p:nvPr/>
          </p:nvSpPr>
          <p:spPr bwMode="auto">
            <a:xfrm flipV="1">
              <a:off x="1928" y="3247"/>
              <a:ext cx="0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6" name="Line 443"/>
            <p:cNvSpPr>
              <a:spLocks noChangeShapeType="1"/>
            </p:cNvSpPr>
            <p:nvPr/>
          </p:nvSpPr>
          <p:spPr bwMode="auto">
            <a:xfrm flipV="1">
              <a:off x="1928" y="3124"/>
              <a:ext cx="0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7" name="Line 444"/>
            <p:cNvSpPr>
              <a:spLocks noChangeShapeType="1"/>
            </p:cNvSpPr>
            <p:nvPr/>
          </p:nvSpPr>
          <p:spPr bwMode="auto">
            <a:xfrm flipV="1">
              <a:off x="1928" y="2332"/>
              <a:ext cx="0" cy="7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8" name="Text Box 445"/>
            <p:cNvSpPr txBox="1">
              <a:spLocks noChangeArrowheads="1"/>
            </p:cNvSpPr>
            <p:nvPr/>
          </p:nvSpPr>
          <p:spPr bwMode="auto">
            <a:xfrm>
              <a:off x="1828" y="2189"/>
              <a:ext cx="199" cy="14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Construction/poor design of reservoir chain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59" name="AutoShape 446"/>
            <p:cNvSpPr>
              <a:spLocks noChangeArrowheads="1"/>
            </p:cNvSpPr>
            <p:nvPr/>
          </p:nvSpPr>
          <p:spPr bwMode="auto">
            <a:xfrm>
              <a:off x="1917" y="2121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0" name="AutoShape 447"/>
            <p:cNvSpPr>
              <a:spLocks noChangeArrowheads="1"/>
            </p:cNvSpPr>
            <p:nvPr/>
          </p:nvSpPr>
          <p:spPr bwMode="auto">
            <a:xfrm>
              <a:off x="375" y="1421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1" name="Text Box 448"/>
            <p:cNvSpPr txBox="1">
              <a:spLocks noChangeArrowheads="1"/>
            </p:cNvSpPr>
            <p:nvPr/>
          </p:nvSpPr>
          <p:spPr bwMode="auto">
            <a:xfrm>
              <a:off x="3042" y="666"/>
              <a:ext cx="1035" cy="6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 i="1">
                  <a:solidFill>
                    <a:srgbClr val="000000"/>
                  </a:solidFill>
                </a:rPr>
                <a:t>Socio-economic causes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2" name="Text Box 449"/>
            <p:cNvSpPr txBox="1">
              <a:spLocks noChangeArrowheads="1"/>
            </p:cNvSpPr>
            <p:nvPr/>
          </p:nvSpPr>
          <p:spPr bwMode="auto">
            <a:xfrm>
              <a:off x="1562" y="669"/>
              <a:ext cx="1035" cy="6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 i="1">
                  <a:solidFill>
                    <a:srgbClr val="000000"/>
                  </a:solidFill>
                </a:rPr>
                <a:t>Institutional/Legal causes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3" name="Oval 450"/>
            <p:cNvSpPr>
              <a:spLocks noChangeArrowheads="1"/>
            </p:cNvSpPr>
            <p:nvPr/>
          </p:nvSpPr>
          <p:spPr bwMode="auto">
            <a:xfrm>
              <a:off x="407" y="832"/>
              <a:ext cx="595" cy="12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4" name="Oval 451"/>
            <p:cNvSpPr>
              <a:spLocks noChangeArrowheads="1"/>
            </p:cNvSpPr>
            <p:nvPr/>
          </p:nvSpPr>
          <p:spPr bwMode="auto">
            <a:xfrm>
              <a:off x="1296" y="840"/>
              <a:ext cx="595" cy="1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5" name="Oval 452"/>
            <p:cNvSpPr>
              <a:spLocks noChangeArrowheads="1"/>
            </p:cNvSpPr>
            <p:nvPr/>
          </p:nvSpPr>
          <p:spPr bwMode="auto">
            <a:xfrm>
              <a:off x="2384" y="844"/>
              <a:ext cx="596" cy="1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6" name="Text Box 453"/>
            <p:cNvSpPr txBox="1">
              <a:spLocks noChangeArrowheads="1"/>
            </p:cNvSpPr>
            <p:nvPr/>
          </p:nvSpPr>
          <p:spPr bwMode="auto">
            <a:xfrm>
              <a:off x="1310" y="849"/>
              <a:ext cx="55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Policy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7" name="Text Box 454"/>
            <p:cNvSpPr txBox="1">
              <a:spLocks noChangeArrowheads="1"/>
            </p:cNvSpPr>
            <p:nvPr/>
          </p:nvSpPr>
          <p:spPr bwMode="auto">
            <a:xfrm>
              <a:off x="2410" y="850"/>
              <a:ext cx="54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8" name="Oval 455"/>
            <p:cNvSpPr>
              <a:spLocks noChangeArrowheads="1"/>
            </p:cNvSpPr>
            <p:nvPr/>
          </p:nvSpPr>
          <p:spPr bwMode="auto">
            <a:xfrm>
              <a:off x="3479" y="839"/>
              <a:ext cx="595" cy="1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9" name="Oval 456"/>
            <p:cNvSpPr>
              <a:spLocks noChangeArrowheads="1"/>
            </p:cNvSpPr>
            <p:nvPr/>
          </p:nvSpPr>
          <p:spPr bwMode="auto">
            <a:xfrm>
              <a:off x="4605" y="843"/>
              <a:ext cx="595" cy="10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0" name="Text Box 457"/>
            <p:cNvSpPr txBox="1">
              <a:spLocks noChangeArrowheads="1"/>
            </p:cNvSpPr>
            <p:nvPr/>
          </p:nvSpPr>
          <p:spPr bwMode="auto">
            <a:xfrm>
              <a:off x="3500" y="854"/>
              <a:ext cx="54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Governance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71" name="Text Box 458"/>
            <p:cNvSpPr txBox="1">
              <a:spLocks noChangeArrowheads="1"/>
            </p:cNvSpPr>
            <p:nvPr/>
          </p:nvSpPr>
          <p:spPr bwMode="auto">
            <a:xfrm>
              <a:off x="4621" y="858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Social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72" name="Text Box 459"/>
            <p:cNvSpPr txBox="1">
              <a:spLocks noChangeArrowheads="1"/>
            </p:cNvSpPr>
            <p:nvPr/>
          </p:nvSpPr>
          <p:spPr bwMode="auto">
            <a:xfrm>
              <a:off x="421" y="848"/>
              <a:ext cx="54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Economic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73" name="Line 460"/>
            <p:cNvSpPr>
              <a:spLocks noChangeShapeType="1"/>
            </p:cNvSpPr>
            <p:nvPr/>
          </p:nvSpPr>
          <p:spPr bwMode="auto">
            <a:xfrm flipH="1" flipV="1">
              <a:off x="2599" y="698"/>
              <a:ext cx="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4" name="Line 461"/>
            <p:cNvSpPr>
              <a:spLocks noChangeShapeType="1"/>
            </p:cNvSpPr>
            <p:nvPr/>
          </p:nvSpPr>
          <p:spPr bwMode="auto">
            <a:xfrm>
              <a:off x="4078" y="698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5" name="Line 462"/>
            <p:cNvSpPr>
              <a:spLocks noChangeShapeType="1"/>
            </p:cNvSpPr>
            <p:nvPr/>
          </p:nvSpPr>
          <p:spPr bwMode="auto">
            <a:xfrm>
              <a:off x="4287" y="699"/>
              <a:ext cx="0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6" name="Line 463"/>
            <p:cNvSpPr>
              <a:spLocks noChangeShapeType="1"/>
            </p:cNvSpPr>
            <p:nvPr/>
          </p:nvSpPr>
          <p:spPr bwMode="auto">
            <a:xfrm>
              <a:off x="2820" y="69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7" name="Rectangle 464"/>
            <p:cNvSpPr>
              <a:spLocks noChangeArrowheads="1"/>
            </p:cNvSpPr>
            <p:nvPr/>
          </p:nvSpPr>
          <p:spPr bwMode="auto">
            <a:xfrm>
              <a:off x="369" y="784"/>
              <a:ext cx="5082" cy="2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8" name="Line 465"/>
            <p:cNvSpPr>
              <a:spLocks noChangeShapeType="1"/>
            </p:cNvSpPr>
            <p:nvPr/>
          </p:nvSpPr>
          <p:spPr bwMode="auto">
            <a:xfrm>
              <a:off x="2939" y="10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9" name="Line 466"/>
            <p:cNvSpPr>
              <a:spLocks noChangeShapeType="1"/>
            </p:cNvSpPr>
            <p:nvPr/>
          </p:nvSpPr>
          <p:spPr bwMode="auto">
            <a:xfrm>
              <a:off x="1352" y="700"/>
              <a:ext cx="2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80" name="Line 467"/>
            <p:cNvSpPr>
              <a:spLocks noChangeShapeType="1"/>
            </p:cNvSpPr>
            <p:nvPr/>
          </p:nvSpPr>
          <p:spPr bwMode="auto">
            <a:xfrm>
              <a:off x="1354" y="703"/>
              <a:ext cx="0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81" name="AutoShape 468"/>
            <p:cNvSpPr>
              <a:spLocks noChangeArrowheads="1"/>
            </p:cNvSpPr>
            <p:nvPr/>
          </p:nvSpPr>
          <p:spPr bwMode="auto">
            <a:xfrm>
              <a:off x="4718" y="502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3112" name="Text Box 472"/>
          <p:cNvSpPr txBox="1">
            <a:spLocks noChangeArrowheads="1"/>
          </p:cNvSpPr>
          <p:nvPr/>
        </p:nvSpPr>
        <p:spPr bwMode="auto">
          <a:xfrm>
            <a:off x="212725" y="200025"/>
            <a:ext cx="87455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6" tIns="6694" rIns="11156" bIns="6694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prstClr val="black"/>
                </a:solidFill>
              </a:rPr>
              <a:t>Dnipro Basin Causal Chain </a:t>
            </a:r>
            <a:r>
              <a:rPr lang="en-US" sz="2400" b="1" dirty="0" smtClean="0">
                <a:solidFill>
                  <a:prstClr val="black"/>
                </a:solidFill>
              </a:rPr>
              <a:t>–</a:t>
            </a:r>
            <a:r>
              <a:rPr lang="en-GB" sz="2400" b="1" dirty="0" smtClean="0">
                <a:solidFill>
                  <a:prstClr val="black"/>
                </a:solidFill>
              </a:rPr>
              <a:t> Ca. 2003</a:t>
            </a:r>
          </a:p>
        </p:txBody>
      </p:sp>
    </p:spTree>
    <p:extLst>
      <p:ext uri="{BB962C8B-B14F-4D97-AF65-F5344CB8AC3E}">
        <p14:creationId xmlns:p14="http://schemas.microsoft.com/office/powerpoint/2010/main" val="34513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prstClr val="black"/>
                </a:solidFill>
              </a:rPr>
              <a:t>Cadena</a:t>
            </a:r>
            <a:r>
              <a:rPr lang="en-US" sz="3600" dirty="0" smtClean="0">
                <a:solidFill>
                  <a:prstClr val="black"/>
                </a:solidFill>
              </a:rPr>
              <a:t> Causal de la Cuenca </a:t>
            </a:r>
            <a:r>
              <a:rPr lang="en-US" sz="3600" dirty="0" err="1" smtClean="0">
                <a:solidFill>
                  <a:prstClr val="black"/>
                </a:solidFill>
              </a:rPr>
              <a:t>Dnipro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1"/>
            <a:ext cx="8229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GB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Altamente</a:t>
            </a: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detallada</a:t>
            </a: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 y </a:t>
            </a:r>
            <a:r>
              <a:rPr lang="en-GB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compleja</a:t>
            </a: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GB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Requiere</a:t>
            </a: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una</a:t>
            </a: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gran cantidad de tiempo y experiencia para </a:t>
            </a:r>
            <a:r>
              <a:rPr lang="es-E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completar</a:t>
            </a: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Difícil de analizar y difícil para un tomador de decisión traducirlo en acción</a:t>
            </a: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4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1"/>
          <p:cNvSpPr>
            <a:spLocks noChangeArrowheads="1"/>
          </p:cNvSpPr>
          <p:nvPr/>
        </p:nvSpPr>
        <p:spPr bwMode="auto">
          <a:xfrm>
            <a:off x="876300" y="1574800"/>
            <a:ext cx="7277100" cy="49657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Caspian Sea Causal Chain 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2001</a:t>
            </a:r>
            <a:endParaRPr lang="en-US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179" name="Group 6"/>
          <p:cNvGrpSpPr>
            <a:grpSpLocks/>
          </p:cNvGrpSpPr>
          <p:nvPr/>
        </p:nvGrpSpPr>
        <p:grpSpPr bwMode="auto">
          <a:xfrm>
            <a:off x="1104900" y="1697038"/>
            <a:ext cx="6807200" cy="4678362"/>
            <a:chOff x="860" y="6340"/>
            <a:chExt cx="10720" cy="7367"/>
          </a:xfrm>
        </p:grpSpPr>
        <p:sp>
          <p:nvSpPr>
            <p:cNvPr id="50180" name="Text Box 7"/>
            <p:cNvSpPr txBox="1">
              <a:spLocks noChangeArrowheads="1"/>
            </p:cNvSpPr>
            <p:nvPr/>
          </p:nvSpPr>
          <p:spPr bwMode="auto">
            <a:xfrm>
              <a:off x="2863" y="6340"/>
              <a:ext cx="6960" cy="79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1200"/>
                </a:spcBef>
                <a:spcAft>
                  <a:spcPts val="300"/>
                </a:spcAft>
              </a:pPr>
              <a:r>
                <a:rPr lang="en-GB" sz="1400" b="1">
                  <a:solidFill>
                    <a:srgbClr val="000000"/>
                  </a:solidFill>
                </a:rPr>
                <a:t>DAMAGE TO SHORE ZONE INFRASTRUCTURE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1" name="Text Box 8"/>
            <p:cNvSpPr txBox="1">
              <a:spLocks noChangeArrowheads="1"/>
            </p:cNvSpPr>
            <p:nvPr/>
          </p:nvSpPr>
          <p:spPr bwMode="auto">
            <a:xfrm>
              <a:off x="2200" y="7735"/>
              <a:ext cx="196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INSUFFICIENT AREA RESOURCES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182" name="Text Box 9"/>
            <p:cNvSpPr txBox="1">
              <a:spLocks noChangeArrowheads="1"/>
            </p:cNvSpPr>
            <p:nvPr/>
          </p:nvSpPr>
          <p:spPr bwMode="auto">
            <a:xfrm>
              <a:off x="3240" y="9381"/>
              <a:ext cx="268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Narrow coastal zones on Eastern side due to bordering to deserts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3" name="Text Box 10"/>
            <p:cNvSpPr txBox="1">
              <a:spLocks noChangeArrowheads="1"/>
            </p:cNvSpPr>
            <p:nvPr/>
          </p:nvSpPr>
          <p:spPr bwMode="auto">
            <a:xfrm>
              <a:off x="860" y="9381"/>
              <a:ext cx="204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</a:rPr>
                <a:t>Narrow coastal zones as marine alluvial strips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184" name="Text Box 11"/>
            <p:cNvSpPr txBox="1">
              <a:spLocks noChangeArrowheads="1"/>
            </p:cNvSpPr>
            <p:nvPr/>
          </p:nvSpPr>
          <p:spPr bwMode="auto">
            <a:xfrm>
              <a:off x="1180" y="11163"/>
              <a:ext cx="4360" cy="106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Natural conditions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(geomorphology, climate, flooding</a:t>
              </a:r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5" name="Text Box 12"/>
            <p:cNvSpPr txBox="1">
              <a:spLocks noChangeArrowheads="1"/>
            </p:cNvSpPr>
            <p:nvPr/>
          </p:nvSpPr>
          <p:spPr bwMode="auto">
            <a:xfrm>
              <a:off x="7200" y="7754"/>
              <a:ext cx="314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INADEQUATE USE OF COASTAL AREA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6" name="Text Box 13"/>
            <p:cNvSpPr txBox="1">
              <a:spLocks noChangeArrowheads="1"/>
            </p:cNvSpPr>
            <p:nvPr/>
          </p:nvSpPr>
          <p:spPr bwMode="auto">
            <a:xfrm>
              <a:off x="6160" y="11144"/>
              <a:ext cx="5420" cy="25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  <a:cs typeface="+mn-cs"/>
                </a:rPr>
                <a:t>Non-existent knowledge about water fluctuations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Weak economic situation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Increase of population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Inadequate enforcement of existing regulatory instruments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Inadequate legislation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Insufficient regional planning (legislation, planning procedures, funding, investments)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7" name="Text Box 14"/>
            <p:cNvSpPr txBox="1">
              <a:spLocks noChangeArrowheads="1"/>
            </p:cNvSpPr>
            <p:nvPr/>
          </p:nvSpPr>
          <p:spPr bwMode="auto">
            <a:xfrm>
              <a:off x="9180" y="9381"/>
              <a:ext cx="220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Non-existent integrated coastal area management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8" name="Text Box 15"/>
            <p:cNvSpPr txBox="1">
              <a:spLocks noChangeArrowheads="1"/>
            </p:cNvSpPr>
            <p:nvPr/>
          </p:nvSpPr>
          <p:spPr bwMode="auto">
            <a:xfrm>
              <a:off x="6560" y="9381"/>
              <a:ext cx="220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Historical development of coastal areas</a:t>
              </a: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0189" name="Group 16"/>
            <p:cNvGrpSpPr>
              <a:grpSpLocks/>
            </p:cNvGrpSpPr>
            <p:nvPr/>
          </p:nvGrpSpPr>
          <p:grpSpPr bwMode="auto">
            <a:xfrm>
              <a:off x="3300" y="7153"/>
              <a:ext cx="5560" cy="601"/>
              <a:chOff x="3140" y="3100"/>
              <a:chExt cx="5560" cy="620"/>
            </a:xfrm>
          </p:grpSpPr>
          <p:sp>
            <p:nvSpPr>
              <p:cNvPr id="50210" name="Line 17"/>
              <p:cNvSpPr>
                <a:spLocks noChangeShapeType="1"/>
              </p:cNvSpPr>
              <p:nvPr/>
            </p:nvSpPr>
            <p:spPr bwMode="auto">
              <a:xfrm>
                <a:off x="6160" y="31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11" name="Line 18"/>
              <p:cNvSpPr>
                <a:spLocks noChangeShapeType="1"/>
              </p:cNvSpPr>
              <p:nvPr/>
            </p:nvSpPr>
            <p:spPr bwMode="auto">
              <a:xfrm>
                <a:off x="3140" y="3400"/>
                <a:ext cx="55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12" name="Line 19"/>
              <p:cNvSpPr>
                <a:spLocks noChangeShapeType="1"/>
              </p:cNvSpPr>
              <p:nvPr/>
            </p:nvSpPr>
            <p:spPr bwMode="auto">
              <a:xfrm>
                <a:off x="3160" y="34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13" name="Line 20"/>
              <p:cNvSpPr>
                <a:spLocks noChangeShapeType="1"/>
              </p:cNvSpPr>
              <p:nvPr/>
            </p:nvSpPr>
            <p:spPr bwMode="auto">
              <a:xfrm>
                <a:off x="8680" y="342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0" name="Group 21"/>
            <p:cNvGrpSpPr>
              <a:grpSpLocks/>
            </p:cNvGrpSpPr>
            <p:nvPr/>
          </p:nvGrpSpPr>
          <p:grpSpPr bwMode="auto">
            <a:xfrm>
              <a:off x="2000" y="8839"/>
              <a:ext cx="2660" cy="542"/>
              <a:chOff x="1840" y="4840"/>
              <a:chExt cx="2660" cy="560"/>
            </a:xfrm>
          </p:grpSpPr>
          <p:sp>
            <p:nvSpPr>
              <p:cNvPr id="50206" name="Line 22"/>
              <p:cNvSpPr>
                <a:spLocks noChangeShapeType="1"/>
              </p:cNvSpPr>
              <p:nvPr/>
            </p:nvSpPr>
            <p:spPr bwMode="auto">
              <a:xfrm>
                <a:off x="3060" y="484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7" name="Line 23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26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8" name="Line 24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9" name="Line 25"/>
              <p:cNvSpPr>
                <a:spLocks noChangeShapeType="1"/>
              </p:cNvSpPr>
              <p:nvPr/>
            </p:nvSpPr>
            <p:spPr bwMode="auto">
              <a:xfrm>
                <a:off x="4480" y="51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1" name="Group 26"/>
            <p:cNvGrpSpPr>
              <a:grpSpLocks/>
            </p:cNvGrpSpPr>
            <p:nvPr/>
          </p:nvGrpSpPr>
          <p:grpSpPr bwMode="auto">
            <a:xfrm>
              <a:off x="7680" y="8897"/>
              <a:ext cx="2660" cy="542"/>
              <a:chOff x="1840" y="4840"/>
              <a:chExt cx="2660" cy="560"/>
            </a:xfrm>
          </p:grpSpPr>
          <p:sp>
            <p:nvSpPr>
              <p:cNvPr id="50202" name="Line 27"/>
              <p:cNvSpPr>
                <a:spLocks noChangeShapeType="1"/>
              </p:cNvSpPr>
              <p:nvPr/>
            </p:nvSpPr>
            <p:spPr bwMode="auto">
              <a:xfrm>
                <a:off x="3060" y="484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3" name="Line 28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26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4" name="Line 29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5" name="Line 30"/>
              <p:cNvSpPr>
                <a:spLocks noChangeShapeType="1"/>
              </p:cNvSpPr>
              <p:nvPr/>
            </p:nvSpPr>
            <p:spPr bwMode="auto">
              <a:xfrm>
                <a:off x="4480" y="51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2" name="Group 31"/>
            <p:cNvGrpSpPr>
              <a:grpSpLocks/>
            </p:cNvGrpSpPr>
            <p:nvPr/>
          </p:nvGrpSpPr>
          <p:grpSpPr bwMode="auto">
            <a:xfrm>
              <a:off x="7680" y="10524"/>
              <a:ext cx="2680" cy="639"/>
              <a:chOff x="1800" y="6580"/>
              <a:chExt cx="2680" cy="660"/>
            </a:xfrm>
          </p:grpSpPr>
          <p:sp>
            <p:nvSpPr>
              <p:cNvPr id="50198" name="Line 32"/>
              <p:cNvSpPr>
                <a:spLocks noChangeShapeType="1"/>
              </p:cNvSpPr>
              <p:nvPr/>
            </p:nvSpPr>
            <p:spPr bwMode="auto">
              <a:xfrm>
                <a:off x="1800" y="658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9" name="Line 33"/>
              <p:cNvSpPr>
                <a:spLocks noChangeShapeType="1"/>
              </p:cNvSpPr>
              <p:nvPr/>
            </p:nvSpPr>
            <p:spPr bwMode="auto">
              <a:xfrm>
                <a:off x="4480" y="660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0" name="Line 34"/>
              <p:cNvSpPr>
                <a:spLocks noChangeShapeType="1"/>
              </p:cNvSpPr>
              <p:nvPr/>
            </p:nvSpPr>
            <p:spPr bwMode="auto">
              <a:xfrm>
                <a:off x="1800" y="6880"/>
                <a:ext cx="2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1" name="Line 35"/>
              <p:cNvSpPr>
                <a:spLocks noChangeShapeType="1"/>
              </p:cNvSpPr>
              <p:nvPr/>
            </p:nvSpPr>
            <p:spPr bwMode="auto">
              <a:xfrm>
                <a:off x="3220" y="68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3" name="Group 36"/>
            <p:cNvGrpSpPr>
              <a:grpSpLocks/>
            </p:cNvGrpSpPr>
            <p:nvPr/>
          </p:nvGrpSpPr>
          <p:grpSpPr bwMode="auto">
            <a:xfrm>
              <a:off x="2000" y="10524"/>
              <a:ext cx="2680" cy="639"/>
              <a:chOff x="1800" y="6580"/>
              <a:chExt cx="2680" cy="660"/>
            </a:xfrm>
          </p:grpSpPr>
          <p:sp>
            <p:nvSpPr>
              <p:cNvPr id="50194" name="Line 37"/>
              <p:cNvSpPr>
                <a:spLocks noChangeShapeType="1"/>
              </p:cNvSpPr>
              <p:nvPr/>
            </p:nvSpPr>
            <p:spPr bwMode="auto">
              <a:xfrm>
                <a:off x="1800" y="658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5" name="Line 38"/>
              <p:cNvSpPr>
                <a:spLocks noChangeShapeType="1"/>
              </p:cNvSpPr>
              <p:nvPr/>
            </p:nvSpPr>
            <p:spPr bwMode="auto">
              <a:xfrm>
                <a:off x="4480" y="660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6" name="Line 39"/>
              <p:cNvSpPr>
                <a:spLocks noChangeShapeType="1"/>
              </p:cNvSpPr>
              <p:nvPr/>
            </p:nvSpPr>
            <p:spPr bwMode="auto">
              <a:xfrm>
                <a:off x="1800" y="6880"/>
                <a:ext cx="2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7" name="Line 40"/>
              <p:cNvSpPr>
                <a:spLocks noChangeShapeType="1"/>
              </p:cNvSpPr>
              <p:nvPr/>
            </p:nvSpPr>
            <p:spPr bwMode="auto">
              <a:xfrm>
                <a:off x="3220" y="68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9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prstClr val="black"/>
                </a:solidFill>
              </a:rPr>
              <a:t>Cadena</a:t>
            </a:r>
            <a:r>
              <a:rPr lang="en-US" sz="3600" dirty="0" smtClean="0">
                <a:solidFill>
                  <a:prstClr val="black"/>
                </a:solidFill>
              </a:rPr>
              <a:t> Causal del Caspian Sea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1"/>
            <a:ext cx="8229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Muy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poco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detalle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La percepción de la falta de comprensión de la metodología de ACC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Falta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lógica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Difícil para un tomador de </a:t>
            </a:r>
            <a:r>
              <a:rPr lang="es-E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decisiones traducirlo </a:t>
            </a: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en </a:t>
            </a:r>
            <a:r>
              <a:rPr lang="es-E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acciones</a:t>
            </a: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0" indent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8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"/>
            <a:ext cx="8229600" cy="6350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Black Sea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Causal 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2007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96900"/>
            <a:ext cx="9101138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prstClr val="black"/>
                </a:solidFill>
              </a:rPr>
              <a:t>Cadena</a:t>
            </a:r>
            <a:r>
              <a:rPr lang="en-US" sz="3600" dirty="0" smtClean="0">
                <a:solidFill>
                  <a:prstClr val="black"/>
                </a:solidFill>
              </a:rPr>
              <a:t> Causal del Mar Negro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Algunos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vínculos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y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procesos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lógicos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Todavía puede tener más detalle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Es fácil </a:t>
            </a: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para un tomador de decisión de traducirlo en acción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PERO es la acción correcta? ¿Cuenta con suficiente detalle?</a:t>
            </a: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79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Kura-Aras River Basin Causal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2006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06475"/>
            <a:ext cx="8440738" cy="540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7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análisis</a:t>
            </a:r>
            <a:r>
              <a:rPr lang="en-GB" dirty="0" smtClean="0"/>
              <a:t> de la </a:t>
            </a:r>
            <a:r>
              <a:rPr lang="en-GB" dirty="0" err="1" smtClean="0"/>
              <a:t>Cadena</a:t>
            </a:r>
            <a:r>
              <a:rPr lang="en-GB" dirty="0" smtClean="0"/>
              <a:t> Causal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r>
              <a:rPr lang="en-US" dirty="0" smtClean="0"/>
              <a:t> de la </a:t>
            </a:r>
            <a:r>
              <a:rPr lang="en-US" dirty="0" err="1" smtClean="0"/>
              <a:t>Cadena</a:t>
            </a:r>
            <a:r>
              <a:rPr lang="en-US" dirty="0" smtClean="0"/>
              <a:t> Causal</a:t>
            </a:r>
          </a:p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Cadena</a:t>
            </a:r>
            <a:r>
              <a:rPr lang="en-US" dirty="0" smtClean="0"/>
              <a:t> Causal</a:t>
            </a:r>
          </a:p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campo</a:t>
            </a:r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Kura-Aras River Basin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Buen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Nivel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detalle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Algunos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vínculos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lógico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Enlaces causa a los impactos - una buena idea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Es fácil para un tomador de decisión de traducirlo en acción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0" indent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1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585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31000" y="2451100"/>
            <a:ext cx="2413000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Lake Chad Causal Chain 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Ca. 2007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Lake Chad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Razonable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nivel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detalle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/>
              <a:t>No </a:t>
            </a:r>
            <a:r>
              <a:rPr lang="es-ES" sz="2800" dirty="0" smtClean="0"/>
              <a:t>hay mucha vinculación, </a:t>
            </a:r>
            <a:r>
              <a:rPr lang="es-ES" sz="2800" dirty="0"/>
              <a:t>pero </a:t>
            </a:r>
            <a:r>
              <a:rPr lang="es-ES" sz="2800" dirty="0" smtClean="0"/>
              <a:t>es lógica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 smtClean="0"/>
              <a:t>PERO, </a:t>
            </a:r>
            <a:r>
              <a:rPr lang="es-ES" sz="2800" dirty="0"/>
              <a:t>¿podría un tomador de decisiones </a:t>
            </a:r>
            <a:r>
              <a:rPr lang="es-ES" sz="2800" dirty="0" smtClean="0"/>
              <a:t>traducirla </a:t>
            </a:r>
            <a:r>
              <a:rPr lang="es-ES" sz="2800" dirty="0"/>
              <a:t>en acción</a:t>
            </a:r>
            <a:r>
              <a:rPr lang="es-ES" sz="2800" dirty="0" smtClean="0"/>
              <a:t>?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2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4582732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31000" y="2451100"/>
            <a:ext cx="2413000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Orange-</a:t>
            </a:r>
            <a:r>
              <a:rPr lang="en-GB" sz="2400" b="1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Senqu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River Basin Causal Chain 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Ca. 2008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Orange </a:t>
            </a:r>
            <a:r>
              <a:rPr lang="en-US" sz="3600" dirty="0" err="1" smtClean="0">
                <a:solidFill>
                  <a:prstClr val="black"/>
                </a:solidFill>
              </a:rPr>
              <a:t>Senqu</a:t>
            </a:r>
            <a:r>
              <a:rPr lang="en-US" sz="3600" dirty="0" smtClean="0">
                <a:solidFill>
                  <a:prstClr val="black"/>
                </a:solidFill>
              </a:rPr>
              <a:t> River Basin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20447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Buen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nivel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detalle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Algunos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vínculos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lógica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Enlaces causa a los impactos - una buena idea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Gráficos hacen que sea difícil de interpretar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Por lo tanto, es posible que un tomador de decisiones lo traduzca en acción?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3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54764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31000" y="2451100"/>
            <a:ext cx="2413000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Mediterranean Sea Causal Chain 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Ca. 2005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Mediterranean Sea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20447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Falta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detalle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No hay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vínculos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– No hay un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flujo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lógico</a:t>
            </a:r>
            <a:endParaRPr lang="en-US" sz="2800" dirty="0" smtClean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La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falta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detalle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hace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dificil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intepretarlo</a:t>
            </a:r>
            <a:endParaRPr lang="en-US" sz="2800" dirty="0" smtClean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Por lo tanto, es posible que un tomador de decisiones lo </a:t>
            </a:r>
            <a:r>
              <a:rPr lang="es-E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traduzca </a:t>
            </a:r>
            <a:r>
              <a:rPr lang="es-E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en acción?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0" indent="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defRPr/>
            </a:pP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9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79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Bay of Bengal LME Causal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2011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718976"/>
            <a:ext cx="8585200" cy="5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Bay of Bengal LME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Buen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nivel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detalle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No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vínculos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pero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muy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logica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Vinculos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causa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efecto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–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buena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idea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Fácil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para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un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tomador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decisión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traducirlo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en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acción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2400300"/>
            <a:ext cx="30480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Okavango River Basin Causal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2011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612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el </a:t>
            </a:r>
            <a:r>
              <a:rPr lang="en-GB" dirty="0" err="1"/>
              <a:t>análisis</a:t>
            </a:r>
            <a:r>
              <a:rPr lang="en-GB" dirty="0"/>
              <a:t> de la </a:t>
            </a:r>
            <a:r>
              <a:rPr lang="en-GB" dirty="0" err="1"/>
              <a:t>Cadena</a:t>
            </a:r>
            <a:r>
              <a:rPr lang="en-GB" dirty="0"/>
              <a:t> </a:t>
            </a:r>
            <a:r>
              <a:rPr lang="en-GB" dirty="0" smtClean="0"/>
              <a:t>Causal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Análisis</a:t>
            </a:r>
            <a:r>
              <a:rPr lang="en-GB" dirty="0" smtClean="0"/>
              <a:t> de la </a:t>
            </a:r>
            <a:r>
              <a:rPr lang="en-GB" dirty="0" err="1" smtClean="0"/>
              <a:t>Cadena</a:t>
            </a:r>
            <a:r>
              <a:rPr lang="en-GB" dirty="0" smtClean="0"/>
              <a:t> Causal (ACC)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relacionada</a:t>
            </a:r>
            <a:r>
              <a:rPr lang="en-GB" dirty="0" smtClean="0"/>
              <a:t> </a:t>
            </a:r>
            <a:r>
              <a:rPr lang="en-GB" dirty="0" err="1" smtClean="0"/>
              <a:t>estrechamente</a:t>
            </a:r>
            <a:r>
              <a:rPr lang="en-GB" dirty="0" smtClean="0"/>
              <a:t> con el </a:t>
            </a:r>
            <a:r>
              <a:rPr lang="en-GB" dirty="0" err="1" smtClean="0"/>
              <a:t>pensamiento</a:t>
            </a:r>
            <a:r>
              <a:rPr lang="en-GB" dirty="0" smtClean="0"/>
              <a:t> </a:t>
            </a:r>
            <a:r>
              <a:rPr lang="en-GB" dirty="0" err="1" smtClean="0"/>
              <a:t>sistémico</a:t>
            </a:r>
            <a:r>
              <a:rPr lang="en-GB" dirty="0"/>
              <a:t> </a:t>
            </a:r>
          </a:p>
          <a:p>
            <a:r>
              <a:rPr lang="es-ES" dirty="0"/>
              <a:t>El pensamiento sistémico se centra en el sistema dinámico y complejo que interactúan como una unidad funcional </a:t>
            </a:r>
            <a:r>
              <a:rPr lang="es-ES" dirty="0" smtClean="0"/>
              <a:t>estructurada.</a:t>
            </a:r>
            <a:endParaRPr lang="en-GB" dirty="0" smtClean="0"/>
          </a:p>
          <a:p>
            <a:r>
              <a:rPr lang="en-GB" dirty="0" smtClean="0"/>
              <a:t>Los </a:t>
            </a:r>
            <a:r>
              <a:rPr lang="en-GB" dirty="0" err="1" smtClean="0"/>
              <a:t>enfoques</a:t>
            </a:r>
            <a:r>
              <a:rPr lang="en-GB" dirty="0" smtClean="0"/>
              <a:t> de ACC son </a:t>
            </a:r>
            <a:r>
              <a:rPr lang="en-GB" dirty="0" err="1" smtClean="0"/>
              <a:t>generalmente</a:t>
            </a:r>
            <a:r>
              <a:rPr lang="en-GB" dirty="0" smtClean="0"/>
              <a:t> </a:t>
            </a:r>
            <a:r>
              <a:rPr lang="en-GB" dirty="0" err="1" smtClean="0"/>
              <a:t>lineares</a:t>
            </a:r>
            <a:r>
              <a:rPr lang="en-GB" dirty="0" smtClean="0"/>
              <a:t>, </a:t>
            </a:r>
            <a:r>
              <a:rPr lang="en-GB" dirty="0" err="1" smtClean="0"/>
              <a:t>examinando</a:t>
            </a:r>
            <a:r>
              <a:rPr lang="en-GB" dirty="0" smtClean="0"/>
              <a:t> </a:t>
            </a:r>
            <a:r>
              <a:rPr lang="en-GB" dirty="0" err="1" smtClean="0"/>
              <a:t>causa</a:t>
            </a:r>
            <a:r>
              <a:rPr lang="en-GB" dirty="0" smtClean="0"/>
              <a:t> y </a:t>
            </a:r>
            <a:r>
              <a:rPr lang="en-GB" dirty="0" err="1" smtClean="0"/>
              <a:t>efecto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376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Okavango River Basin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Demasiado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Detalle</a:t>
            </a:r>
            <a:endParaRPr lang="en-US" sz="2800" dirty="0"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No hay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vinculos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,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pero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es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lógico</a:t>
            </a:r>
            <a:endParaRPr lang="en-US" sz="2800" dirty="0"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Enlaces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causas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efecto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y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ubicaciones</a:t>
            </a:r>
            <a:endParaRPr lang="en-US" sz="2800" dirty="0" smtClean="0"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Confuso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para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un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tomador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de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decisión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transladarlo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 a </a:t>
            </a:r>
            <a:r>
              <a:rPr lang="en-US" sz="2800" dirty="0" err="1" smtClean="0">
                <a:latin typeface="Calibri"/>
                <a:ea typeface="ＭＳ Ｐゴシック" charset="-128"/>
                <a:cs typeface="Calibri"/>
              </a:rPr>
              <a:t>acción</a:t>
            </a:r>
            <a:endParaRPr lang="en-US" sz="2800" dirty="0"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1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/>
              <a:t>Posibles dificultades en el desarrollo de las cadenas </a:t>
            </a:r>
            <a:r>
              <a:rPr lang="es-ES" sz="3600" dirty="0" smtClean="0"/>
              <a:t>causales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29997"/>
              </p:ext>
            </p:extLst>
          </p:nvPr>
        </p:nvGraphicFramePr>
        <p:xfrm>
          <a:off x="469900" y="1955800"/>
          <a:ext cx="8229600" cy="4984750"/>
        </p:xfrm>
        <a:graphic>
          <a:graphicData uri="http://schemas.openxmlformats.org/drawingml/2006/table">
            <a:tbl>
              <a:tblPr/>
              <a:tblGrid>
                <a:gridCol w="3101975"/>
                <a:gridCol w="5127625"/>
              </a:tblGrid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Tipo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de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cadena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causal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VENTAJAS  Y DESVENTAJAS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8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Tabla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o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matriz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(e.g.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Bay of Bengal LME) 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Simple de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producir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Conceptualmente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fácil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para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un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experto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producirlo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Difícil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mostrar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enlaces entre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causas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Puede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conceptualmente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dificil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para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un lector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entenderlo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 menudo es difícil identificar las intervenciones de PAE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Diagrama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de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flujo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(e.g.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Kura-Aras River Basin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Muestra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los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enlances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entre las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causas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Trabaja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bien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usando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un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enfoque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sectorial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Conceptualmente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fácil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para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un lector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entenderlo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Difícil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de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construirlo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Conceptualmente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dificil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para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un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experto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producirlo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Consume mucho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 menudo es difícil identificar las intervenciones de PAE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campo…..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4193"/>
              </p:ext>
            </p:extLst>
          </p:nvPr>
        </p:nvGraphicFramePr>
        <p:xfrm>
          <a:off x="333374" y="1778000"/>
          <a:ext cx="8353426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2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4A9FC1-5F16-BC49-950A-A078E9A45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27B230-A596-2946-A221-B11052DEB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05DB23-2E41-3E49-8E78-99504D2C4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E73851-C3C3-3E44-BA0E-B454E6990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D71AD7-27BB-BC4C-BDBA-2A85D325C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2515B-12F3-2043-BE22-E75380AE0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3AE1D5-E633-CE45-BB6A-CD88B9B6A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86DEDE-B109-AE4F-9B6B-C37908C3D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Grupal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612900"/>
            <a:ext cx="7556500" cy="48386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En </a:t>
            </a:r>
            <a:r>
              <a:rPr lang="en-GB" sz="2400" dirty="0" err="1" smtClean="0"/>
              <a:t>grupos</a:t>
            </a:r>
            <a:r>
              <a:rPr lang="en-GB" sz="2400" dirty="0" smtClean="0"/>
              <a:t> de 5:</a:t>
            </a:r>
            <a:endParaRPr lang="en-GB" sz="2400" dirty="0"/>
          </a:p>
          <a:p>
            <a:pPr lvl="0"/>
            <a:r>
              <a:rPr lang="es-ES" sz="2400" dirty="0"/>
              <a:t>Tome uno de los problemas prioritarios transfronterizos </a:t>
            </a:r>
            <a:r>
              <a:rPr lang="es-ES" sz="2400" dirty="0" smtClean="0"/>
              <a:t>-junto </a:t>
            </a:r>
            <a:r>
              <a:rPr lang="es-ES" sz="2400" dirty="0"/>
              <a:t>con sus correspondientes impactos ambientales y socio-económicos e identificar </a:t>
            </a:r>
            <a:r>
              <a:rPr lang="es-ES" sz="2400" dirty="0" smtClean="0"/>
              <a:t>:</a:t>
            </a:r>
            <a:endParaRPr lang="en-GB" sz="2400" dirty="0" smtClean="0"/>
          </a:p>
          <a:p>
            <a:pPr lvl="1"/>
            <a:r>
              <a:rPr lang="en-GB" dirty="0" smtClean="0"/>
              <a:t>Los </a:t>
            </a:r>
            <a:r>
              <a:rPr lang="en-GB" dirty="0" err="1" smtClean="0"/>
              <a:t>sectores</a:t>
            </a:r>
            <a:r>
              <a:rPr lang="en-GB" dirty="0" smtClean="0"/>
              <a:t> claves </a:t>
            </a:r>
            <a:r>
              <a:rPr lang="en-GB" dirty="0"/>
              <a:t>(e.g. </a:t>
            </a:r>
            <a:r>
              <a:rPr lang="en-GB" dirty="0" err="1" smtClean="0"/>
              <a:t>industria</a:t>
            </a:r>
            <a:r>
              <a:rPr lang="en-GB" dirty="0" smtClean="0"/>
              <a:t>, </a:t>
            </a:r>
            <a:r>
              <a:rPr lang="en-GB" dirty="0" err="1" smtClean="0"/>
              <a:t>agricultura</a:t>
            </a:r>
            <a:r>
              <a:rPr lang="en-GB" dirty="0" smtClean="0"/>
              <a:t>, </a:t>
            </a:r>
            <a:r>
              <a:rPr lang="en-GB" dirty="0" err="1" smtClean="0"/>
              <a:t>pesca</a:t>
            </a:r>
            <a:r>
              <a:rPr lang="en-GB" dirty="0" smtClean="0"/>
              <a:t> </a:t>
            </a:r>
            <a:r>
              <a:rPr lang="en-GB" dirty="0"/>
              <a:t>etc</a:t>
            </a:r>
            <a:r>
              <a:rPr lang="en-GB" dirty="0" smtClean="0"/>
              <a:t>) </a:t>
            </a:r>
            <a:r>
              <a:rPr lang="en-GB" dirty="0"/>
              <a:t> </a:t>
            </a:r>
            <a:r>
              <a:rPr lang="en-GB" dirty="0" smtClean="0"/>
              <a:t>y </a:t>
            </a:r>
            <a:r>
              <a:rPr lang="en-GB" dirty="0" err="1" smtClean="0"/>
              <a:t>selecciona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endParaRPr lang="en-GB" dirty="0" smtClean="0"/>
          </a:p>
          <a:p>
            <a:r>
              <a:rPr lang="en-US" sz="2400" dirty="0" smtClean="0"/>
              <a:t>Para </a:t>
            </a:r>
            <a:r>
              <a:rPr lang="en-US" sz="2400" dirty="0" err="1" smtClean="0"/>
              <a:t>ese</a:t>
            </a:r>
            <a:r>
              <a:rPr lang="en-US" sz="2400" dirty="0" smtClean="0"/>
              <a:t> sector, </a:t>
            </a:r>
            <a:r>
              <a:rPr lang="en-US" sz="2400" dirty="0" err="1" smtClean="0"/>
              <a:t>identificar</a:t>
            </a:r>
            <a:r>
              <a:rPr lang="en-GB" sz="2400" dirty="0" smtClean="0"/>
              <a:t>:</a:t>
            </a:r>
            <a:endParaRPr lang="en-GB" sz="2400" dirty="0"/>
          </a:p>
          <a:p>
            <a:pPr lvl="1"/>
            <a:r>
              <a:rPr lang="en-GB" sz="2400" dirty="0" smtClean="0"/>
              <a:t>Las </a:t>
            </a:r>
            <a:r>
              <a:rPr lang="en-GB" sz="2400" dirty="0" err="1" smtClean="0"/>
              <a:t>causas</a:t>
            </a:r>
            <a:r>
              <a:rPr lang="en-GB" sz="2400" dirty="0" smtClean="0"/>
              <a:t> </a:t>
            </a:r>
            <a:r>
              <a:rPr lang="en-GB" sz="2400" dirty="0" err="1" smtClean="0"/>
              <a:t>inmediatas</a:t>
            </a:r>
            <a:endParaRPr lang="en-GB" sz="2400" dirty="0" smtClean="0"/>
          </a:p>
          <a:p>
            <a:pPr lvl="1"/>
            <a:r>
              <a:rPr lang="en-GB" sz="2400" dirty="0" smtClean="0"/>
              <a:t>Las </a:t>
            </a:r>
            <a:r>
              <a:rPr lang="en-GB" sz="2400" dirty="0" err="1" smtClean="0"/>
              <a:t>causas</a:t>
            </a:r>
            <a:r>
              <a:rPr lang="en-GB" sz="2400" dirty="0" smtClean="0"/>
              <a:t> </a:t>
            </a:r>
            <a:r>
              <a:rPr lang="en-GB" sz="2400" dirty="0" err="1" smtClean="0"/>
              <a:t>subyacentes</a:t>
            </a:r>
            <a:endParaRPr lang="en-GB" sz="2400" dirty="0" smtClean="0"/>
          </a:p>
          <a:p>
            <a:pPr lvl="1"/>
            <a:r>
              <a:rPr lang="en-GB" sz="2400" dirty="0" err="1" smtClean="0"/>
              <a:t>Determina</a:t>
            </a:r>
            <a:r>
              <a:rPr lang="en-GB" sz="2400" dirty="0" smtClean="0"/>
              <a:t> las </a:t>
            </a:r>
            <a:r>
              <a:rPr lang="en-GB" sz="2400" dirty="0" err="1" smtClean="0"/>
              <a:t>causas</a:t>
            </a:r>
            <a:r>
              <a:rPr lang="en-GB" sz="2400" dirty="0" smtClean="0"/>
              <a:t> </a:t>
            </a:r>
            <a:r>
              <a:rPr lang="en-GB" sz="2400" dirty="0" err="1" smtClean="0"/>
              <a:t>raíz</a:t>
            </a:r>
            <a:endParaRPr lang="en-GB" sz="2400" dirty="0"/>
          </a:p>
          <a:p>
            <a:r>
              <a:rPr lang="en-GB" sz="2400" dirty="0"/>
              <a:t> </a:t>
            </a:r>
            <a:r>
              <a:rPr lang="en-GB" sz="2400" b="1" dirty="0" err="1" smtClean="0"/>
              <a:t>Tiempo</a:t>
            </a:r>
            <a:r>
              <a:rPr lang="en-GB" sz="2400" b="1" dirty="0" smtClean="0"/>
              <a:t>: 30 </a:t>
            </a:r>
            <a:r>
              <a:rPr lang="en-GB" sz="2400" b="1" dirty="0" err="1" smtClean="0"/>
              <a:t>minutos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958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el </a:t>
            </a:r>
            <a:r>
              <a:rPr lang="en-GB" dirty="0" err="1"/>
              <a:t>análisis</a:t>
            </a:r>
            <a:r>
              <a:rPr lang="en-GB" dirty="0"/>
              <a:t> de la </a:t>
            </a:r>
            <a:r>
              <a:rPr lang="en-GB" dirty="0" err="1"/>
              <a:t>Cadena</a:t>
            </a:r>
            <a:r>
              <a:rPr lang="en-GB" dirty="0"/>
              <a:t> Causal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0900" y="22753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En su forma más básica, una cadena causal es una secuencia ordenada de eventos </a:t>
              </a:r>
              <a:r>
                <a:rPr lang="es-ES" sz="2800" dirty="0">
                  <a:solidFill>
                    <a:schemeClr val="bg2"/>
                  </a:solidFill>
                  <a:latin typeface="Calibri"/>
                  <a:cs typeface="Calibri"/>
                </a:rPr>
                <a:t>que unen las causas de un problema con sus efectos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. Cada eslabón de la cadena causal se </a:t>
              </a:r>
              <a:r>
                <a:rPr lang="es-ES" sz="2800" dirty="0">
                  <a:solidFill>
                    <a:schemeClr val="bg2"/>
                  </a:solidFill>
                  <a:latin typeface="Calibri"/>
                  <a:cs typeface="Calibri"/>
                </a:rPr>
                <a:t>crea en varias ocasiones responder a la pregunta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¿Por qué</a:t>
              </a: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?</a:t>
              </a:r>
              <a:endParaRPr lang="es-PE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9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866900"/>
            <a:ext cx="87503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Fuerza </a:t>
            </a:r>
            <a:r>
              <a:rPr lang="es-ES" dirty="0"/>
              <a:t>de Análisis de Cadena Causal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52500" y="2249909"/>
            <a:ext cx="7321550" cy="3541291"/>
            <a:chOff x="0" y="2009"/>
            <a:chExt cx="7785100" cy="411078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Los problemas se resuelven mejor al tratar de </a:t>
              </a:r>
              <a:r>
                <a:rPr lang="es-ES" sz="2800" dirty="0">
                  <a:solidFill>
                    <a:schemeClr val="bg2"/>
                  </a:solidFill>
                  <a:latin typeface="Calibri"/>
                  <a:cs typeface="Calibri"/>
                </a:rPr>
                <a:t>abordar, corregir o eliminar las causas de raíz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en lugar de simplemente tratar los </a:t>
              </a:r>
              <a:r>
                <a:rPr lang="es-ES" sz="2800" dirty="0">
                  <a:solidFill>
                    <a:schemeClr val="bg2"/>
                  </a:solidFill>
                  <a:latin typeface="Calibri"/>
                  <a:cs typeface="Calibri"/>
                </a:rPr>
                <a:t>síntomas inmediatamente </a:t>
              </a:r>
              <a:r>
                <a:rPr lang="es-E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obvios</a:t>
              </a:r>
              <a:endParaRPr lang="es-PE" sz="2800" dirty="0">
                <a:solidFill>
                  <a:schemeClr val="bg2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2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662600"/>
            <a:ext cx="5846599" cy="54588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264808">
            <a:off x="3868660" y="224678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54755">
            <a:off x="3836910" y="171973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731026">
            <a:off x="3055294" y="2713341"/>
            <a:ext cx="2123998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76375" y="1155700"/>
            <a:ext cx="2714625" cy="8813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alibri"/>
                <a:cs typeface="Calibri"/>
              </a:rPr>
              <a:t>Causa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s-ES" dirty="0">
                <a:solidFill>
                  <a:schemeClr val="tx1"/>
                </a:solidFill>
                <a:latin typeface="Calibri"/>
                <a:cs typeface="Calibri"/>
              </a:rPr>
              <a:t>fuentes difusas de nutrientes procedentes de la agricultura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 rot="934249">
            <a:off x="4916151" y="51589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20867">
            <a:off x="4337038" y="54312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19500" y="41846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alibri"/>
                <a:cs typeface="Calibri"/>
              </a:rPr>
              <a:t>Impacto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pérdida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población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peces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88900" y="4686300"/>
            <a:ext cx="3759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i="1" dirty="0" smtClean="0">
                <a:solidFill>
                  <a:srgbClr val="0033CC"/>
                </a:solidFill>
              </a:rPr>
              <a:t>Dnieper River Basin</a:t>
            </a:r>
          </a:p>
          <a:p>
            <a:r>
              <a:rPr lang="en-US" sz="2000" dirty="0" err="1" smtClean="0"/>
              <a:t>Problema</a:t>
            </a:r>
            <a:r>
              <a:rPr lang="en-US" sz="2000" dirty="0" smtClean="0"/>
              <a:t> </a:t>
            </a:r>
            <a:r>
              <a:rPr lang="en-US" sz="2000" dirty="0" err="1" smtClean="0"/>
              <a:t>Transzonal</a:t>
            </a:r>
            <a:r>
              <a:rPr lang="en-US" sz="2000" dirty="0" smtClean="0"/>
              <a:t>: </a:t>
            </a:r>
            <a:r>
              <a:rPr lang="en-US" sz="2000" b="0" dirty="0" err="1" smtClean="0"/>
              <a:t>Eutrofización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7503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headEnd type="none"/>
          <a:tailEnd type="triangl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headEnd type="none"/>
          <a:tailEnd type="triangl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B142D"/>
    </a:dk2>
    <a:lt2>
      <a:srgbClr val="0033CC"/>
    </a:lt2>
    <a:accent1>
      <a:srgbClr val="0000FF"/>
    </a:accent1>
    <a:accent2>
      <a:srgbClr val="0033FF"/>
    </a:accent2>
    <a:accent3>
      <a:srgbClr val="3366FF"/>
    </a:accent3>
    <a:accent4>
      <a:srgbClr val="6699FF"/>
    </a:accent4>
    <a:accent5>
      <a:srgbClr val="3366CC"/>
    </a:accent5>
    <a:accent6>
      <a:srgbClr val="0099FF"/>
    </a:accent6>
    <a:hlink>
      <a:srgbClr val="000099"/>
    </a:hlink>
    <a:folHlink>
      <a:srgbClr val="9775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63950</TotalTime>
  <Words>2241</Words>
  <Application>Microsoft Office PowerPoint</Application>
  <PresentationFormat>On-screen Show (4:3)</PresentationFormat>
  <Paragraphs>335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Advantage</vt:lpstr>
      <vt:lpstr>Office Theme</vt:lpstr>
      <vt:lpstr>1_Advantage</vt:lpstr>
      <vt:lpstr>2_Advantage</vt:lpstr>
      <vt:lpstr>3_Advantage</vt:lpstr>
      <vt:lpstr>1_Office Theme</vt:lpstr>
      <vt:lpstr>4_Advantage</vt:lpstr>
      <vt:lpstr>IW:LEARN ADT/PAE Curso de entrenamiento </vt:lpstr>
      <vt:lpstr>Sección 6: Análisis de la Cadena Causal</vt:lpstr>
      <vt:lpstr>Donde estamos?</vt:lpstr>
      <vt:lpstr>En esta sección usted aprenderá….</vt:lpstr>
      <vt:lpstr>Que es el análisis de la Cadena Causal?</vt:lpstr>
      <vt:lpstr>Que es el análisis de la Cadena Causal?</vt:lpstr>
      <vt:lpstr>Por ejemplo</vt:lpstr>
      <vt:lpstr>La Fuerza de Análisis de Cadena Causal</vt:lpstr>
      <vt:lpstr> </vt:lpstr>
      <vt:lpstr>Zona muerta del Mar Negro</vt:lpstr>
      <vt:lpstr>PowerPoint Presentation</vt:lpstr>
      <vt:lpstr> </vt:lpstr>
      <vt:lpstr>PowerPoint Presentation</vt:lpstr>
      <vt:lpstr>Cadena causal como un componente de un Sistema de Respuesta Política</vt:lpstr>
      <vt:lpstr>Componentes de una cadena causal</vt:lpstr>
      <vt:lpstr>Causas Inmediatas…</vt:lpstr>
      <vt:lpstr> </vt:lpstr>
      <vt:lpstr>Causas subyacentes …</vt:lpstr>
      <vt:lpstr>Uso de Recursos y Practicas</vt:lpstr>
      <vt:lpstr>Causas Sociales y Económicas</vt:lpstr>
      <vt:lpstr>Causas Raíz</vt:lpstr>
      <vt:lpstr>Causas Raíz</vt:lpstr>
      <vt:lpstr>PowerPoint Presentation</vt:lpstr>
      <vt:lpstr>Facilidad de Evaluación</vt:lpstr>
      <vt:lpstr> Los límites entre las causas</vt:lpstr>
      <vt:lpstr>Cómo desarrollar una Cadena Causal</vt:lpstr>
      <vt:lpstr>Proceso paso a paso</vt:lpstr>
      <vt:lpstr>Proceso para el desarrollo de Cadenas Causales</vt:lpstr>
      <vt:lpstr>Paso 1: Identificación de los componentes de la cadena causal</vt:lpstr>
      <vt:lpstr>Paso 2: mayor desarrollo de las cadenas causales</vt:lpstr>
      <vt:lpstr>Paso 2: mayor desarrollo de las cadenas causales</vt:lpstr>
      <vt:lpstr>Ejemplos de Cadenas causales</vt:lpstr>
      <vt:lpstr>PowerPoint Presentation</vt:lpstr>
      <vt:lpstr>Cadena Causal de la Cuenca Dnipro</vt:lpstr>
      <vt:lpstr>Caspian Sea Causal Chain – Ca. 2001</vt:lpstr>
      <vt:lpstr>Cadena Causal del Caspian Sea</vt:lpstr>
      <vt:lpstr>Black Sea Causal Chain – Ca. 2007</vt:lpstr>
      <vt:lpstr>Cadena Causal del Mar Negro</vt:lpstr>
      <vt:lpstr>Kura-Aras River Basin Causal Chain – Ca. 2006</vt:lpstr>
      <vt:lpstr>Kura-Aras River Basin Causal Chains</vt:lpstr>
      <vt:lpstr>PowerPoint Presentation</vt:lpstr>
      <vt:lpstr>Lake Chad Causal Chains</vt:lpstr>
      <vt:lpstr>PowerPoint Presentation</vt:lpstr>
      <vt:lpstr>Orange Senqu River Basin Causal Chains</vt:lpstr>
      <vt:lpstr>PowerPoint Presentation</vt:lpstr>
      <vt:lpstr>Mediterranean Sea Causal Chains</vt:lpstr>
      <vt:lpstr>Bay of Bengal LME Causal Chain – Ca. 2011</vt:lpstr>
      <vt:lpstr>Bay of Bengal LME Causal Chains</vt:lpstr>
      <vt:lpstr>Okavango River Basin Causal Chain – Ca. 2011</vt:lpstr>
      <vt:lpstr>Okavango River Basin Causal Chains</vt:lpstr>
      <vt:lpstr>Posibles dificultades en el desarrollo de las cadenas causales</vt:lpstr>
      <vt:lpstr>Consejos desde el campo…..</vt:lpstr>
      <vt:lpstr>Ejercicio Grupal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Lenka Lazo</cp:lastModifiedBy>
  <cp:revision>367</cp:revision>
  <dcterms:created xsi:type="dcterms:W3CDTF">2010-04-21T10:35:43Z</dcterms:created>
  <dcterms:modified xsi:type="dcterms:W3CDTF">2012-09-05T22:34:20Z</dcterms:modified>
</cp:coreProperties>
</file>