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456" r:id="rId2"/>
    <p:sldId id="617" r:id="rId3"/>
    <p:sldId id="618" r:id="rId4"/>
    <p:sldId id="523" r:id="rId5"/>
    <p:sldId id="520" r:id="rId6"/>
    <p:sldId id="645" r:id="rId7"/>
    <p:sldId id="514" r:id="rId8"/>
    <p:sldId id="637" r:id="rId9"/>
    <p:sldId id="636" r:id="rId10"/>
    <p:sldId id="638" r:id="rId11"/>
    <p:sldId id="639" r:id="rId12"/>
    <p:sldId id="641" r:id="rId13"/>
    <p:sldId id="633" r:id="rId14"/>
    <p:sldId id="643" r:id="rId15"/>
    <p:sldId id="642" r:id="rId16"/>
    <p:sldId id="625" r:id="rId17"/>
    <p:sldId id="644" r:id="rId18"/>
    <p:sldId id="626" r:id="rId19"/>
    <p:sldId id="629" r:id="rId20"/>
    <p:sldId id="628" r:id="rId21"/>
    <p:sldId id="631" r:id="rId22"/>
    <p:sldId id="630" r:id="rId23"/>
    <p:sldId id="632" r:id="rId24"/>
    <p:sldId id="616" r:id="rId2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4B4BFA2-F74C-C241-80B4-2CF6C8FAA18E}">
          <p14:sldIdLst>
            <p14:sldId id="456"/>
            <p14:sldId id="617"/>
            <p14:sldId id="618"/>
            <p14:sldId id="523"/>
            <p14:sldId id="520"/>
            <p14:sldId id="645"/>
            <p14:sldId id="514"/>
            <p14:sldId id="637"/>
            <p14:sldId id="636"/>
            <p14:sldId id="638"/>
            <p14:sldId id="639"/>
            <p14:sldId id="641"/>
            <p14:sldId id="633"/>
            <p14:sldId id="643"/>
            <p14:sldId id="642"/>
            <p14:sldId id="625"/>
            <p14:sldId id="644"/>
            <p14:sldId id="626"/>
            <p14:sldId id="629"/>
            <p14:sldId id="628"/>
            <p14:sldId id="631"/>
            <p14:sldId id="630"/>
            <p14:sldId id="632"/>
            <p14:sldId id="616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er Redstone" initials="PAR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44E"/>
    <a:srgbClr val="FF9900"/>
    <a:srgbClr val="336600"/>
    <a:srgbClr val="669900"/>
    <a:srgbClr val="66FF33"/>
    <a:srgbClr val="33CC66"/>
    <a:srgbClr val="339966"/>
    <a:srgbClr val="339933"/>
    <a:srgbClr val="339900"/>
    <a:srgbClr val="CC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836" autoAdjust="0"/>
  </p:normalViewPr>
  <p:slideViewPr>
    <p:cSldViewPr snapToGrid="0">
      <p:cViewPr>
        <p:scale>
          <a:sx n="100" d="100"/>
          <a:sy n="100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3A2CDB-58E2-C941-9967-9386806D8A0A}" type="doc">
      <dgm:prSet loTypeId="urn:microsoft.com/office/officeart/2008/layout/LinedList" loCatId="" qsTypeId="urn:microsoft.com/office/officeart/2005/8/quickstyle/simple4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9EDB1D5A-0600-EA46-8DBB-DC4D4A2CC0DB}">
      <dgm:prSet phldrT="[Text]"/>
      <dgm:spPr/>
      <dgm:t>
        <a:bodyPr/>
        <a:lstStyle/>
        <a:p>
          <a:r>
            <a:rPr lang="es-ES" b="1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rPr>
            <a:t>No subestime el tiempo necesario para desarrollar reporte temático</a:t>
          </a:r>
          <a:r>
            <a:rPr lang="en-GB" b="1" i="0" dirty="0" smtClean="0">
              <a:solidFill>
                <a:srgbClr val="0033CC"/>
              </a:solidFill>
              <a:latin typeface="Calibri"/>
              <a:cs typeface="Calibri"/>
            </a:rPr>
            <a:t>– </a:t>
          </a:r>
          <a:r>
            <a:rPr lang="es-ES" i="0" dirty="0" smtClean="0">
              <a:latin typeface="Calibri"/>
              <a:cs typeface="Calibri"/>
            </a:rPr>
            <a:t>Es probable que se utilice más tiempo del que se espera. Los expertos nacionales trabajan a velocidades diferentes - algunos completan la tarea en el tiempo asignado. Otros, no</a:t>
          </a:r>
          <a:r>
            <a:rPr lang="en-GB" i="0" dirty="0" smtClean="0">
              <a:latin typeface="Calibri"/>
              <a:cs typeface="Calibri"/>
            </a:rPr>
            <a:t>.</a:t>
          </a:r>
          <a:endParaRPr lang="en-US" i="0" dirty="0">
            <a:latin typeface="Calibri"/>
            <a:cs typeface="Calibri"/>
          </a:endParaRPr>
        </a:p>
      </dgm:t>
    </dgm:pt>
    <dgm:pt modelId="{5CFE1763-F735-8148-B8AB-6843394540A7}" type="parTrans" cxnId="{2679F6ED-AE1F-3841-8FA0-F0818A60B719}">
      <dgm:prSet/>
      <dgm:spPr/>
      <dgm:t>
        <a:bodyPr/>
        <a:lstStyle/>
        <a:p>
          <a:endParaRPr lang="en-US" i="0">
            <a:latin typeface="Calibri"/>
            <a:cs typeface="Calibri"/>
          </a:endParaRPr>
        </a:p>
      </dgm:t>
    </dgm:pt>
    <dgm:pt modelId="{486000A9-9E51-6240-B173-6A58A60D4312}" type="sibTrans" cxnId="{2679F6ED-AE1F-3841-8FA0-F0818A60B719}">
      <dgm:prSet/>
      <dgm:spPr/>
      <dgm:t>
        <a:bodyPr/>
        <a:lstStyle/>
        <a:p>
          <a:endParaRPr lang="en-US" i="0">
            <a:latin typeface="Calibri"/>
            <a:cs typeface="Calibri"/>
          </a:endParaRPr>
        </a:p>
      </dgm:t>
    </dgm:pt>
    <dgm:pt modelId="{7AD06F23-1A31-8A49-987D-B041C154CA33}">
      <dgm:prSet phldrT="[Text]"/>
      <dgm:spPr/>
      <dgm:t>
        <a:bodyPr/>
        <a:lstStyle/>
        <a:p>
          <a:r>
            <a:rPr lang="en-GB" b="1" i="0" dirty="0" smtClean="0">
              <a:solidFill>
                <a:srgbClr val="0033CC"/>
              </a:solidFill>
              <a:latin typeface="Calibri"/>
              <a:cs typeface="Calibri"/>
            </a:rPr>
            <a:t>Expertise –</a:t>
          </a:r>
          <a:r>
            <a:rPr lang="en-GB" i="0" dirty="0" smtClean="0">
              <a:latin typeface="Calibri"/>
              <a:cs typeface="Calibri"/>
            </a:rPr>
            <a:t> </a:t>
          </a:r>
          <a:r>
            <a:rPr lang="es-ES" i="0" dirty="0" smtClean="0">
              <a:latin typeface="Calibri"/>
              <a:cs typeface="Calibri"/>
            </a:rPr>
            <a:t>Asegúrese de que haya examinado todas las vías posibles para identificar a los expertos nacionales. Conseguir las personas adecuadas es fundamental</a:t>
          </a:r>
          <a:endParaRPr lang="en-US" i="0" dirty="0">
            <a:latin typeface="Calibri"/>
            <a:cs typeface="Calibri"/>
          </a:endParaRPr>
        </a:p>
      </dgm:t>
    </dgm:pt>
    <dgm:pt modelId="{6A6413C1-3060-FB4D-8EB3-F86E1ADFF900}" type="parTrans" cxnId="{2FC5C31F-CDFF-E34A-B0D1-088B7758C502}">
      <dgm:prSet/>
      <dgm:spPr/>
      <dgm:t>
        <a:bodyPr/>
        <a:lstStyle/>
        <a:p>
          <a:endParaRPr lang="en-US" i="0">
            <a:latin typeface="Calibri"/>
            <a:cs typeface="Calibri"/>
          </a:endParaRPr>
        </a:p>
      </dgm:t>
    </dgm:pt>
    <dgm:pt modelId="{53FA25C6-F2FE-BE42-9506-217BB8F436A7}" type="sibTrans" cxnId="{2FC5C31F-CDFF-E34A-B0D1-088B7758C502}">
      <dgm:prSet/>
      <dgm:spPr/>
      <dgm:t>
        <a:bodyPr/>
        <a:lstStyle/>
        <a:p>
          <a:endParaRPr lang="en-US" i="0">
            <a:latin typeface="Calibri"/>
            <a:cs typeface="Calibri"/>
          </a:endParaRPr>
        </a:p>
      </dgm:t>
    </dgm:pt>
    <dgm:pt modelId="{9C522420-A840-EC4D-8F9F-E91B0B1F489F}">
      <dgm:prSet phldrT="[Text]"/>
      <dgm:spPr/>
      <dgm:t>
        <a:bodyPr/>
        <a:lstStyle/>
        <a:p>
          <a:r>
            <a:rPr lang="en-GB" b="1" i="0" dirty="0" smtClean="0">
              <a:solidFill>
                <a:srgbClr val="0033CC"/>
              </a:solidFill>
              <a:latin typeface="Calibri"/>
              <a:cs typeface="Calibri"/>
            </a:rPr>
            <a:t>ToRs – </a:t>
          </a:r>
          <a:r>
            <a:rPr lang="es-ES" i="0" dirty="0" smtClean="0">
              <a:latin typeface="Calibri"/>
              <a:cs typeface="Calibri"/>
            </a:rPr>
            <a:t>Asegúrese de que los Términos de Referencia estén bien definidos y adecuados a los objetivos. Esto hará que el proceso sea más fácil de manejar</a:t>
          </a:r>
          <a:r>
            <a:rPr lang="es-ES" dirty="0" smtClean="0"/>
            <a:t>.</a:t>
          </a:r>
          <a:endParaRPr lang="en-US" i="0" dirty="0">
            <a:latin typeface="Calibri"/>
            <a:cs typeface="Calibri"/>
          </a:endParaRPr>
        </a:p>
      </dgm:t>
    </dgm:pt>
    <dgm:pt modelId="{8C44D29F-4BCD-1B48-BD19-7CC7786CCC38}" type="parTrans" cxnId="{36288511-26F6-F147-AA27-35BD5C3B7B68}">
      <dgm:prSet/>
      <dgm:spPr/>
      <dgm:t>
        <a:bodyPr/>
        <a:lstStyle/>
        <a:p>
          <a:endParaRPr lang="en-US" i="0">
            <a:latin typeface="Calibri"/>
            <a:cs typeface="Calibri"/>
          </a:endParaRPr>
        </a:p>
      </dgm:t>
    </dgm:pt>
    <dgm:pt modelId="{49A9B910-DD27-D045-853F-732DA29A25BF}" type="sibTrans" cxnId="{36288511-26F6-F147-AA27-35BD5C3B7B68}">
      <dgm:prSet/>
      <dgm:spPr/>
      <dgm:t>
        <a:bodyPr/>
        <a:lstStyle/>
        <a:p>
          <a:endParaRPr lang="en-US" i="0">
            <a:latin typeface="Calibri"/>
            <a:cs typeface="Calibri"/>
          </a:endParaRPr>
        </a:p>
      </dgm:t>
    </dgm:pt>
    <dgm:pt modelId="{723CDD62-A2CC-1948-9CC1-1CB734162EA7}" type="pres">
      <dgm:prSet presAssocID="{FF3A2CDB-58E2-C941-9967-9386806D8A0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98122AE-95E5-384B-AAF0-70E9F209F2B7}" type="pres">
      <dgm:prSet presAssocID="{9EDB1D5A-0600-EA46-8DBB-DC4D4A2CC0DB}" presName="thickLine" presStyleLbl="alignNode1" presStyleIdx="0" presStyleCnt="3"/>
      <dgm:spPr/>
    </dgm:pt>
    <dgm:pt modelId="{46CE41E8-8933-1C40-8C2E-1722753915D8}" type="pres">
      <dgm:prSet presAssocID="{9EDB1D5A-0600-EA46-8DBB-DC4D4A2CC0DB}" presName="horz1" presStyleCnt="0"/>
      <dgm:spPr/>
    </dgm:pt>
    <dgm:pt modelId="{B9084EE6-F3D2-CE48-B538-6F54210599BF}" type="pres">
      <dgm:prSet presAssocID="{9EDB1D5A-0600-EA46-8DBB-DC4D4A2CC0DB}" presName="tx1" presStyleLbl="revTx" presStyleIdx="0" presStyleCnt="3" custScaleY="215245"/>
      <dgm:spPr/>
      <dgm:t>
        <a:bodyPr/>
        <a:lstStyle/>
        <a:p>
          <a:endParaRPr lang="en-US"/>
        </a:p>
      </dgm:t>
    </dgm:pt>
    <dgm:pt modelId="{BC55F7EF-7EFE-CB40-86B3-073EB793473D}" type="pres">
      <dgm:prSet presAssocID="{9EDB1D5A-0600-EA46-8DBB-DC4D4A2CC0DB}" presName="vert1" presStyleCnt="0"/>
      <dgm:spPr/>
    </dgm:pt>
    <dgm:pt modelId="{E890250C-1ECB-524F-B83C-1570F4AE9F33}" type="pres">
      <dgm:prSet presAssocID="{7AD06F23-1A31-8A49-987D-B041C154CA33}" presName="thickLine" presStyleLbl="alignNode1" presStyleIdx="1" presStyleCnt="3" custLinFactNeighborX="340" custLinFactNeighborY="-16240"/>
      <dgm:spPr/>
    </dgm:pt>
    <dgm:pt modelId="{7D9429F7-E5D5-6A44-B5F5-95D57D52F171}" type="pres">
      <dgm:prSet presAssocID="{7AD06F23-1A31-8A49-987D-B041C154CA33}" presName="horz1" presStyleCnt="0"/>
      <dgm:spPr/>
    </dgm:pt>
    <dgm:pt modelId="{3D9785B1-1216-FD40-9252-FAA45D5E9F1C}" type="pres">
      <dgm:prSet presAssocID="{7AD06F23-1A31-8A49-987D-B041C154CA33}" presName="tx1" presStyleLbl="revTx" presStyleIdx="1" presStyleCnt="3" custScaleY="159299" custLinFactNeighborX="-1167" custLinFactNeighborY="-19661"/>
      <dgm:spPr/>
      <dgm:t>
        <a:bodyPr/>
        <a:lstStyle/>
        <a:p>
          <a:endParaRPr lang="en-US"/>
        </a:p>
      </dgm:t>
    </dgm:pt>
    <dgm:pt modelId="{50557CA5-9D24-3B4F-BC79-04DA42381004}" type="pres">
      <dgm:prSet presAssocID="{7AD06F23-1A31-8A49-987D-B041C154CA33}" presName="vert1" presStyleCnt="0"/>
      <dgm:spPr/>
    </dgm:pt>
    <dgm:pt modelId="{84DEF3D0-0D3E-6A43-944C-855526791525}" type="pres">
      <dgm:prSet presAssocID="{9C522420-A840-EC4D-8F9F-E91B0B1F489F}" presName="thickLine" presStyleLbl="alignNode1" presStyleIdx="2" presStyleCnt="3" custLinFactNeighborX="-1057" custLinFactNeighborY="-30553"/>
      <dgm:spPr/>
    </dgm:pt>
    <dgm:pt modelId="{C0AFF876-0807-7449-836E-8ECEF1E0D084}" type="pres">
      <dgm:prSet presAssocID="{9C522420-A840-EC4D-8F9F-E91B0B1F489F}" presName="horz1" presStyleCnt="0"/>
      <dgm:spPr/>
    </dgm:pt>
    <dgm:pt modelId="{DFCA6897-EA98-ED4E-B3EC-861665F841FD}" type="pres">
      <dgm:prSet presAssocID="{9C522420-A840-EC4D-8F9F-E91B0B1F489F}" presName="tx1" presStyleLbl="revTx" presStyleIdx="2" presStyleCnt="3" custLinFactNeighborY="-28807"/>
      <dgm:spPr/>
      <dgm:t>
        <a:bodyPr/>
        <a:lstStyle/>
        <a:p>
          <a:endParaRPr lang="en-US"/>
        </a:p>
      </dgm:t>
    </dgm:pt>
    <dgm:pt modelId="{7B095678-0E7C-E047-8815-D562D99A27D5}" type="pres">
      <dgm:prSet presAssocID="{9C522420-A840-EC4D-8F9F-E91B0B1F489F}" presName="vert1" presStyleCnt="0"/>
      <dgm:spPr/>
    </dgm:pt>
  </dgm:ptLst>
  <dgm:cxnLst>
    <dgm:cxn modelId="{B91DAB5B-D1D8-AE44-A13F-3A360BD6253C}" type="presOf" srcId="{9C522420-A840-EC4D-8F9F-E91B0B1F489F}" destId="{DFCA6897-EA98-ED4E-B3EC-861665F841FD}" srcOrd="0" destOrd="0" presId="urn:microsoft.com/office/officeart/2008/layout/LinedList"/>
    <dgm:cxn modelId="{2679F6ED-AE1F-3841-8FA0-F0818A60B719}" srcId="{FF3A2CDB-58E2-C941-9967-9386806D8A0A}" destId="{9EDB1D5A-0600-EA46-8DBB-DC4D4A2CC0DB}" srcOrd="0" destOrd="0" parTransId="{5CFE1763-F735-8148-B8AB-6843394540A7}" sibTransId="{486000A9-9E51-6240-B173-6A58A60D4312}"/>
    <dgm:cxn modelId="{92018898-3276-C14A-B9C6-0EF0ECB5921E}" type="presOf" srcId="{9EDB1D5A-0600-EA46-8DBB-DC4D4A2CC0DB}" destId="{B9084EE6-F3D2-CE48-B538-6F54210599BF}" srcOrd="0" destOrd="0" presId="urn:microsoft.com/office/officeart/2008/layout/LinedList"/>
    <dgm:cxn modelId="{36288511-26F6-F147-AA27-35BD5C3B7B68}" srcId="{FF3A2CDB-58E2-C941-9967-9386806D8A0A}" destId="{9C522420-A840-EC4D-8F9F-E91B0B1F489F}" srcOrd="2" destOrd="0" parTransId="{8C44D29F-4BCD-1B48-BD19-7CC7786CCC38}" sibTransId="{49A9B910-DD27-D045-853F-732DA29A25BF}"/>
    <dgm:cxn modelId="{0662B6EE-D020-2843-ABA3-395E0B4E2B64}" type="presOf" srcId="{7AD06F23-1A31-8A49-987D-B041C154CA33}" destId="{3D9785B1-1216-FD40-9252-FAA45D5E9F1C}" srcOrd="0" destOrd="0" presId="urn:microsoft.com/office/officeart/2008/layout/LinedList"/>
    <dgm:cxn modelId="{2FC5C31F-CDFF-E34A-B0D1-088B7758C502}" srcId="{FF3A2CDB-58E2-C941-9967-9386806D8A0A}" destId="{7AD06F23-1A31-8A49-987D-B041C154CA33}" srcOrd="1" destOrd="0" parTransId="{6A6413C1-3060-FB4D-8EB3-F86E1ADFF900}" sibTransId="{53FA25C6-F2FE-BE42-9506-217BB8F436A7}"/>
    <dgm:cxn modelId="{E57257BE-4D1E-9346-8702-51CA942A24DC}" type="presOf" srcId="{FF3A2CDB-58E2-C941-9967-9386806D8A0A}" destId="{723CDD62-A2CC-1948-9CC1-1CB734162EA7}" srcOrd="0" destOrd="0" presId="urn:microsoft.com/office/officeart/2008/layout/LinedList"/>
    <dgm:cxn modelId="{ED1EF509-AB31-004E-B7D4-91BB54C206D2}" type="presParOf" srcId="{723CDD62-A2CC-1948-9CC1-1CB734162EA7}" destId="{598122AE-95E5-384B-AAF0-70E9F209F2B7}" srcOrd="0" destOrd="0" presId="urn:microsoft.com/office/officeart/2008/layout/LinedList"/>
    <dgm:cxn modelId="{BD67B950-8611-7A43-B41A-C23C9F0E00A9}" type="presParOf" srcId="{723CDD62-A2CC-1948-9CC1-1CB734162EA7}" destId="{46CE41E8-8933-1C40-8C2E-1722753915D8}" srcOrd="1" destOrd="0" presId="urn:microsoft.com/office/officeart/2008/layout/LinedList"/>
    <dgm:cxn modelId="{609983BE-FCF8-AE42-A4BC-18FBC631A06C}" type="presParOf" srcId="{46CE41E8-8933-1C40-8C2E-1722753915D8}" destId="{B9084EE6-F3D2-CE48-B538-6F54210599BF}" srcOrd="0" destOrd="0" presId="urn:microsoft.com/office/officeart/2008/layout/LinedList"/>
    <dgm:cxn modelId="{A4A0FDC3-7554-924C-B1D3-7A63A64ACCB1}" type="presParOf" srcId="{46CE41E8-8933-1C40-8C2E-1722753915D8}" destId="{BC55F7EF-7EFE-CB40-86B3-073EB793473D}" srcOrd="1" destOrd="0" presId="urn:microsoft.com/office/officeart/2008/layout/LinedList"/>
    <dgm:cxn modelId="{36677016-88A8-BB4E-9F51-2660F5819885}" type="presParOf" srcId="{723CDD62-A2CC-1948-9CC1-1CB734162EA7}" destId="{E890250C-1ECB-524F-B83C-1570F4AE9F33}" srcOrd="2" destOrd="0" presId="urn:microsoft.com/office/officeart/2008/layout/LinedList"/>
    <dgm:cxn modelId="{7B6AA78F-ED25-E54A-8BDC-D64DB7D60633}" type="presParOf" srcId="{723CDD62-A2CC-1948-9CC1-1CB734162EA7}" destId="{7D9429F7-E5D5-6A44-B5F5-95D57D52F171}" srcOrd="3" destOrd="0" presId="urn:microsoft.com/office/officeart/2008/layout/LinedList"/>
    <dgm:cxn modelId="{1B4281B5-665E-A843-A385-61EE2008FB78}" type="presParOf" srcId="{7D9429F7-E5D5-6A44-B5F5-95D57D52F171}" destId="{3D9785B1-1216-FD40-9252-FAA45D5E9F1C}" srcOrd="0" destOrd="0" presId="urn:microsoft.com/office/officeart/2008/layout/LinedList"/>
    <dgm:cxn modelId="{A68C8CC8-F49F-FE46-B434-55307402DEAF}" type="presParOf" srcId="{7D9429F7-E5D5-6A44-B5F5-95D57D52F171}" destId="{50557CA5-9D24-3B4F-BC79-04DA42381004}" srcOrd="1" destOrd="0" presId="urn:microsoft.com/office/officeart/2008/layout/LinedList"/>
    <dgm:cxn modelId="{EE8E74E4-6414-9A48-8206-C2BB2806A338}" type="presParOf" srcId="{723CDD62-A2CC-1948-9CC1-1CB734162EA7}" destId="{84DEF3D0-0D3E-6A43-944C-855526791525}" srcOrd="4" destOrd="0" presId="urn:microsoft.com/office/officeart/2008/layout/LinedList"/>
    <dgm:cxn modelId="{14198D96-9BA5-B84C-B8ED-8C109382803B}" type="presParOf" srcId="{723CDD62-A2CC-1948-9CC1-1CB734162EA7}" destId="{C0AFF876-0807-7449-836E-8ECEF1E0D084}" srcOrd="5" destOrd="0" presId="urn:microsoft.com/office/officeart/2008/layout/LinedList"/>
    <dgm:cxn modelId="{3BAF4D48-CFB4-7E4F-9AA6-C7A2B541F32E}" type="presParOf" srcId="{C0AFF876-0807-7449-836E-8ECEF1E0D084}" destId="{DFCA6897-EA98-ED4E-B3EC-861665F841FD}" srcOrd="0" destOrd="0" presId="urn:microsoft.com/office/officeart/2008/layout/LinedList"/>
    <dgm:cxn modelId="{36CCDB60-B9BD-1948-AC24-4D9AD5AAD010}" type="presParOf" srcId="{C0AFF876-0807-7449-836E-8ECEF1E0D084}" destId="{7B095678-0E7C-E047-8815-D562D99A27D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122AE-95E5-384B-AAF0-70E9F209F2B7}">
      <dsp:nvSpPr>
        <dsp:cNvPr id="0" name=""/>
        <dsp:cNvSpPr/>
      </dsp:nvSpPr>
      <dsp:spPr>
        <a:xfrm>
          <a:off x="0" y="365"/>
          <a:ext cx="840740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084EE6-F3D2-CE48-B538-6F54210599BF}">
      <dsp:nvSpPr>
        <dsp:cNvPr id="0" name=""/>
        <dsp:cNvSpPr/>
      </dsp:nvSpPr>
      <dsp:spPr>
        <a:xfrm>
          <a:off x="0" y="365"/>
          <a:ext cx="8390987" cy="1981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rPr>
            <a:t>No subestime el tiempo necesario para desarrollar reporte temático</a:t>
          </a:r>
          <a:r>
            <a:rPr lang="en-GB" sz="2000" b="1" i="0" kern="1200" dirty="0" smtClean="0">
              <a:solidFill>
                <a:srgbClr val="0033CC"/>
              </a:solidFill>
              <a:latin typeface="Calibri"/>
              <a:cs typeface="Calibri"/>
            </a:rPr>
            <a:t>– </a:t>
          </a:r>
          <a:r>
            <a:rPr lang="es-ES" sz="2000" i="0" kern="1200" dirty="0" smtClean="0">
              <a:latin typeface="Calibri"/>
              <a:cs typeface="Calibri"/>
            </a:rPr>
            <a:t>Es probable que se utilice más tiempo del que se espera. Los expertos nacionales trabajan a velocidades diferentes - algunos completan la tarea en el tiempo asignado. Otros, no</a:t>
          </a:r>
          <a:r>
            <a:rPr lang="en-GB" sz="2000" i="0" kern="1200" dirty="0" smtClean="0">
              <a:latin typeface="Calibri"/>
              <a:cs typeface="Calibri"/>
            </a:rPr>
            <a:t>.</a:t>
          </a:r>
          <a:endParaRPr lang="en-US" sz="2000" i="0" kern="1200" dirty="0">
            <a:latin typeface="Calibri"/>
            <a:cs typeface="Calibri"/>
          </a:endParaRPr>
        </a:p>
      </dsp:txBody>
      <dsp:txXfrm>
        <a:off x="0" y="365"/>
        <a:ext cx="8390987" cy="1981281"/>
      </dsp:txXfrm>
    </dsp:sp>
    <dsp:sp modelId="{E890250C-1ECB-524F-B83C-1570F4AE9F33}">
      <dsp:nvSpPr>
        <dsp:cNvPr id="0" name=""/>
        <dsp:cNvSpPr/>
      </dsp:nvSpPr>
      <dsp:spPr>
        <a:xfrm>
          <a:off x="0" y="1743517"/>
          <a:ext cx="840740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9785B1-1216-FD40-9252-FAA45D5E9F1C}">
      <dsp:nvSpPr>
        <dsp:cNvPr id="0" name=""/>
        <dsp:cNvSpPr/>
      </dsp:nvSpPr>
      <dsp:spPr>
        <a:xfrm>
          <a:off x="0" y="1800671"/>
          <a:ext cx="8390987" cy="1466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i="0" kern="1200" dirty="0" smtClean="0">
              <a:solidFill>
                <a:srgbClr val="0033CC"/>
              </a:solidFill>
              <a:latin typeface="Calibri"/>
              <a:cs typeface="Calibri"/>
            </a:rPr>
            <a:t>Expertise –</a:t>
          </a:r>
          <a:r>
            <a:rPr lang="en-GB" sz="2000" i="0" kern="1200" dirty="0" smtClean="0">
              <a:latin typeface="Calibri"/>
              <a:cs typeface="Calibri"/>
            </a:rPr>
            <a:t> </a:t>
          </a:r>
          <a:r>
            <a:rPr lang="es-ES" sz="2000" i="0" kern="1200" dirty="0" smtClean="0">
              <a:latin typeface="Calibri"/>
              <a:cs typeface="Calibri"/>
            </a:rPr>
            <a:t>Asegúrese de que haya examinado todas las vías posibles para identificar a los expertos nacionales. Conseguir las personas adecuadas es fundamental</a:t>
          </a:r>
          <a:endParaRPr lang="en-US" sz="2000" i="0" kern="1200" dirty="0">
            <a:latin typeface="Calibri"/>
            <a:cs typeface="Calibri"/>
          </a:endParaRPr>
        </a:p>
      </dsp:txBody>
      <dsp:txXfrm>
        <a:off x="0" y="1800671"/>
        <a:ext cx="8390987" cy="1466310"/>
      </dsp:txXfrm>
    </dsp:sp>
    <dsp:sp modelId="{84DEF3D0-0D3E-6A43-944C-855526791525}">
      <dsp:nvSpPr>
        <dsp:cNvPr id="0" name=""/>
        <dsp:cNvSpPr/>
      </dsp:nvSpPr>
      <dsp:spPr>
        <a:xfrm>
          <a:off x="0" y="3166724"/>
          <a:ext cx="840740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CA6897-EA98-ED4E-B3EC-861665F841FD}">
      <dsp:nvSpPr>
        <dsp:cNvPr id="0" name=""/>
        <dsp:cNvSpPr/>
      </dsp:nvSpPr>
      <dsp:spPr>
        <a:xfrm>
          <a:off x="0" y="3182795"/>
          <a:ext cx="8407400" cy="920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i="0" kern="1200" dirty="0" smtClean="0">
              <a:solidFill>
                <a:srgbClr val="0033CC"/>
              </a:solidFill>
              <a:latin typeface="Calibri"/>
              <a:cs typeface="Calibri"/>
            </a:rPr>
            <a:t>ToRs – </a:t>
          </a:r>
          <a:r>
            <a:rPr lang="es-ES" sz="2000" i="0" kern="1200" dirty="0" smtClean="0">
              <a:latin typeface="Calibri"/>
              <a:cs typeface="Calibri"/>
            </a:rPr>
            <a:t>Asegúrese de que los Términos de Referencia estén bien definidos y adecuados a los objetivos. Esto hará que el proceso sea más fácil de manejar</a:t>
          </a:r>
          <a:r>
            <a:rPr lang="es-ES" sz="2000" kern="1200" dirty="0" smtClean="0"/>
            <a:t>.</a:t>
          </a:r>
          <a:endParaRPr lang="en-US" sz="2000" i="0" kern="1200" dirty="0">
            <a:latin typeface="Calibri"/>
            <a:cs typeface="Calibri"/>
          </a:endParaRPr>
        </a:p>
      </dsp:txBody>
      <dsp:txXfrm>
        <a:off x="0" y="3182795"/>
        <a:ext cx="8407400" cy="920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7CFC1-58D9-5040-8EC7-A16E0318A14D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15C52-6EBD-954E-AD32-B3884FE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01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7FF642-FE2B-5B46-AAB1-E2C5739D1372}" type="datetime1">
              <a:rPr lang="en-US"/>
              <a:pPr>
                <a:defRPr/>
              </a:pPr>
              <a:t>9/5/2012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6E40341-FEA8-7047-996E-223BBE8FE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126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24388" y="228600"/>
            <a:ext cx="2057400" cy="2038350"/>
          </a:xfrm>
          <a:prstGeom prst="rect">
            <a:avLst/>
          </a:prstGeom>
          <a:solidFill>
            <a:srgbClr val="65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rgbClr val="14C5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857" y="228600"/>
            <a:ext cx="4038600" cy="13462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GB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856" y="4635501"/>
            <a:ext cx="6467243" cy="1419784"/>
          </a:xfrm>
        </p:spPr>
        <p:txBody>
          <a:bodyPr anchor="ctr">
            <a:normAutofit/>
          </a:bodyPr>
          <a:lstStyle>
            <a:lvl1pPr marL="0" indent="0" algn="l">
              <a:spcBef>
                <a:spcPts val="300"/>
              </a:spcBef>
              <a:buNone/>
              <a:defRPr sz="3600">
                <a:solidFill>
                  <a:srgbClr val="0033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8684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2795588"/>
            <a:ext cx="7556500" cy="1368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8502650" y="2792413"/>
            <a:ext cx="641350" cy="1343025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914400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8359775" y="2792413"/>
            <a:ext cx="92075" cy="1343025"/>
          </a:xfrm>
          <a:prstGeom prst="rect">
            <a:avLst/>
          </a:prstGeom>
          <a:solidFill>
            <a:srgbClr val="65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92100" y="2801937"/>
            <a:ext cx="498475" cy="1368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6503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10550" y="290513"/>
            <a:ext cx="641350" cy="1343025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914400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3838" y="228600"/>
            <a:ext cx="2603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3600" b="1" smtClean="0">
                <a:solidFill>
                  <a:srgbClr val="72AE00"/>
                </a:solidFill>
                <a:latin typeface="Rockwell" charset="0"/>
              </a:rPr>
              <a:t>+</a:t>
            </a:r>
          </a:p>
        </p:txBody>
      </p:sp>
      <p:sp>
        <p:nvSpPr>
          <p:cNvPr id="6" name="Rectangle 5"/>
          <p:cNvSpPr/>
          <p:nvPr/>
        </p:nvSpPr>
        <p:spPr>
          <a:xfrm>
            <a:off x="8067675" y="290513"/>
            <a:ext cx="92075" cy="1343025"/>
          </a:xfrm>
          <a:prstGeom prst="rect">
            <a:avLst/>
          </a:prstGeom>
          <a:solidFill>
            <a:srgbClr val="65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58800" y="296863"/>
            <a:ext cx="7429500" cy="1052512"/>
          </a:xfrm>
          <a:prstGeom prst="rect">
            <a:avLst/>
          </a:prstGeom>
          <a:solidFill>
            <a:srgbClr val="14C5D0">
              <a:alpha val="7000"/>
            </a:srgb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3600" b="1" smtClean="0">
              <a:latin typeface="Rockwel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00038"/>
            <a:ext cx="498475" cy="1050925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11294"/>
            <a:ext cx="7559487" cy="1025302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5600" indent="-355600">
              <a:buClr>
                <a:srgbClr val="003399"/>
              </a:buClr>
              <a:defRPr>
                <a:solidFill>
                  <a:srgbClr val="000000"/>
                </a:solidFill>
              </a:defRPr>
            </a:lvl1pPr>
            <a:lvl2pPr marL="533400" indent="-304800">
              <a:buClr>
                <a:srgbClr val="65C4D2"/>
              </a:buClr>
              <a:defRPr>
                <a:solidFill>
                  <a:srgbClr val="000000"/>
                </a:solidFill>
              </a:defRPr>
            </a:lvl2pPr>
            <a:lvl3pPr marL="723900" indent="-266700">
              <a:buClr>
                <a:srgbClr val="66CCFF"/>
              </a:buClr>
              <a:defRPr>
                <a:solidFill>
                  <a:srgbClr val="000000"/>
                </a:solidFill>
              </a:defRPr>
            </a:lvl3pPr>
            <a:lvl4pPr marL="901700" indent="-228600">
              <a:buClr>
                <a:srgbClr val="0000FF"/>
              </a:buClr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33440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8475" y="484188"/>
            <a:ext cx="755650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8475" y="1981200"/>
            <a:ext cx="75565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008000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Click to edit Master text styles</a:t>
            </a:r>
          </a:p>
          <a:p>
            <a:pPr marL="457200" marR="0" lvl="1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Second level</a:t>
            </a:r>
          </a:p>
          <a:p>
            <a:pPr marL="6858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2F300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Third level</a:t>
            </a:r>
          </a:p>
          <a:p>
            <a:pPr marL="914400" marR="0" lvl="3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888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Rockwell" charset="0"/>
              </a:defRPr>
            </a:lvl1pPr>
          </a:lstStyle>
          <a:p>
            <a:pPr>
              <a:defRPr/>
            </a:pPr>
            <a:fld id="{3504349E-0B1A-9F4C-979F-AE93451090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9" r:id="rId2"/>
    <p:sldLayoutId id="2147483718" r:id="rId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0000"/>
          </a:solidFill>
          <a:latin typeface="Calibri"/>
          <a:ea typeface="ＭＳ Ｐゴシック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9pPr>
    </p:titleStyle>
    <p:bodyStyle>
      <a:lvl1pPr marL="228600" marR="0" indent="-228600" algn="l" defTabSz="914400" rtl="0" eaLnBrk="0" fontAlgn="base" latinLnBrk="0" hangingPunct="0">
        <a:lnSpc>
          <a:spcPct val="100000"/>
        </a:lnSpc>
        <a:spcBef>
          <a:spcPts val="2000"/>
        </a:spcBef>
        <a:spcAft>
          <a:spcPct val="0"/>
        </a:spcAft>
        <a:buClr>
          <a:srgbClr val="008000"/>
        </a:buClr>
        <a:buSzPct val="75000"/>
        <a:buFont typeface="Wingdings" charset="0"/>
        <a:buChar char="n"/>
        <a:tabLst/>
        <a:defRPr sz="28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1pPr>
      <a:lvl2pPr marL="4572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003399"/>
        </a:buClr>
        <a:buSzPct val="75000"/>
        <a:buFont typeface="Wingdings" charset="0"/>
        <a:buChar char="n"/>
        <a:tabLst/>
        <a:defRPr sz="24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2pPr>
      <a:lvl3pPr marL="6858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72F300"/>
        </a:buClr>
        <a:buSzPct val="75000"/>
        <a:buFont typeface="Wingdings" charset="0"/>
        <a:buChar char="n"/>
        <a:tabLst/>
        <a:defRPr sz="20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3pPr>
      <a:lvl4pPr marL="9144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FF"/>
        </a:buClr>
        <a:buSzPct val="75000"/>
        <a:buFont typeface="Wingdings" charset="0"/>
        <a:buChar char="n"/>
        <a:tabLst/>
        <a:defRPr kern="1200">
          <a:solidFill>
            <a:srgbClr val="595959"/>
          </a:solidFill>
          <a:latin typeface="Calibri"/>
          <a:ea typeface="ＭＳ Ｐゴシック" charset="-128"/>
          <a:cs typeface="Calibri"/>
        </a:defRPr>
      </a:lvl4pPr>
      <a:lvl5pPr marL="914400" indent="914400" algn="l" rtl="0" eaLnBrk="0" fontAlgn="base" hangingPunct="0">
        <a:spcBef>
          <a:spcPts val="600"/>
        </a:spcBef>
        <a:spcAft>
          <a:spcPct val="0"/>
        </a:spcAft>
        <a:buClr>
          <a:srgbClr val="008000"/>
        </a:buClr>
        <a:buSzPct val="75000"/>
        <a:buFont typeface="Wingdings" charset="0"/>
        <a:defRPr kern="1200">
          <a:solidFill>
            <a:srgbClr val="595959"/>
          </a:solidFill>
          <a:latin typeface="Calibri"/>
          <a:ea typeface="ＭＳ Ｐゴシック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857" y="228600"/>
            <a:ext cx="4038600" cy="2616200"/>
          </a:xfrm>
        </p:spPr>
        <p:txBody>
          <a:bodyPr/>
          <a:lstStyle/>
          <a:p>
            <a:r>
              <a:rPr lang="en-US" sz="4400" dirty="0" smtClean="0"/>
              <a:t>IW:LEARN</a:t>
            </a:r>
            <a:br>
              <a:rPr lang="en-US" sz="4400" dirty="0" smtClean="0"/>
            </a:br>
            <a:r>
              <a:rPr lang="en-US" sz="4400" dirty="0" smtClean="0"/>
              <a:t>ADT/PAE </a:t>
            </a:r>
            <a:r>
              <a:rPr lang="en-US" sz="4400" dirty="0" err="1"/>
              <a:t>Curso</a:t>
            </a:r>
            <a:r>
              <a:rPr lang="en-US" sz="4400" dirty="0"/>
              <a:t> de </a:t>
            </a:r>
            <a:r>
              <a:rPr lang="en-US" sz="4400" dirty="0" err="1"/>
              <a:t>entrenamiento</a:t>
            </a:r>
            <a:r>
              <a:rPr lang="en-US" sz="4400" dirty="0"/>
              <a:t> 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Modulo 2: </a:t>
            </a:r>
            <a:r>
              <a:rPr lang="en-US" dirty="0" err="1" smtClean="0"/>
              <a:t>Desarrollo</a:t>
            </a:r>
            <a:r>
              <a:rPr lang="en-US" dirty="0" smtClean="0"/>
              <a:t> del ADT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0" y="4845326"/>
            <a:ext cx="1714500" cy="201267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301857" y="2844800"/>
            <a:ext cx="40386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92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err="1" smtClean="0"/>
              <a:t>Proceso</a:t>
            </a:r>
            <a:r>
              <a:rPr lang="en-GB" sz="3600" dirty="0" smtClean="0"/>
              <a:t> </a:t>
            </a:r>
            <a:r>
              <a:rPr lang="en-GB" sz="3600" dirty="0" err="1" smtClean="0"/>
              <a:t>para</a:t>
            </a:r>
            <a:r>
              <a:rPr lang="en-GB" sz="3600" dirty="0" smtClean="0"/>
              <a:t> </a:t>
            </a:r>
            <a:r>
              <a:rPr lang="en-GB" sz="3600" dirty="0" err="1" smtClean="0"/>
              <a:t>desarrollar</a:t>
            </a:r>
            <a:r>
              <a:rPr lang="en-GB" sz="3600" dirty="0" smtClean="0"/>
              <a:t> </a:t>
            </a:r>
            <a:r>
              <a:rPr lang="en-GB" sz="3600" dirty="0" err="1" smtClean="0"/>
              <a:t>reportes</a:t>
            </a:r>
            <a:r>
              <a:rPr lang="en-GB" sz="3600" dirty="0" smtClean="0"/>
              <a:t> </a:t>
            </a:r>
            <a:r>
              <a:rPr lang="en-GB" sz="3600" dirty="0" err="1" smtClean="0"/>
              <a:t>temáticos</a:t>
            </a:r>
            <a:endParaRPr lang="en-US" sz="3600" dirty="0"/>
          </a:p>
        </p:txBody>
      </p:sp>
      <p:sp>
        <p:nvSpPr>
          <p:cNvPr id="7" name="L-Shape 6"/>
          <p:cNvSpPr/>
          <p:nvPr/>
        </p:nvSpPr>
        <p:spPr>
          <a:xfrm rot="5400000">
            <a:off x="954622" y="2936070"/>
            <a:ext cx="3066467" cy="3558197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0033FF"/>
          </a:solidFill>
          <a:ln>
            <a:solidFill>
              <a:schemeClr val="bg2"/>
            </a:solidFill>
          </a:ln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Group 7"/>
          <p:cNvGrpSpPr/>
          <p:nvPr/>
        </p:nvGrpSpPr>
        <p:grpSpPr>
          <a:xfrm>
            <a:off x="1176026" y="3598655"/>
            <a:ext cx="3212360" cy="2815822"/>
            <a:chOff x="382275" y="1327737"/>
            <a:chExt cx="3212360" cy="2815822"/>
          </a:xfrm>
        </p:grpSpPr>
        <p:sp>
          <p:nvSpPr>
            <p:cNvPr id="13" name="Rectangle 12"/>
            <p:cNvSpPr/>
            <p:nvPr/>
          </p:nvSpPr>
          <p:spPr>
            <a:xfrm>
              <a:off x="382275" y="1327737"/>
              <a:ext cx="3212360" cy="281582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/>
            <p:cNvSpPr/>
            <p:nvPr/>
          </p:nvSpPr>
          <p:spPr>
            <a:xfrm>
              <a:off x="382275" y="1327737"/>
              <a:ext cx="3212360" cy="28158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870" tIns="102870" rIns="102870" bIns="102870" numCol="1" spcCol="1270" anchor="t" anchorCtr="0">
              <a:noAutofit/>
            </a:bodyPr>
            <a:lstStyle/>
            <a:p>
              <a:pPr lvl="0" defTabSz="12001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700" b="1" dirty="0" smtClean="0">
                  <a:solidFill>
                    <a:srgbClr val="0033CC"/>
                  </a:solidFill>
                  <a:latin typeface="Calibri"/>
                  <a:cs typeface="Calibri"/>
                </a:rPr>
                <a:t>Paso</a:t>
              </a:r>
              <a:r>
                <a:rPr lang="en-US" sz="2700" b="1" kern="1200" dirty="0" smtClean="0">
                  <a:solidFill>
                    <a:srgbClr val="0033CC"/>
                  </a:solidFill>
                  <a:latin typeface="Calibri"/>
                  <a:cs typeface="Calibri"/>
                </a:rPr>
                <a:t> 1:</a:t>
              </a:r>
              <a:r>
                <a:rPr lang="en-US" sz="2700" kern="1200" dirty="0" smtClean="0">
                  <a:solidFill>
                    <a:srgbClr val="0033CC"/>
                  </a:solidFill>
                  <a:latin typeface="Calibri"/>
                  <a:cs typeface="Calibri"/>
                </a:rPr>
                <a:t> </a:t>
              </a:r>
              <a:r>
                <a:rPr lang="en-US" sz="2700" dirty="0" err="1" smtClean="0">
                  <a:latin typeface="Calibri"/>
                  <a:cs typeface="Calibri"/>
                </a:rPr>
                <a:t>Identificación</a:t>
              </a:r>
              <a:r>
                <a:rPr lang="en-US" sz="2700" dirty="0" smtClean="0">
                  <a:latin typeface="Calibri"/>
                  <a:cs typeface="Calibri"/>
                </a:rPr>
                <a:t> de </a:t>
              </a:r>
              <a:r>
                <a:rPr lang="en-US" sz="2700" dirty="0" err="1" smtClean="0">
                  <a:solidFill>
                    <a:schemeClr val="bg2"/>
                  </a:solidFill>
                  <a:latin typeface="Calibri"/>
                  <a:cs typeface="Calibri"/>
                </a:rPr>
                <a:t>áreas</a:t>
              </a:r>
              <a:r>
                <a:rPr lang="en-US" sz="2700" dirty="0" smtClean="0">
                  <a:solidFill>
                    <a:schemeClr val="bg2"/>
                  </a:solidFill>
                  <a:latin typeface="Calibri"/>
                  <a:cs typeface="Calibri"/>
                </a:rPr>
                <a:t> claves </a:t>
              </a:r>
              <a:r>
                <a:rPr lang="en-US" sz="2700" dirty="0" err="1" smtClean="0">
                  <a:latin typeface="Calibri"/>
                  <a:cs typeface="Calibri"/>
                </a:rPr>
                <a:t>para</a:t>
              </a:r>
              <a:r>
                <a:rPr lang="en-US" sz="2700" dirty="0" smtClean="0">
                  <a:latin typeface="Calibri"/>
                  <a:cs typeface="Calibri"/>
                </a:rPr>
                <a:t> la </a:t>
              </a:r>
              <a:r>
                <a:rPr lang="en-US" sz="2700" dirty="0" err="1" smtClean="0">
                  <a:latin typeface="Calibri"/>
                  <a:cs typeface="Calibri"/>
                </a:rPr>
                <a:t>elaboración</a:t>
              </a:r>
              <a:r>
                <a:rPr lang="en-US" sz="2700" dirty="0" smtClean="0">
                  <a:latin typeface="Calibri"/>
                  <a:cs typeface="Calibri"/>
                </a:rPr>
                <a:t> </a:t>
              </a:r>
              <a:r>
                <a:rPr lang="en-US" sz="2700" dirty="0" err="1" smtClean="0">
                  <a:latin typeface="Calibri"/>
                  <a:cs typeface="Calibri"/>
                </a:rPr>
                <a:t>elaborar</a:t>
              </a:r>
              <a:r>
                <a:rPr lang="en-US" sz="2700" dirty="0" smtClean="0">
                  <a:latin typeface="Calibri"/>
                  <a:cs typeface="Calibri"/>
                </a:rPr>
                <a:t> </a:t>
              </a:r>
              <a:r>
                <a:rPr lang="en-US" sz="2700" dirty="0" err="1" smtClean="0">
                  <a:latin typeface="Calibri"/>
                  <a:cs typeface="Calibri"/>
                </a:rPr>
                <a:t>reportes</a:t>
              </a:r>
              <a:r>
                <a:rPr lang="en-US" sz="2700" dirty="0" smtClean="0">
                  <a:latin typeface="Calibri"/>
                  <a:cs typeface="Calibri"/>
                </a:rPr>
                <a:t> y </a:t>
              </a:r>
              <a:r>
                <a:rPr lang="en-US" sz="2700" dirty="0" err="1" smtClean="0">
                  <a:latin typeface="Calibri"/>
                  <a:cs typeface="Calibri"/>
                </a:rPr>
                <a:t>apropiados</a:t>
              </a:r>
              <a:r>
                <a:rPr lang="en-US" sz="2700" dirty="0" smtClean="0">
                  <a:latin typeface="Calibri"/>
                  <a:cs typeface="Calibri"/>
                </a:rPr>
                <a:t> </a:t>
              </a:r>
              <a:r>
                <a:rPr lang="en-US" sz="2700" dirty="0" err="1" smtClean="0">
                  <a:solidFill>
                    <a:schemeClr val="bg2"/>
                  </a:solidFill>
                  <a:latin typeface="Calibri"/>
                  <a:cs typeface="Calibri"/>
                </a:rPr>
                <a:t>expertos</a:t>
              </a:r>
              <a:r>
                <a:rPr lang="en-US" sz="2700" dirty="0" smtClean="0">
                  <a:solidFill>
                    <a:schemeClr val="bg2"/>
                  </a:solidFill>
                  <a:latin typeface="Calibri"/>
                  <a:cs typeface="Calibri"/>
                </a:rPr>
                <a:t> </a:t>
              </a:r>
              <a:r>
                <a:rPr lang="en-US" sz="2700" dirty="0" err="1" smtClean="0">
                  <a:solidFill>
                    <a:schemeClr val="bg2"/>
                  </a:solidFill>
                  <a:latin typeface="Calibri"/>
                  <a:cs typeface="Calibri"/>
                </a:rPr>
                <a:t>nacionales</a:t>
              </a:r>
              <a:r>
                <a:rPr lang="en-US" sz="2700" dirty="0" smtClean="0">
                  <a:solidFill>
                    <a:schemeClr val="bg2"/>
                  </a:solidFill>
                  <a:latin typeface="Calibri"/>
                  <a:cs typeface="Calibri"/>
                </a:rPr>
                <a:t> </a:t>
              </a:r>
              <a:r>
                <a:rPr lang="en-US" sz="2700" dirty="0" err="1" smtClean="0">
                  <a:latin typeface="Calibri"/>
                  <a:cs typeface="Calibri"/>
                </a:rPr>
                <a:t>para</a:t>
              </a:r>
              <a:r>
                <a:rPr lang="en-US" sz="2700" dirty="0" smtClean="0">
                  <a:latin typeface="Calibri"/>
                  <a:cs typeface="Calibri"/>
                </a:rPr>
                <a:t> </a:t>
              </a:r>
              <a:r>
                <a:rPr lang="en-US" sz="2700" dirty="0" err="1" smtClean="0">
                  <a:latin typeface="Calibri"/>
                  <a:cs typeface="Calibri"/>
                </a:rPr>
                <a:t>desarrollarlos</a:t>
              </a:r>
              <a:endParaRPr lang="en-US" sz="2700" kern="1200" dirty="0">
                <a:latin typeface="Calibri"/>
                <a:cs typeface="Calibri"/>
              </a:endParaRPr>
            </a:p>
          </p:txBody>
        </p:sp>
      </p:grpSp>
      <p:sp>
        <p:nvSpPr>
          <p:cNvPr id="9" name="L-Shape 8"/>
          <p:cNvSpPr/>
          <p:nvPr/>
        </p:nvSpPr>
        <p:spPr>
          <a:xfrm rot="5400000">
            <a:off x="4859713" y="1977722"/>
            <a:ext cx="3095999" cy="3558197"/>
          </a:xfrm>
          <a:prstGeom prst="corner">
            <a:avLst>
              <a:gd name="adj1" fmla="val 16120"/>
              <a:gd name="adj2" fmla="val 1611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5108582" y="2625540"/>
            <a:ext cx="3212360" cy="2815822"/>
            <a:chOff x="4314831" y="354622"/>
            <a:chExt cx="3212360" cy="2815822"/>
          </a:xfrm>
        </p:grpSpPr>
        <p:sp>
          <p:nvSpPr>
            <p:cNvPr id="11" name="Rectangle 10"/>
            <p:cNvSpPr/>
            <p:nvPr/>
          </p:nvSpPr>
          <p:spPr>
            <a:xfrm>
              <a:off x="4314831" y="354622"/>
              <a:ext cx="3212360" cy="281582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4314831" y="354622"/>
              <a:ext cx="3212360" cy="28158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870" tIns="102870" rIns="102870" bIns="102870" numCol="1" spcCol="1270" anchor="t" anchorCtr="0">
              <a:noAutofit/>
            </a:bodyPr>
            <a:lstStyle/>
            <a:p>
              <a:pPr lvl="0" defTabSz="12001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700" b="1" dirty="0" smtClean="0">
                  <a:solidFill>
                    <a:srgbClr val="0033CC"/>
                  </a:solidFill>
                  <a:latin typeface="Calibri"/>
                  <a:cs typeface="Calibri"/>
                </a:rPr>
                <a:t>Paso</a:t>
              </a:r>
              <a:r>
                <a:rPr lang="en-US" sz="2700" b="1" kern="1200" dirty="0" smtClean="0">
                  <a:solidFill>
                    <a:srgbClr val="0033CC"/>
                  </a:solidFill>
                  <a:latin typeface="Calibri"/>
                  <a:cs typeface="Calibri"/>
                </a:rPr>
                <a:t> 2:</a:t>
              </a:r>
              <a:r>
                <a:rPr lang="en-US" sz="2700" kern="1200" dirty="0" smtClean="0">
                  <a:solidFill>
                    <a:srgbClr val="0033CC"/>
                  </a:solidFill>
                  <a:latin typeface="Calibri"/>
                  <a:cs typeface="Calibri"/>
                </a:rPr>
                <a:t>   </a:t>
              </a:r>
              <a:r>
                <a:rPr lang="en-US" sz="2700" dirty="0" err="1" smtClean="0">
                  <a:latin typeface="Calibri"/>
                  <a:cs typeface="Calibri"/>
                </a:rPr>
                <a:t>desarrollo</a:t>
              </a:r>
              <a:r>
                <a:rPr lang="en-US" sz="2700" dirty="0" smtClean="0">
                  <a:latin typeface="Calibri"/>
                  <a:cs typeface="Calibri"/>
                </a:rPr>
                <a:t> y </a:t>
              </a:r>
              <a:r>
                <a:rPr lang="en-US" sz="2700" dirty="0" err="1" smtClean="0">
                  <a:latin typeface="Calibri"/>
                  <a:cs typeface="Calibri"/>
                </a:rPr>
                <a:t>revisión</a:t>
              </a:r>
              <a:r>
                <a:rPr lang="en-US" sz="2700" dirty="0" smtClean="0">
                  <a:latin typeface="Calibri"/>
                  <a:cs typeface="Calibri"/>
                </a:rPr>
                <a:t> de </a:t>
              </a:r>
              <a:r>
                <a:rPr lang="en-US" sz="2700" dirty="0" err="1" smtClean="0">
                  <a:latin typeface="Calibri"/>
                  <a:cs typeface="Calibri"/>
                </a:rPr>
                <a:t>reportes</a:t>
              </a:r>
              <a:endParaRPr lang="en-US" sz="2700" kern="12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238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Paso </a:t>
            </a:r>
            <a:r>
              <a:rPr lang="en-US" sz="3600" dirty="0"/>
              <a:t>1: </a:t>
            </a:r>
            <a:r>
              <a:rPr lang="en-GB" sz="3600" dirty="0" err="1" smtClean="0"/>
              <a:t>Identificación</a:t>
            </a:r>
            <a:r>
              <a:rPr lang="en-GB" sz="3600" dirty="0" smtClean="0"/>
              <a:t> de </a:t>
            </a:r>
            <a:r>
              <a:rPr lang="en-GB" sz="3600" dirty="0" err="1" smtClean="0"/>
              <a:t>áreas</a:t>
            </a:r>
            <a:r>
              <a:rPr lang="en-GB" sz="3600" dirty="0" smtClean="0"/>
              <a:t> claves y </a:t>
            </a:r>
            <a:r>
              <a:rPr lang="en-GB" sz="3600" dirty="0" err="1" smtClean="0"/>
              <a:t>expertos</a:t>
            </a:r>
            <a:r>
              <a:rPr lang="en-GB" sz="3600" dirty="0" smtClean="0"/>
              <a:t> </a:t>
            </a:r>
            <a:r>
              <a:rPr lang="en-GB" sz="3600" dirty="0" err="1" smtClean="0"/>
              <a:t>nacionales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" y="2298701"/>
            <a:ext cx="7556500" cy="3238500"/>
          </a:xfrm>
        </p:spPr>
        <p:txBody>
          <a:bodyPr/>
          <a:lstStyle/>
          <a:p>
            <a:r>
              <a:rPr lang="es-ES" dirty="0"/>
              <a:t>El Gerente de Proyecto y Equipo </a:t>
            </a:r>
            <a:r>
              <a:rPr lang="es-ES" dirty="0" smtClean="0"/>
              <a:t>de Desarrollo del ADT </a:t>
            </a:r>
            <a:r>
              <a:rPr lang="es-ES" dirty="0"/>
              <a:t>deberá identificar las áreas clave para la presentación de informes, sobre la base de los problemas prioritarios </a:t>
            </a:r>
            <a:r>
              <a:rPr lang="es-ES" dirty="0" err="1" smtClean="0"/>
              <a:t>transzonales</a:t>
            </a:r>
            <a:r>
              <a:rPr lang="es-ES" dirty="0" smtClean="0"/>
              <a:t>, </a:t>
            </a:r>
            <a:r>
              <a:rPr lang="es-ES" dirty="0"/>
              <a:t>sus impactos y </a:t>
            </a:r>
            <a:r>
              <a:rPr lang="es-ES" dirty="0" smtClean="0"/>
              <a:t>causas.</a:t>
            </a:r>
            <a:endParaRPr lang="en-GB" dirty="0" smtClean="0"/>
          </a:p>
          <a:p>
            <a:r>
              <a:rPr lang="es-ES" dirty="0"/>
              <a:t>Además, </a:t>
            </a:r>
            <a:r>
              <a:rPr lang="es-ES" dirty="0" smtClean="0"/>
              <a:t>ellos también tendrán </a:t>
            </a:r>
            <a:r>
              <a:rPr lang="es-ES" dirty="0"/>
              <a:t>que seleccionar candidatos idóneos para el desarrollo de cada </a:t>
            </a:r>
            <a:r>
              <a:rPr lang="es-ES" dirty="0" smtClean="0"/>
              <a:t>informe</a:t>
            </a:r>
            <a:r>
              <a:rPr lang="en-US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60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Paso 1: </a:t>
            </a:r>
            <a:r>
              <a:rPr lang="en-GB" sz="3600" dirty="0" err="1"/>
              <a:t>Identificación</a:t>
            </a:r>
            <a:r>
              <a:rPr lang="en-GB" sz="3600" dirty="0"/>
              <a:t> de </a:t>
            </a:r>
            <a:r>
              <a:rPr lang="en-GB" sz="3600" dirty="0" err="1"/>
              <a:t>áreas</a:t>
            </a:r>
            <a:r>
              <a:rPr lang="en-GB" sz="3600" dirty="0"/>
              <a:t> claves y </a:t>
            </a:r>
            <a:r>
              <a:rPr lang="en-GB" sz="3600" dirty="0" err="1"/>
              <a:t>expertos</a:t>
            </a:r>
            <a:r>
              <a:rPr lang="en-GB" sz="3600" dirty="0"/>
              <a:t> </a:t>
            </a:r>
            <a:r>
              <a:rPr lang="en-GB" sz="3600" dirty="0" err="1"/>
              <a:t>nacionales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" y="2209801"/>
            <a:ext cx="7556500" cy="3238500"/>
          </a:xfrm>
        </p:spPr>
        <p:txBody>
          <a:bodyPr/>
          <a:lstStyle/>
          <a:p>
            <a:r>
              <a:rPr lang="en-GB" dirty="0" err="1" smtClean="0"/>
              <a:t>Candidatos</a:t>
            </a:r>
            <a:r>
              <a:rPr lang="en-GB" dirty="0" smtClean="0"/>
              <a:t> </a:t>
            </a:r>
            <a:r>
              <a:rPr lang="en-GB" dirty="0" err="1" smtClean="0"/>
              <a:t>pueden</a:t>
            </a:r>
            <a:r>
              <a:rPr lang="en-GB" dirty="0" smtClean="0"/>
              <a:t> </a:t>
            </a:r>
            <a:r>
              <a:rPr lang="en-GB" dirty="0" err="1" smtClean="0"/>
              <a:t>ser</a:t>
            </a:r>
            <a:r>
              <a:rPr lang="en-GB" dirty="0" smtClean="0"/>
              <a:t> </a:t>
            </a:r>
            <a:r>
              <a:rPr lang="en-GB" dirty="0" err="1" smtClean="0"/>
              <a:t>miembros</a:t>
            </a:r>
            <a:r>
              <a:rPr lang="en-GB" dirty="0" smtClean="0"/>
              <a:t> del </a:t>
            </a:r>
            <a:r>
              <a:rPr lang="en-GB" dirty="0" err="1" smtClean="0"/>
              <a:t>Equipo</a:t>
            </a:r>
            <a:r>
              <a:rPr lang="en-GB" dirty="0" smtClean="0"/>
              <a:t> de </a:t>
            </a:r>
            <a:r>
              <a:rPr lang="en-GB" dirty="0" err="1" smtClean="0"/>
              <a:t>Desarrollo</a:t>
            </a:r>
            <a:r>
              <a:rPr lang="en-GB" dirty="0" smtClean="0"/>
              <a:t> o </a:t>
            </a:r>
            <a:r>
              <a:rPr lang="en-GB" dirty="0" err="1" smtClean="0"/>
              <a:t>recomendados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el </a:t>
            </a:r>
            <a:r>
              <a:rPr lang="en-GB" dirty="0" err="1" smtClean="0"/>
              <a:t>Equipo</a:t>
            </a:r>
            <a:r>
              <a:rPr lang="en-GB" dirty="0" smtClean="0"/>
              <a:t> de </a:t>
            </a:r>
            <a:r>
              <a:rPr lang="en-GB" dirty="0" err="1" smtClean="0"/>
              <a:t>Desarrollo</a:t>
            </a:r>
            <a:endParaRPr lang="en-GB" dirty="0" smtClean="0"/>
          </a:p>
          <a:p>
            <a:r>
              <a:rPr lang="en-GB" dirty="0" err="1" smtClean="0">
                <a:solidFill>
                  <a:srgbClr val="0033CC"/>
                </a:solidFill>
              </a:rPr>
              <a:t>Términos</a:t>
            </a:r>
            <a:r>
              <a:rPr lang="en-GB" dirty="0" smtClean="0">
                <a:solidFill>
                  <a:srgbClr val="0033CC"/>
                </a:solidFill>
              </a:rPr>
              <a:t> de </a:t>
            </a:r>
            <a:r>
              <a:rPr lang="en-GB" dirty="0" err="1" smtClean="0">
                <a:solidFill>
                  <a:srgbClr val="0033CC"/>
                </a:solidFill>
              </a:rPr>
              <a:t>Referencia</a:t>
            </a:r>
            <a:r>
              <a:rPr lang="en-GB" dirty="0" smtClean="0">
                <a:solidFill>
                  <a:srgbClr val="0033CC"/>
                </a:solidFill>
              </a:rPr>
              <a:t> (ToR) </a:t>
            </a:r>
            <a:r>
              <a:rPr lang="en-GB" dirty="0" err="1"/>
              <a:t>para</a:t>
            </a:r>
            <a:r>
              <a:rPr lang="en-GB" dirty="0"/>
              <a:t> </a:t>
            </a:r>
            <a:r>
              <a:rPr lang="en-GB" dirty="0" err="1"/>
              <a:t>cada</a:t>
            </a:r>
            <a:r>
              <a:rPr lang="en-GB" dirty="0"/>
              <a:t> </a:t>
            </a:r>
            <a:r>
              <a:rPr lang="en-GB" dirty="0" err="1"/>
              <a:t>reporte</a:t>
            </a:r>
            <a:r>
              <a:rPr lang="en-GB" dirty="0"/>
              <a:t> </a:t>
            </a:r>
            <a:r>
              <a:rPr lang="en-GB" dirty="0" err="1"/>
              <a:t>serán</a:t>
            </a:r>
            <a:r>
              <a:rPr lang="en-GB" dirty="0"/>
              <a:t> </a:t>
            </a:r>
            <a:r>
              <a:rPr lang="en-GB" dirty="0" err="1"/>
              <a:t>desarrollados</a:t>
            </a:r>
            <a:r>
              <a:rPr lang="en-GB" dirty="0"/>
              <a:t> y </a:t>
            </a:r>
            <a:r>
              <a:rPr lang="en-GB" dirty="0" err="1"/>
              <a:t>es</a:t>
            </a:r>
            <a:r>
              <a:rPr lang="en-GB" dirty="0"/>
              <a:t> </a:t>
            </a:r>
            <a:r>
              <a:rPr lang="en-GB" dirty="0" err="1"/>
              <a:t>recomendado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cada</a:t>
            </a:r>
            <a:r>
              <a:rPr lang="en-GB" dirty="0"/>
              <a:t> </a:t>
            </a:r>
            <a:r>
              <a:rPr lang="en-GB" dirty="0" err="1"/>
              <a:t>ToR</a:t>
            </a:r>
            <a:r>
              <a:rPr lang="en-GB" dirty="0"/>
              <a:t> y </a:t>
            </a:r>
            <a:r>
              <a:rPr lang="en-GB" dirty="0" err="1"/>
              <a:t>reporte</a:t>
            </a:r>
            <a:r>
              <a:rPr lang="en-GB" dirty="0"/>
              <a:t> </a:t>
            </a:r>
            <a:r>
              <a:rPr lang="en-GB" dirty="0" err="1"/>
              <a:t>tenga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estructura</a:t>
            </a:r>
            <a:r>
              <a:rPr lang="en-GB" dirty="0"/>
              <a:t> similar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884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Paso 2: </a:t>
            </a:r>
            <a:r>
              <a:rPr lang="en-GB" sz="3600" dirty="0" err="1" smtClean="0"/>
              <a:t>Desarrollo</a:t>
            </a:r>
            <a:r>
              <a:rPr lang="en-GB" sz="3600" dirty="0" smtClean="0"/>
              <a:t> del </a:t>
            </a:r>
            <a:r>
              <a:rPr lang="en-GB" sz="3600" dirty="0" err="1" smtClean="0"/>
              <a:t>Reporte</a:t>
            </a:r>
            <a:r>
              <a:rPr lang="en-GB" sz="3600" dirty="0" smtClean="0"/>
              <a:t>  y </a:t>
            </a:r>
            <a:r>
              <a:rPr lang="en-GB" sz="3600" dirty="0" err="1" smtClean="0"/>
              <a:t>Revisión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850" y="1514475"/>
            <a:ext cx="7556500" cy="4635500"/>
          </a:xfrm>
        </p:spPr>
        <p:txBody>
          <a:bodyPr/>
          <a:lstStyle/>
          <a:p>
            <a:r>
              <a:rPr lang="en-GB" dirty="0" err="1" smtClean="0"/>
              <a:t>Basado</a:t>
            </a:r>
            <a:r>
              <a:rPr lang="en-GB" dirty="0" smtClean="0"/>
              <a:t> en la </a:t>
            </a:r>
            <a:r>
              <a:rPr lang="en-GB" dirty="0" err="1" smtClean="0"/>
              <a:t>lista</a:t>
            </a:r>
            <a:r>
              <a:rPr lang="en-GB" dirty="0" smtClean="0"/>
              <a:t> de </a:t>
            </a:r>
            <a:r>
              <a:rPr lang="en-GB" dirty="0" err="1" smtClean="0"/>
              <a:t>contenido</a:t>
            </a:r>
            <a:r>
              <a:rPr lang="en-GB" dirty="0" smtClean="0"/>
              <a:t> del </a:t>
            </a:r>
            <a:r>
              <a:rPr lang="en-GB" dirty="0" err="1" smtClean="0"/>
              <a:t>ToR</a:t>
            </a:r>
            <a:endParaRPr lang="en-GB" dirty="0" smtClean="0"/>
          </a:p>
          <a:p>
            <a:r>
              <a:rPr lang="en-GB" dirty="0" err="1" smtClean="0"/>
              <a:t>Emisión</a:t>
            </a:r>
            <a:r>
              <a:rPr lang="en-GB" dirty="0" smtClean="0"/>
              <a:t> de </a:t>
            </a:r>
            <a:r>
              <a:rPr lang="en-GB" dirty="0" err="1" smtClean="0"/>
              <a:t>reportes</a:t>
            </a:r>
            <a:r>
              <a:rPr lang="en-GB" dirty="0" smtClean="0"/>
              <a:t> </a:t>
            </a:r>
            <a:r>
              <a:rPr lang="en-GB" dirty="0" err="1" smtClean="0"/>
              <a:t>periódicos</a:t>
            </a:r>
            <a:r>
              <a:rPr lang="en-GB" dirty="0" smtClean="0"/>
              <a:t> </a:t>
            </a:r>
            <a:r>
              <a:rPr lang="en-GB" dirty="0" err="1" smtClean="0"/>
              <a:t>durante</a:t>
            </a:r>
            <a:r>
              <a:rPr lang="en-GB" dirty="0" smtClean="0"/>
              <a:t> la </a:t>
            </a:r>
            <a:r>
              <a:rPr lang="en-GB" dirty="0" err="1" smtClean="0"/>
              <a:t>fase</a:t>
            </a:r>
            <a:r>
              <a:rPr lang="en-GB" dirty="0" smtClean="0"/>
              <a:t> de </a:t>
            </a:r>
            <a:r>
              <a:rPr lang="en-GB" dirty="0" err="1" smtClean="0"/>
              <a:t>desarrollo</a:t>
            </a:r>
            <a:endParaRPr lang="en-GB" dirty="0" smtClean="0"/>
          </a:p>
          <a:p>
            <a:r>
              <a:rPr lang="en-GB" dirty="0" err="1" smtClean="0"/>
              <a:t>Reunión</a:t>
            </a:r>
            <a:r>
              <a:rPr lang="en-GB" dirty="0" smtClean="0"/>
              <a:t> o Taller </a:t>
            </a:r>
            <a:r>
              <a:rPr lang="en-GB" dirty="0" err="1" smtClean="0"/>
              <a:t>que</a:t>
            </a:r>
            <a:r>
              <a:rPr lang="en-GB" dirty="0" smtClean="0"/>
              <a:t> </a:t>
            </a:r>
            <a:r>
              <a:rPr lang="en-GB" dirty="0" err="1" smtClean="0"/>
              <a:t>permita</a:t>
            </a:r>
            <a:r>
              <a:rPr lang="en-GB" dirty="0" smtClean="0"/>
              <a:t> al </a:t>
            </a:r>
            <a:r>
              <a:rPr lang="en-GB" dirty="0" err="1" smtClean="0"/>
              <a:t>Equipo</a:t>
            </a:r>
            <a:r>
              <a:rPr lang="en-GB" dirty="0" smtClean="0"/>
              <a:t> </a:t>
            </a:r>
            <a:r>
              <a:rPr lang="en-GB" dirty="0" err="1" smtClean="0"/>
              <a:t>Desarrollador</a:t>
            </a:r>
            <a:r>
              <a:rPr lang="en-GB" dirty="0" smtClean="0"/>
              <a:t> del ADT </a:t>
            </a:r>
            <a:r>
              <a:rPr lang="en-GB" dirty="0" err="1" smtClean="0"/>
              <a:t>hacer</a:t>
            </a:r>
            <a:r>
              <a:rPr lang="en-GB" dirty="0" smtClean="0"/>
              <a:t>:</a:t>
            </a:r>
            <a:endParaRPr lang="en-GB" dirty="0"/>
          </a:p>
          <a:p>
            <a:pPr lvl="1"/>
            <a:r>
              <a:rPr lang="en-GB" dirty="0" err="1" smtClean="0"/>
              <a:t>Revisar</a:t>
            </a:r>
            <a:r>
              <a:rPr lang="en-GB" dirty="0" smtClean="0"/>
              <a:t> y </a:t>
            </a:r>
            <a:r>
              <a:rPr lang="en-GB" dirty="0" err="1" smtClean="0"/>
              <a:t>comentar</a:t>
            </a:r>
            <a:r>
              <a:rPr lang="en-GB" dirty="0" smtClean="0"/>
              <a:t> el </a:t>
            </a:r>
            <a:r>
              <a:rPr lang="en-GB" dirty="0" err="1" smtClean="0"/>
              <a:t>borrador</a:t>
            </a:r>
            <a:r>
              <a:rPr lang="en-GB" dirty="0" smtClean="0"/>
              <a:t> de los </a:t>
            </a:r>
            <a:r>
              <a:rPr lang="en-GB" dirty="0" err="1" smtClean="0"/>
              <a:t>reportes</a:t>
            </a:r>
            <a:r>
              <a:rPr lang="en-GB" dirty="0" smtClean="0"/>
              <a:t> </a:t>
            </a:r>
            <a:r>
              <a:rPr lang="en-GB" dirty="0" err="1" smtClean="0"/>
              <a:t>temáticos</a:t>
            </a:r>
            <a:endParaRPr lang="en-GB" dirty="0"/>
          </a:p>
          <a:p>
            <a:pPr lvl="1"/>
            <a:r>
              <a:rPr lang="en-GB" dirty="0" err="1" smtClean="0"/>
              <a:t>Realizar</a:t>
            </a:r>
            <a:r>
              <a:rPr lang="en-GB" dirty="0" smtClean="0"/>
              <a:t> </a:t>
            </a:r>
            <a:r>
              <a:rPr lang="en-GB" dirty="0" err="1" smtClean="0"/>
              <a:t>sugerencias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las </a:t>
            </a:r>
            <a:r>
              <a:rPr lang="en-GB" dirty="0" err="1" smtClean="0"/>
              <a:t>mejoras</a:t>
            </a:r>
            <a:endParaRPr lang="en-GB" dirty="0"/>
          </a:p>
          <a:p>
            <a:pPr lvl="1"/>
            <a:r>
              <a:rPr lang="en-GB" dirty="0" err="1" smtClean="0"/>
              <a:t>Aceptar</a:t>
            </a:r>
            <a:r>
              <a:rPr lang="en-GB" dirty="0" smtClean="0"/>
              <a:t> los </a:t>
            </a:r>
            <a:r>
              <a:rPr lang="en-GB" dirty="0" err="1" smtClean="0"/>
              <a:t>reportes</a:t>
            </a:r>
            <a:r>
              <a:rPr lang="en-GB" dirty="0" smtClean="0"/>
              <a:t> </a:t>
            </a:r>
            <a:r>
              <a:rPr lang="en-GB" dirty="0" err="1" smtClean="0"/>
              <a:t>como</a:t>
            </a:r>
            <a:r>
              <a:rPr lang="en-GB" dirty="0" smtClean="0"/>
              <a:t> inputs </a:t>
            </a:r>
            <a:r>
              <a:rPr lang="en-GB" dirty="0" err="1" smtClean="0"/>
              <a:t>concretos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la </a:t>
            </a:r>
            <a:r>
              <a:rPr lang="en-GB" dirty="0" err="1" smtClean="0"/>
              <a:t>siguiente</a:t>
            </a:r>
            <a:r>
              <a:rPr lang="en-GB" dirty="0" smtClean="0"/>
              <a:t> </a:t>
            </a:r>
            <a:r>
              <a:rPr lang="en-GB" dirty="0" err="1" smtClean="0"/>
              <a:t>fase</a:t>
            </a:r>
            <a:r>
              <a:rPr lang="en-GB" dirty="0" smtClean="0"/>
              <a:t> del </a:t>
            </a:r>
            <a:r>
              <a:rPr lang="en-GB" dirty="0" err="1" smtClean="0"/>
              <a:t>desarrollo</a:t>
            </a:r>
            <a:r>
              <a:rPr lang="en-GB" dirty="0" smtClean="0"/>
              <a:t> de la </a:t>
            </a:r>
            <a:r>
              <a:rPr lang="en-GB" dirty="0" err="1" smtClean="0"/>
              <a:t>fase</a:t>
            </a:r>
            <a:r>
              <a:rPr lang="en-GB" dirty="0" smtClean="0"/>
              <a:t> del ADT, </a:t>
            </a:r>
            <a:r>
              <a:rPr lang="en-GB" dirty="0" err="1" smtClean="0"/>
              <a:t>si</a:t>
            </a:r>
            <a:r>
              <a:rPr lang="en-GB" dirty="0" smtClean="0"/>
              <a:t> </a:t>
            </a:r>
            <a:r>
              <a:rPr lang="en-GB" dirty="0" err="1" smtClean="0"/>
              <a:t>estos</a:t>
            </a:r>
            <a:r>
              <a:rPr lang="en-GB" dirty="0" smtClean="0"/>
              <a:t> son </a:t>
            </a:r>
            <a:r>
              <a:rPr lang="en-GB" dirty="0" err="1" smtClean="0"/>
              <a:t>apropiados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42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415353" y="298450"/>
            <a:ext cx="2639141" cy="6261100"/>
            <a:chOff x="1015" y="0"/>
            <a:chExt cx="2639141" cy="6261100"/>
          </a:xfrm>
        </p:grpSpPr>
        <p:sp>
          <p:nvSpPr>
            <p:cNvPr id="70" name="Rounded Rectangle 69"/>
            <p:cNvSpPr/>
            <p:nvPr/>
          </p:nvSpPr>
          <p:spPr>
            <a:xfrm>
              <a:off x="1015" y="0"/>
              <a:ext cx="2639141" cy="6261100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1" name="Rounded Rectangle 4"/>
            <p:cNvSpPr/>
            <p:nvPr/>
          </p:nvSpPr>
          <p:spPr>
            <a:xfrm>
              <a:off x="1015" y="0"/>
              <a:ext cx="2639141" cy="18783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b="1" kern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252429" y="298450"/>
            <a:ext cx="2639141" cy="6261100"/>
            <a:chOff x="2838091" y="0"/>
            <a:chExt cx="2639141" cy="6261100"/>
          </a:xfrm>
        </p:grpSpPr>
        <p:sp>
          <p:nvSpPr>
            <p:cNvPr id="54" name="Rounded Rectangle 53"/>
            <p:cNvSpPr/>
            <p:nvPr/>
          </p:nvSpPr>
          <p:spPr>
            <a:xfrm>
              <a:off x="2838091" y="0"/>
              <a:ext cx="2639141" cy="6261100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Rounded Rectangle 20"/>
            <p:cNvSpPr/>
            <p:nvPr/>
          </p:nvSpPr>
          <p:spPr>
            <a:xfrm>
              <a:off x="2838091" y="0"/>
              <a:ext cx="2639141" cy="18783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>
                <a:latin typeface="Calibri"/>
                <a:cs typeface="Calibri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089506" y="298450"/>
            <a:ext cx="2639141" cy="6261100"/>
            <a:chOff x="5675168" y="0"/>
            <a:chExt cx="2639141" cy="6261100"/>
          </a:xfrm>
        </p:grpSpPr>
        <p:sp>
          <p:nvSpPr>
            <p:cNvPr id="40" name="Rounded Rectangle 39"/>
            <p:cNvSpPr/>
            <p:nvPr/>
          </p:nvSpPr>
          <p:spPr>
            <a:xfrm>
              <a:off x="5675168" y="0"/>
              <a:ext cx="2639141" cy="6261100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Rounded Rectangle 34"/>
            <p:cNvSpPr/>
            <p:nvPr/>
          </p:nvSpPr>
          <p:spPr>
            <a:xfrm>
              <a:off x="5675168" y="0"/>
              <a:ext cx="2639141" cy="18783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>
                <a:latin typeface="Calibri"/>
                <a:cs typeface="Calibri"/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 bwMode="auto">
          <a:xfrm>
            <a:off x="0" y="101600"/>
            <a:ext cx="9144000" cy="1625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mtClean="0"/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635000" y="438150"/>
            <a:ext cx="2209800" cy="165735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3">
            <a:alphaModFix amt="54000"/>
          </a:blip>
          <a:stretch>
            <a:fillRect/>
          </a:stretch>
        </p:blipFill>
        <p:spPr>
          <a:xfrm>
            <a:off x="3454400" y="431800"/>
            <a:ext cx="2232000" cy="16560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6324600" y="457200"/>
            <a:ext cx="2232000" cy="1656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7700" y="990600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latin typeface="Calibri"/>
                <a:cs typeface="Calibri"/>
              </a:rPr>
              <a:t>Black Sea </a:t>
            </a:r>
            <a:r>
              <a:rPr lang="en-US" sz="2400" b="1" dirty="0" smtClean="0">
                <a:latin typeface="Calibri"/>
                <a:cs typeface="Calibri"/>
              </a:rPr>
              <a:t>TDA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50000" y="990600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smtClean="0">
                <a:latin typeface="Calibri"/>
                <a:cs typeface="Calibri"/>
              </a:rPr>
              <a:t>Yellow Sea TDA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467100" y="901700"/>
            <a:ext cx="2171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smtClean="0">
                <a:latin typeface="Calibri"/>
                <a:cs typeface="Calibri"/>
              </a:rPr>
              <a:t>Orange </a:t>
            </a:r>
            <a:r>
              <a:rPr lang="en-US" sz="2400" b="1" dirty="0" err="1" smtClean="0">
                <a:latin typeface="Calibri"/>
                <a:cs typeface="Calibri"/>
              </a:rPr>
              <a:t>Senqu</a:t>
            </a:r>
            <a:r>
              <a:rPr lang="en-US" sz="2400" b="1" dirty="0" smtClean="0">
                <a:latin typeface="Calibri"/>
                <a:cs typeface="Calibri"/>
              </a:rPr>
              <a:t> TDA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679267" y="2180601"/>
            <a:ext cx="2111312" cy="512688"/>
            <a:chOff x="264929" y="1882151"/>
            <a:chExt cx="2111312" cy="512688"/>
          </a:xfrm>
        </p:grpSpPr>
        <p:sp>
          <p:nvSpPr>
            <p:cNvPr id="68" name="Rounded Rectangle 67"/>
            <p:cNvSpPr/>
            <p:nvPr/>
          </p:nvSpPr>
          <p:spPr>
            <a:xfrm>
              <a:off x="264929" y="1882151"/>
              <a:ext cx="2111312" cy="512688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Rounded Rectangle 6"/>
            <p:cNvSpPr/>
            <p:nvPr/>
          </p:nvSpPr>
          <p:spPr>
            <a:xfrm>
              <a:off x="279945" y="1897167"/>
              <a:ext cx="2081280" cy="4826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Reportes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temáticos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en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pesquerías</a:t>
              </a:r>
              <a:endParaRPr lang="en-US" sz="1400" b="1" kern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79267" y="2772165"/>
            <a:ext cx="2111312" cy="512688"/>
            <a:chOff x="264929" y="2473715"/>
            <a:chExt cx="2111312" cy="512688"/>
          </a:xfrm>
        </p:grpSpPr>
        <p:sp>
          <p:nvSpPr>
            <p:cNvPr id="66" name="Rounded Rectangle 65"/>
            <p:cNvSpPr/>
            <p:nvPr/>
          </p:nvSpPr>
          <p:spPr>
            <a:xfrm>
              <a:off x="264929" y="2473715"/>
              <a:ext cx="2111312" cy="512688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4"/>
                <a:satOff val="-2500"/>
                <a:lumOff val="-125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7" name="Rounded Rectangle 8"/>
            <p:cNvSpPr/>
            <p:nvPr/>
          </p:nvSpPr>
          <p:spPr>
            <a:xfrm>
              <a:off x="279945" y="2488731"/>
              <a:ext cx="2081280" cy="4826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Reportes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temáticos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sobre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biodiversidad</a:t>
              </a:r>
              <a:endParaRPr lang="en-GB" sz="1400" b="1" kern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79267" y="3363729"/>
            <a:ext cx="2111312" cy="512688"/>
            <a:chOff x="264929" y="3065279"/>
            <a:chExt cx="2111312" cy="512688"/>
          </a:xfrm>
        </p:grpSpPr>
        <p:sp>
          <p:nvSpPr>
            <p:cNvPr id="64" name="Rounded Rectangle 63"/>
            <p:cNvSpPr/>
            <p:nvPr/>
          </p:nvSpPr>
          <p:spPr>
            <a:xfrm>
              <a:off x="264929" y="3065279"/>
              <a:ext cx="2111312" cy="512688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8"/>
                <a:satOff val="-5000"/>
                <a:lumOff val="-250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Rounded Rectangle 10"/>
            <p:cNvSpPr/>
            <p:nvPr/>
          </p:nvSpPr>
          <p:spPr>
            <a:xfrm>
              <a:off x="279945" y="3080295"/>
              <a:ext cx="2081280" cy="4826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Reportes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temáticos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sobre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descargas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contaminates</a:t>
              </a:r>
              <a:endParaRPr lang="en-GB" sz="1400" b="1" kern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9267" y="3955293"/>
            <a:ext cx="2111312" cy="512688"/>
            <a:chOff x="264929" y="3656843"/>
            <a:chExt cx="2111312" cy="512688"/>
          </a:xfrm>
        </p:grpSpPr>
        <p:sp>
          <p:nvSpPr>
            <p:cNvPr id="62" name="Rounded Rectangle 61"/>
            <p:cNvSpPr/>
            <p:nvPr/>
          </p:nvSpPr>
          <p:spPr>
            <a:xfrm>
              <a:off x="264929" y="3656843"/>
              <a:ext cx="2111312" cy="512688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12"/>
                <a:satOff val="-7499"/>
                <a:lumOff val="-375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Rounded Rectangle 12"/>
            <p:cNvSpPr/>
            <p:nvPr/>
          </p:nvSpPr>
          <p:spPr>
            <a:xfrm>
              <a:off x="279945" y="3671859"/>
              <a:ext cx="2081280" cy="4826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Reportes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temáticos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en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evaluación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de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contaminantes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endParaRPr lang="en-GB" sz="1400" b="1" kern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9267" y="4546857"/>
            <a:ext cx="2111312" cy="512688"/>
            <a:chOff x="264929" y="4248407"/>
            <a:chExt cx="2111312" cy="512688"/>
          </a:xfrm>
        </p:grpSpPr>
        <p:sp>
          <p:nvSpPr>
            <p:cNvPr id="60" name="Rounded Rectangle 59"/>
            <p:cNvSpPr/>
            <p:nvPr/>
          </p:nvSpPr>
          <p:spPr>
            <a:xfrm>
              <a:off x="264929" y="4248407"/>
              <a:ext cx="2111312" cy="512688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16"/>
                <a:satOff val="-9999"/>
                <a:lumOff val="-500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Rounded Rectangle 14"/>
            <p:cNvSpPr/>
            <p:nvPr/>
          </p:nvSpPr>
          <p:spPr>
            <a:xfrm>
              <a:off x="279945" y="4263423"/>
              <a:ext cx="2081280" cy="4826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Reportes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sobre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análisis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de Stakeholders</a:t>
              </a:r>
              <a:endParaRPr lang="en-GB" sz="1400" b="1" kern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79267" y="5138420"/>
            <a:ext cx="2111312" cy="512688"/>
            <a:chOff x="264929" y="4839970"/>
            <a:chExt cx="2111312" cy="512688"/>
          </a:xfrm>
        </p:grpSpPr>
        <p:sp>
          <p:nvSpPr>
            <p:cNvPr id="58" name="Rounded Rectangle 57"/>
            <p:cNvSpPr/>
            <p:nvPr/>
          </p:nvSpPr>
          <p:spPr>
            <a:xfrm>
              <a:off x="264929" y="4839970"/>
              <a:ext cx="2111312" cy="512688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21"/>
                <a:satOff val="-12499"/>
                <a:lumOff val="-625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Rounded Rectangle 16"/>
            <p:cNvSpPr/>
            <p:nvPr/>
          </p:nvSpPr>
          <p:spPr>
            <a:xfrm>
              <a:off x="279945" y="4854986"/>
              <a:ext cx="2081280" cy="4826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Reporte</a:t>
              </a:r>
              <a:r>
                <a:rPr lang="en-GB" sz="1400" b="1" dirty="0" smtClean="0">
                  <a:solidFill>
                    <a:schemeClr val="tx1"/>
                  </a:solidFill>
                  <a:latin typeface="Calibri"/>
                  <a:cs typeface="Calibri"/>
                </a:rPr>
                <a:t> de </a:t>
              </a:r>
              <a:r>
                <a:rPr lang="en-GB" sz="1400" b="1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Análisis</a:t>
              </a:r>
              <a:r>
                <a:rPr lang="en-GB" sz="1400" b="1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dirty="0" smtClean="0">
                  <a:solidFill>
                    <a:schemeClr val="tx1"/>
                  </a:solidFill>
                  <a:latin typeface="Calibri"/>
                  <a:cs typeface="Calibri"/>
                </a:rPr>
                <a:t>de la </a:t>
              </a:r>
              <a:r>
                <a:rPr lang="en-GB" sz="1400" b="1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Cadena</a:t>
              </a:r>
              <a:r>
                <a:rPr lang="en-GB" sz="1400" b="1" dirty="0" smtClean="0">
                  <a:solidFill>
                    <a:schemeClr val="tx1"/>
                  </a:solidFill>
                  <a:latin typeface="Calibri"/>
                  <a:cs typeface="Calibri"/>
                </a:rPr>
                <a:t> Causal</a:t>
              </a:r>
              <a:endParaRPr lang="en-GB" sz="1400" b="1" kern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79267" y="5729984"/>
            <a:ext cx="2111312" cy="512688"/>
            <a:chOff x="264929" y="5431534"/>
            <a:chExt cx="2111312" cy="512688"/>
          </a:xfrm>
        </p:grpSpPr>
        <p:sp>
          <p:nvSpPr>
            <p:cNvPr id="56" name="Rounded Rectangle 55"/>
            <p:cNvSpPr/>
            <p:nvPr/>
          </p:nvSpPr>
          <p:spPr>
            <a:xfrm>
              <a:off x="264929" y="5431534"/>
              <a:ext cx="2111312" cy="512688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25"/>
                <a:satOff val="-14999"/>
                <a:lumOff val="-750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Rounded Rectangle 18"/>
            <p:cNvSpPr/>
            <p:nvPr/>
          </p:nvSpPr>
          <p:spPr>
            <a:xfrm>
              <a:off x="279945" y="5446550"/>
              <a:ext cx="2081280" cy="4826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Reporte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sobre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análisis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smtClean="0">
                  <a:solidFill>
                    <a:schemeClr val="tx1"/>
                  </a:solidFill>
                  <a:latin typeface="Calibri"/>
                  <a:cs typeface="Calibri"/>
                </a:rPr>
                <a:t>de la </a:t>
              </a:r>
              <a:r>
                <a:rPr lang="en-GB" sz="1400" b="1" kern="12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gobernanza</a:t>
              </a:r>
              <a:endParaRPr lang="en-GB" sz="1400" b="1" kern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516344" y="2178605"/>
            <a:ext cx="2111312" cy="426247"/>
            <a:chOff x="3102006" y="1880155"/>
            <a:chExt cx="2111312" cy="426247"/>
          </a:xfrm>
        </p:grpSpPr>
        <p:sp>
          <p:nvSpPr>
            <p:cNvPr id="52" name="Rounded Rectangle 51"/>
            <p:cNvSpPr/>
            <p:nvPr/>
          </p:nvSpPr>
          <p:spPr>
            <a:xfrm>
              <a:off x="3102006" y="1880155"/>
              <a:ext cx="2111312" cy="426247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29"/>
                <a:satOff val="-17499"/>
                <a:lumOff val="-875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Rounded Rectangle 22"/>
            <p:cNvSpPr/>
            <p:nvPr/>
          </p:nvSpPr>
          <p:spPr>
            <a:xfrm>
              <a:off x="3114490" y="1892639"/>
              <a:ext cx="2086344" cy="4012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Situación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Socio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Económica</a:t>
              </a:r>
              <a:endParaRPr lang="en-US" sz="1400" b="1" kern="12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516344" y="2670428"/>
            <a:ext cx="2111312" cy="569572"/>
            <a:chOff x="3102006" y="2371978"/>
            <a:chExt cx="2111312" cy="569572"/>
          </a:xfrm>
        </p:grpSpPr>
        <p:sp>
          <p:nvSpPr>
            <p:cNvPr id="50" name="Rounded Rectangle 49"/>
            <p:cNvSpPr/>
            <p:nvPr/>
          </p:nvSpPr>
          <p:spPr>
            <a:xfrm>
              <a:off x="3102006" y="2371978"/>
              <a:ext cx="2111312" cy="569572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33"/>
                <a:satOff val="-19998"/>
                <a:lumOff val="-100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Rounded Rectangle 24"/>
            <p:cNvSpPr/>
            <p:nvPr/>
          </p:nvSpPr>
          <p:spPr>
            <a:xfrm>
              <a:off x="3118688" y="2388660"/>
              <a:ext cx="2077948" cy="5362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Marcos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legales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e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institucionales</a:t>
              </a:r>
              <a:endParaRPr lang="en-GB" sz="1400" b="1" kern="12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16344" y="3305577"/>
            <a:ext cx="2111312" cy="955871"/>
            <a:chOff x="3102006" y="3007127"/>
            <a:chExt cx="2111312" cy="955871"/>
          </a:xfrm>
        </p:grpSpPr>
        <p:sp>
          <p:nvSpPr>
            <p:cNvPr id="48" name="Rounded Rectangle 47"/>
            <p:cNvSpPr/>
            <p:nvPr/>
          </p:nvSpPr>
          <p:spPr>
            <a:xfrm>
              <a:off x="3102006" y="3007127"/>
              <a:ext cx="2111312" cy="955871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37"/>
                <a:satOff val="-22498"/>
                <a:lumOff val="-1125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ounded Rectangle 26"/>
            <p:cNvSpPr/>
            <p:nvPr/>
          </p:nvSpPr>
          <p:spPr>
            <a:xfrm>
              <a:off x="3130003" y="3035124"/>
              <a:ext cx="2055318" cy="899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Cambio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climático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y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evaluación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de la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vulnerabilidad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ambiental</a:t>
              </a:r>
              <a:endParaRPr lang="en-GB" sz="1400" b="1" kern="12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516344" y="4327026"/>
            <a:ext cx="2111312" cy="496761"/>
            <a:chOff x="3102006" y="4028576"/>
            <a:chExt cx="2111312" cy="496761"/>
          </a:xfrm>
        </p:grpSpPr>
        <p:sp>
          <p:nvSpPr>
            <p:cNvPr id="46" name="Rounded Rectangle 45"/>
            <p:cNvSpPr/>
            <p:nvPr/>
          </p:nvSpPr>
          <p:spPr>
            <a:xfrm>
              <a:off x="3102006" y="4028576"/>
              <a:ext cx="2111312" cy="496761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41"/>
                <a:satOff val="-24998"/>
                <a:lumOff val="-125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Rounded Rectangle 28"/>
            <p:cNvSpPr/>
            <p:nvPr/>
          </p:nvSpPr>
          <p:spPr>
            <a:xfrm>
              <a:off x="3116556" y="4043126"/>
              <a:ext cx="2082212" cy="4676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Biodiversidad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y 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ecosistemas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endParaRPr lang="en-GB" sz="1400" b="1" kern="12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516344" y="4889363"/>
            <a:ext cx="2111312" cy="863482"/>
            <a:chOff x="3102006" y="4590913"/>
            <a:chExt cx="2111312" cy="863482"/>
          </a:xfrm>
        </p:grpSpPr>
        <p:sp>
          <p:nvSpPr>
            <p:cNvPr id="44" name="Rounded Rectangle 43"/>
            <p:cNvSpPr/>
            <p:nvPr/>
          </p:nvSpPr>
          <p:spPr>
            <a:xfrm>
              <a:off x="3102006" y="4590913"/>
              <a:ext cx="2111312" cy="863482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45"/>
                <a:satOff val="-27498"/>
                <a:lumOff val="-1375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Rounded Rectangle 30"/>
            <p:cNvSpPr/>
            <p:nvPr/>
          </p:nvSpPr>
          <p:spPr>
            <a:xfrm>
              <a:off x="3127297" y="4616204"/>
              <a:ext cx="2060730" cy="8129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Calidad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deteriorada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del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agua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como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resultado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de la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contaminación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y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degradación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de la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tierra</a:t>
              </a:r>
              <a:endParaRPr lang="en-GB" sz="1400" b="1" kern="12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516344" y="5818422"/>
            <a:ext cx="2111312" cy="426247"/>
            <a:chOff x="3102006" y="5519972"/>
            <a:chExt cx="2111312" cy="426247"/>
          </a:xfrm>
        </p:grpSpPr>
        <p:sp>
          <p:nvSpPr>
            <p:cNvPr id="42" name="Rounded Rectangle 41"/>
            <p:cNvSpPr/>
            <p:nvPr/>
          </p:nvSpPr>
          <p:spPr>
            <a:xfrm>
              <a:off x="3102006" y="5519972"/>
              <a:ext cx="2111312" cy="426247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49"/>
                <a:satOff val="-29998"/>
                <a:lumOff val="-150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ounded Rectangle 32"/>
            <p:cNvSpPr/>
            <p:nvPr/>
          </p:nvSpPr>
          <p:spPr>
            <a:xfrm>
              <a:off x="3114490" y="5532456"/>
              <a:ext cx="2086344" cy="4012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Hidrología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de la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cuenca</a:t>
              </a:r>
              <a:endParaRPr lang="en-GB" sz="1400" b="1" kern="12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353420" y="2177180"/>
            <a:ext cx="2111312" cy="901179"/>
            <a:chOff x="5939082" y="1878730"/>
            <a:chExt cx="2111312" cy="901179"/>
          </a:xfrm>
        </p:grpSpPr>
        <p:sp>
          <p:nvSpPr>
            <p:cNvPr id="38" name="Rounded Rectangle 37"/>
            <p:cNvSpPr/>
            <p:nvPr/>
          </p:nvSpPr>
          <p:spPr>
            <a:xfrm>
              <a:off x="5939082" y="1878730"/>
              <a:ext cx="2111312" cy="901179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54"/>
                <a:satOff val="-32498"/>
                <a:lumOff val="-1625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Rounded Rectangle 36"/>
            <p:cNvSpPr/>
            <p:nvPr/>
          </p:nvSpPr>
          <p:spPr>
            <a:xfrm>
              <a:off x="5965477" y="1905125"/>
              <a:ext cx="2058522" cy="848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Manejo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GB" sz="1400" b="1" dirty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GB" sz="1400" b="1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sustentable</a:t>
              </a:r>
              <a:r>
                <a:rPr lang="en-GB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 de la </a:t>
              </a:r>
              <a:r>
                <a:rPr lang="en-GB" sz="1400" b="1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pesquería</a:t>
              </a:r>
              <a:r>
                <a:rPr lang="en-GB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 y </a:t>
              </a:r>
              <a:r>
                <a:rPr lang="en-GB" sz="1400" b="1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acuicultura</a:t>
              </a:r>
              <a:endParaRPr lang="en-US" sz="1400" b="1" kern="12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353420" y="3217002"/>
            <a:ext cx="2111312" cy="458384"/>
            <a:chOff x="5939082" y="2918552"/>
            <a:chExt cx="2111312" cy="458384"/>
          </a:xfrm>
        </p:grpSpPr>
        <p:sp>
          <p:nvSpPr>
            <p:cNvPr id="36" name="Rounded Rectangle 35"/>
            <p:cNvSpPr/>
            <p:nvPr/>
          </p:nvSpPr>
          <p:spPr>
            <a:xfrm>
              <a:off x="5939082" y="2918552"/>
              <a:ext cx="2111312" cy="458384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58"/>
                <a:satOff val="-34997"/>
                <a:lumOff val="-175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ounded Rectangle 38"/>
            <p:cNvSpPr/>
            <p:nvPr/>
          </p:nvSpPr>
          <p:spPr>
            <a:xfrm>
              <a:off x="5952508" y="2931978"/>
              <a:ext cx="2084460" cy="4315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Protección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de la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biodiversidad</a:t>
              </a:r>
              <a:endParaRPr lang="en-GB" sz="1400" b="1" kern="12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353420" y="3814030"/>
            <a:ext cx="2111312" cy="1392241"/>
            <a:chOff x="5939082" y="3515580"/>
            <a:chExt cx="2111312" cy="1392241"/>
          </a:xfrm>
        </p:grpSpPr>
        <p:sp>
          <p:nvSpPr>
            <p:cNvPr id="34" name="Rounded Rectangle 33"/>
            <p:cNvSpPr/>
            <p:nvPr/>
          </p:nvSpPr>
          <p:spPr>
            <a:xfrm>
              <a:off x="5939082" y="3515580"/>
              <a:ext cx="2111312" cy="1392241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62"/>
                <a:satOff val="-37497"/>
                <a:lumOff val="-1875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ounded Rectangle 40"/>
            <p:cNvSpPr/>
            <p:nvPr/>
          </p:nvSpPr>
          <p:spPr>
            <a:xfrm>
              <a:off x="5979859" y="3556357"/>
              <a:ext cx="2029758" cy="13106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Reducció</a:t>
              </a:r>
              <a:r>
                <a:rPr lang="en-GB" sz="1400" b="1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n</a:t>
              </a:r>
              <a:r>
                <a:rPr lang="en-GB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GB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del stress del </a:t>
              </a:r>
              <a:r>
                <a:rPr lang="en-GB" sz="1400" b="1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ecosistema</a:t>
              </a:r>
              <a:r>
                <a:rPr lang="en-GB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, </a:t>
              </a:r>
              <a:r>
                <a:rPr lang="en-GB" sz="1400" b="1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mejoras</a:t>
              </a:r>
              <a:r>
                <a:rPr lang="en-GB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 en la </a:t>
              </a:r>
              <a:r>
                <a:rPr lang="en-GB" sz="1400" b="1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calidad</a:t>
              </a:r>
              <a:r>
                <a:rPr lang="en-GB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 del </a:t>
              </a:r>
              <a:r>
                <a:rPr lang="en-GB" sz="1400" b="1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agua</a:t>
              </a:r>
              <a:r>
                <a:rPr lang="en-GB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 y </a:t>
              </a:r>
              <a:r>
                <a:rPr lang="en-GB" sz="1400" b="1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protección</a:t>
              </a:r>
              <a:r>
                <a:rPr lang="en-GB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 de la </a:t>
              </a:r>
              <a:r>
                <a:rPr lang="en-GB" sz="1400" b="1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salud</a:t>
              </a:r>
              <a:r>
                <a:rPr lang="en-GB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GB" sz="1400" b="1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humana</a:t>
              </a:r>
              <a:endParaRPr lang="en-GB" sz="1400" b="1" kern="12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353420" y="5344915"/>
            <a:ext cx="2111312" cy="901179"/>
            <a:chOff x="5939082" y="5046465"/>
            <a:chExt cx="2111312" cy="901179"/>
          </a:xfrm>
        </p:grpSpPr>
        <p:sp>
          <p:nvSpPr>
            <p:cNvPr id="32" name="Rounded Rectangle 31"/>
            <p:cNvSpPr/>
            <p:nvPr/>
          </p:nvSpPr>
          <p:spPr>
            <a:xfrm>
              <a:off x="5939082" y="5046465"/>
              <a:ext cx="2111312" cy="901179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-66"/>
                <a:satOff val="-39997"/>
                <a:lumOff val="-200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ounded Rectangle 42"/>
            <p:cNvSpPr/>
            <p:nvPr/>
          </p:nvSpPr>
          <p:spPr>
            <a:xfrm>
              <a:off x="5965477" y="5072860"/>
              <a:ext cx="2058522" cy="848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Desarrollo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institucional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y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construcción</a:t>
              </a:r>
              <a:r>
                <a:rPr lang="en-GB" sz="1400" b="1" kern="1200" dirty="0" smtClean="0">
                  <a:solidFill>
                    <a:srgbClr val="000000"/>
                  </a:solidFill>
                  <a:latin typeface="Calibri"/>
                  <a:cs typeface="Calibri"/>
                </a:rPr>
                <a:t> de </a:t>
              </a:r>
              <a:r>
                <a:rPr lang="en-GB" sz="1400" b="1" kern="1200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capacidades</a:t>
              </a:r>
              <a:endParaRPr lang="en-GB" sz="1400" b="1" kern="12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548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Consejos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desde</a:t>
            </a:r>
            <a:r>
              <a:rPr lang="en-US" dirty="0" smtClean="0">
                <a:solidFill>
                  <a:schemeClr val="tx1"/>
                </a:solidFill>
              </a:rPr>
              <a:t> el campo…..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34744498"/>
              </p:ext>
            </p:extLst>
          </p:nvPr>
        </p:nvGraphicFramePr>
        <p:xfrm>
          <a:off x="393700" y="1993900"/>
          <a:ext cx="8407400" cy="436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486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8122AE-95E5-384B-AAF0-70E9F209F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84EE6-F3D2-CE48-B538-6F54210599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90250C-1ECB-524F-B83C-1570F4AE9F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9785B1-1216-FD40-9252-FAA45D5E9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DEF3D0-0D3E-6A43-944C-8555267915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CA6897-EA98-ED4E-B3EC-861665F84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4" y="2998788"/>
            <a:ext cx="7756525" cy="1027112"/>
          </a:xfrm>
        </p:spPr>
        <p:txBody>
          <a:bodyPr/>
          <a:lstStyle/>
          <a:p>
            <a:r>
              <a:rPr lang="en-US" dirty="0" err="1" smtClean="0"/>
              <a:t>Sección</a:t>
            </a:r>
            <a:r>
              <a:rPr lang="en-US" dirty="0" smtClean="0"/>
              <a:t> 8: </a:t>
            </a:r>
            <a:r>
              <a:rPr lang="en-US" dirty="0" err="1" smtClean="0"/>
              <a:t>vínculo</a:t>
            </a:r>
            <a:r>
              <a:rPr lang="en-US" dirty="0" smtClean="0"/>
              <a:t> del ADT al PAE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482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En </a:t>
            </a:r>
            <a:r>
              <a:rPr lang="en-US" sz="3600" dirty="0" err="1" smtClean="0"/>
              <a:t>esta</a:t>
            </a:r>
            <a:r>
              <a:rPr lang="en-US" sz="3600" dirty="0" smtClean="0"/>
              <a:t> </a:t>
            </a:r>
            <a:r>
              <a:rPr lang="en-US" sz="3600" dirty="0" err="1" smtClean="0"/>
              <a:t>sección</a:t>
            </a:r>
            <a:r>
              <a:rPr lang="en-US" sz="3600" dirty="0" smtClean="0"/>
              <a:t> </a:t>
            </a:r>
            <a:r>
              <a:rPr lang="en-US" sz="3600" dirty="0" err="1" smtClean="0"/>
              <a:t>aprenderás</a:t>
            </a:r>
            <a:r>
              <a:rPr lang="en-US" sz="3600" dirty="0" smtClean="0"/>
              <a:t>….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2616201"/>
            <a:ext cx="7556500" cy="2324099"/>
          </a:xfrm>
        </p:spPr>
        <p:txBody>
          <a:bodyPr/>
          <a:lstStyle/>
          <a:p>
            <a:r>
              <a:rPr lang="en-GB" dirty="0" smtClean="0"/>
              <a:t>El </a:t>
            </a:r>
            <a:r>
              <a:rPr lang="en-GB" dirty="0" err="1" smtClean="0"/>
              <a:t>vínculo</a:t>
            </a:r>
            <a:r>
              <a:rPr lang="en-GB" dirty="0" smtClean="0"/>
              <a:t> </a:t>
            </a:r>
            <a:r>
              <a:rPr lang="en-GB" dirty="0" smtClean="0"/>
              <a:t>ADT/PAE</a:t>
            </a:r>
          </a:p>
          <a:p>
            <a:r>
              <a:rPr lang="en-GB" dirty="0" err="1" smtClean="0"/>
              <a:t>Puntos</a:t>
            </a:r>
            <a:r>
              <a:rPr lang="en-GB" dirty="0" smtClean="0"/>
              <a:t> de </a:t>
            </a:r>
            <a:r>
              <a:rPr lang="en-GB" dirty="0" err="1" smtClean="0"/>
              <a:t>apalacamiento</a:t>
            </a:r>
            <a:endParaRPr lang="en-GB" dirty="0"/>
          </a:p>
          <a:p>
            <a:r>
              <a:rPr lang="en-US" dirty="0" smtClean="0"/>
              <a:t>Un </a:t>
            </a:r>
            <a:r>
              <a:rPr lang="en-US" dirty="0" err="1" smtClean="0"/>
              <a:t>proceso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identificar</a:t>
            </a:r>
            <a:r>
              <a:rPr lang="en-US" dirty="0" smtClean="0"/>
              <a:t> </a:t>
            </a:r>
            <a:r>
              <a:rPr lang="en-US" dirty="0" err="1" smtClean="0"/>
              <a:t>puntos</a:t>
            </a:r>
            <a:r>
              <a:rPr lang="en-US" dirty="0" smtClean="0"/>
              <a:t> de </a:t>
            </a:r>
            <a:r>
              <a:rPr lang="en-US" dirty="0" err="1" smtClean="0"/>
              <a:t>apalancamiento</a:t>
            </a:r>
            <a:endParaRPr lang="en-GB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60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152400"/>
            <a:ext cx="9004300" cy="1702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965889" y="613820"/>
            <a:ext cx="7200000" cy="5672679"/>
            <a:chOff x="432489" y="867820"/>
            <a:chExt cx="7200000" cy="5672679"/>
          </a:xfrm>
        </p:grpSpPr>
        <p:sp>
          <p:nvSpPr>
            <p:cNvPr id="15" name="Rounded Rectangle 14"/>
            <p:cNvSpPr/>
            <p:nvPr/>
          </p:nvSpPr>
          <p:spPr>
            <a:xfrm>
              <a:off x="512232" y="4597396"/>
              <a:ext cx="7044267" cy="1943103"/>
            </a:xfrm>
            <a:prstGeom prst="roundRect">
              <a:avLst/>
            </a:prstGeom>
            <a:noFill/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en-US">
                <a:ln w="38100" cmpd="sng">
                  <a:solidFill>
                    <a:schemeClr val="tx1"/>
                  </a:solidFill>
                </a:ln>
                <a:solidFill>
                  <a:schemeClr val="dk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21265" y="4582059"/>
              <a:ext cx="9692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tx2"/>
                  </a:solidFill>
                </a:rPr>
                <a:t>Analysis</a:t>
              </a:r>
              <a:endParaRPr 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17" name="Striped Right Arrow 16"/>
            <p:cNvSpPr/>
            <p:nvPr/>
          </p:nvSpPr>
          <p:spPr>
            <a:xfrm rot="5400000">
              <a:off x="812800" y="3674538"/>
              <a:ext cx="999066" cy="694263"/>
            </a:xfrm>
            <a:prstGeom prst="stripedRightArrow">
              <a:avLst/>
            </a:prstGeom>
            <a:solidFill>
              <a:srgbClr val="FF0000"/>
            </a:solidFill>
            <a:ln w="12700" cmpd="sng">
              <a:noFill/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2489" y="867820"/>
              <a:ext cx="7200000" cy="3894118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2366" y="4913559"/>
              <a:ext cx="6671717" cy="1620000"/>
            </a:xfrm>
            <a:prstGeom prst="rect">
              <a:avLst/>
            </a:prstGeom>
          </p:spPr>
        </p:pic>
      </p:grpSp>
      <p:sp>
        <p:nvSpPr>
          <p:cNvPr id="8" name="Bent-Up Arrow 7"/>
          <p:cNvSpPr/>
          <p:nvPr/>
        </p:nvSpPr>
        <p:spPr>
          <a:xfrm flipH="1">
            <a:off x="2603500" y="3225800"/>
            <a:ext cx="685800" cy="711200"/>
          </a:xfrm>
          <a:prstGeom prst="bentUp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340100" y="3683000"/>
            <a:ext cx="228481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</a:rPr>
              <a:t>TDA to SAP Linkage</a:t>
            </a:r>
            <a:endParaRPr lang="en-US" dirty="0">
              <a:ln>
                <a:solidFill>
                  <a:schemeClr val="bg2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11" name="Explosion 1 10"/>
          <p:cNvSpPr/>
          <p:nvPr/>
        </p:nvSpPr>
        <p:spPr>
          <a:xfrm>
            <a:off x="2692400" y="2108200"/>
            <a:ext cx="152400" cy="1028700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ultiply 11"/>
          <p:cNvSpPr/>
          <p:nvPr/>
        </p:nvSpPr>
        <p:spPr>
          <a:xfrm>
            <a:off x="203200" y="4267200"/>
            <a:ext cx="8597900" cy="21463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ultiply 12"/>
          <p:cNvSpPr/>
          <p:nvPr/>
        </p:nvSpPr>
        <p:spPr>
          <a:xfrm>
            <a:off x="469900" y="1752600"/>
            <a:ext cx="2654300" cy="15748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6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2" grpId="1" animBg="1"/>
      <p:bldP spid="13" grpId="0" animBg="1"/>
      <p:bldP spid="1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Problema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048625" cy="4470400"/>
          </a:xfrm>
        </p:spPr>
        <p:txBody>
          <a:bodyPr/>
          <a:lstStyle/>
          <a:p>
            <a:pPr lvl="0" defTabSz="1555750">
              <a:lnSpc>
                <a:spcPct val="90000"/>
              </a:lnSpc>
              <a:spcAft>
                <a:spcPct val="35000"/>
              </a:spcAft>
            </a:pPr>
            <a:r>
              <a:rPr lang="en-US" dirty="0" smtClean="0">
                <a:solidFill>
                  <a:schemeClr val="tx1"/>
                </a:solidFill>
              </a:rPr>
              <a:t>A menudo el ADE/PAE son </a:t>
            </a:r>
            <a:r>
              <a:rPr lang="en-US" dirty="0" err="1" smtClean="0">
                <a:solidFill>
                  <a:schemeClr val="tx1"/>
                </a:solidFill>
              </a:rPr>
              <a:t>desarollados</a:t>
            </a:r>
            <a:r>
              <a:rPr lang="en-US" dirty="0" smtClean="0">
                <a:solidFill>
                  <a:schemeClr val="tx1"/>
                </a:solidFill>
              </a:rPr>
              <a:t> en </a:t>
            </a:r>
            <a:r>
              <a:rPr lang="en-US" dirty="0" smtClean="0">
                <a:solidFill>
                  <a:schemeClr val="bg2"/>
                </a:solidFill>
              </a:rPr>
              <a:t>2 </a:t>
            </a:r>
            <a:r>
              <a:rPr lang="en-US" dirty="0" err="1" smtClean="0">
                <a:solidFill>
                  <a:schemeClr val="bg2"/>
                </a:solidFill>
              </a:rPr>
              <a:t>proyectos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separados</a:t>
            </a:r>
            <a:r>
              <a:rPr lang="en-US" dirty="0" smtClean="0">
                <a:solidFill>
                  <a:schemeClr val="tx1"/>
                </a:solidFill>
              </a:rPr>
              <a:t> de IW (</a:t>
            </a:r>
            <a:r>
              <a:rPr lang="en-US" dirty="0" err="1">
                <a:solidFill>
                  <a:schemeClr val="tx1"/>
                </a:solidFill>
              </a:rPr>
              <a:t>A</a:t>
            </a:r>
            <a:r>
              <a:rPr lang="en-US" dirty="0" err="1" smtClean="0">
                <a:solidFill>
                  <a:schemeClr val="tx1"/>
                </a:solidFill>
              </a:rPr>
              <a:t>guas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nternacionales)</a:t>
            </a:r>
            <a:endParaRPr lang="en-US" dirty="0">
              <a:solidFill>
                <a:schemeClr val="tx1"/>
              </a:solidFill>
            </a:endParaRPr>
          </a:p>
          <a:p>
            <a:pPr lvl="0" defTabSz="1555750">
              <a:lnSpc>
                <a:spcPct val="90000"/>
              </a:lnSpc>
              <a:spcAft>
                <a:spcPct val="35000"/>
              </a:spcAft>
            </a:pPr>
            <a:r>
              <a:rPr lang="en-US" dirty="0" err="1" smtClean="0">
                <a:solidFill>
                  <a:schemeClr val="tx1"/>
                </a:solidFill>
              </a:rPr>
              <a:t>Esto</a:t>
            </a:r>
            <a:r>
              <a:rPr lang="en-US" dirty="0" smtClean="0">
                <a:solidFill>
                  <a:schemeClr val="tx1"/>
                </a:solidFill>
              </a:rPr>
              <a:t> se traduce en </a:t>
            </a:r>
            <a:r>
              <a:rPr lang="en-US" dirty="0" err="1" smtClean="0">
                <a:solidFill>
                  <a:schemeClr val="tx1"/>
                </a:solidFill>
              </a:rPr>
              <a:t>una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pobre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vinculación</a:t>
            </a:r>
            <a:r>
              <a:rPr lang="en-US" dirty="0" smtClean="0">
                <a:solidFill>
                  <a:schemeClr val="tx1"/>
                </a:solidFill>
              </a:rPr>
              <a:t> entre el ADE </a:t>
            </a:r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 err="1" smtClean="0">
                <a:solidFill>
                  <a:schemeClr val="tx1"/>
                </a:solidFill>
              </a:rPr>
              <a:t>tecnico</a:t>
            </a:r>
            <a:r>
              <a:rPr lang="en-US" dirty="0" smtClean="0">
                <a:solidFill>
                  <a:schemeClr val="tx1"/>
                </a:solidFill>
              </a:rPr>
              <a:t>, no </a:t>
            </a:r>
            <a:r>
              <a:rPr lang="en-US" dirty="0" err="1" smtClean="0">
                <a:solidFill>
                  <a:schemeClr val="tx1"/>
                </a:solidFill>
              </a:rPr>
              <a:t>negociado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smtClean="0">
                <a:solidFill>
                  <a:schemeClr val="tx1"/>
                </a:solidFill>
              </a:rPr>
              <a:t>y el “</a:t>
            </a:r>
            <a:r>
              <a:rPr lang="en-US" dirty="0" err="1" smtClean="0">
                <a:solidFill>
                  <a:schemeClr val="tx1"/>
                </a:solidFill>
              </a:rPr>
              <a:t>político</a:t>
            </a:r>
            <a:r>
              <a:rPr lang="en-US" dirty="0" smtClean="0">
                <a:solidFill>
                  <a:schemeClr val="tx1"/>
                </a:solidFill>
              </a:rPr>
              <a:t> y </a:t>
            </a:r>
            <a:r>
              <a:rPr lang="en-US" dirty="0" err="1" smtClean="0">
                <a:solidFill>
                  <a:schemeClr val="tx1"/>
                </a:solidFill>
              </a:rPr>
              <a:t>negociado</a:t>
            </a:r>
            <a:r>
              <a:rPr lang="en-US" dirty="0" smtClean="0">
                <a:solidFill>
                  <a:schemeClr val="tx1"/>
                </a:solidFill>
              </a:rPr>
              <a:t>” PAE</a:t>
            </a:r>
            <a:endParaRPr lang="en-US" dirty="0">
              <a:solidFill>
                <a:schemeClr val="tx1"/>
              </a:solidFill>
            </a:endParaRPr>
          </a:p>
          <a:p>
            <a:pPr lvl="0" defTabSz="1555750">
              <a:lnSpc>
                <a:spcPct val="90000"/>
              </a:lnSpc>
              <a:spcAft>
                <a:spcPct val="35000"/>
              </a:spcAft>
            </a:pPr>
            <a:r>
              <a:rPr lang="en-US" dirty="0" smtClean="0">
                <a:solidFill>
                  <a:schemeClr val="tx1"/>
                </a:solidFill>
              </a:rPr>
              <a:t>El no </a:t>
            </a:r>
            <a:r>
              <a:rPr lang="en-US" dirty="0" err="1" smtClean="0">
                <a:solidFill>
                  <a:schemeClr val="tx1"/>
                </a:solidFill>
              </a:rPr>
              <a:t>reconocer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que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estos</a:t>
            </a:r>
            <a:r>
              <a:rPr lang="en-US" dirty="0" smtClean="0">
                <a:solidFill>
                  <a:schemeClr val="tx1"/>
                </a:solidFill>
              </a:rPr>
              <a:t> 2 </a:t>
            </a:r>
            <a:r>
              <a:rPr lang="en-US" dirty="0" err="1" smtClean="0">
                <a:solidFill>
                  <a:schemeClr val="tx1"/>
                </a:solidFill>
              </a:rPr>
              <a:t>componentes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como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bg2"/>
                </a:solidFill>
              </a:rPr>
              <a:t>parte </a:t>
            </a:r>
            <a:r>
              <a:rPr lang="en-US" dirty="0" err="1" smtClean="0">
                <a:solidFill>
                  <a:schemeClr val="bg2"/>
                </a:solidFill>
              </a:rPr>
              <a:t>estratégica</a:t>
            </a:r>
            <a:r>
              <a:rPr lang="en-US" dirty="0" smtClean="0">
                <a:solidFill>
                  <a:schemeClr val="bg2"/>
                </a:solidFill>
              </a:rPr>
              <a:t> del </a:t>
            </a:r>
            <a:r>
              <a:rPr lang="en-US" dirty="0" err="1" smtClean="0">
                <a:solidFill>
                  <a:schemeClr val="bg2"/>
                </a:solidFill>
              </a:rPr>
              <a:t>mismo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proceso</a:t>
            </a:r>
            <a:r>
              <a:rPr lang="en-US" dirty="0" smtClean="0">
                <a:solidFill>
                  <a:schemeClr val="bg2"/>
                </a:solidFill>
              </a:rPr>
              <a:t> de </a:t>
            </a:r>
            <a:r>
              <a:rPr lang="en-US" dirty="0" err="1" smtClean="0">
                <a:solidFill>
                  <a:schemeClr val="bg2"/>
                </a:solidFill>
              </a:rPr>
              <a:t>planeamiento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trae</a:t>
            </a:r>
            <a:r>
              <a:rPr lang="en-US" dirty="0" smtClean="0">
                <a:solidFill>
                  <a:schemeClr val="tx1"/>
                </a:solidFill>
              </a:rPr>
              <a:t> mayor </a:t>
            </a:r>
            <a:r>
              <a:rPr lang="en-US" dirty="0" err="1" smtClean="0">
                <a:solidFill>
                  <a:schemeClr val="tx1"/>
                </a:solidFill>
              </a:rPr>
              <a:t>probabilidad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tener</a:t>
            </a:r>
            <a:r>
              <a:rPr lang="en-US" dirty="0" smtClean="0">
                <a:solidFill>
                  <a:schemeClr val="tx1"/>
                </a:solidFill>
              </a:rPr>
              <a:t> un </a:t>
            </a:r>
            <a:r>
              <a:rPr lang="en-US" dirty="0" err="1" smtClean="0">
                <a:solidFill>
                  <a:schemeClr val="tx1"/>
                </a:solidFill>
              </a:rPr>
              <a:t>efecto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negativo</a:t>
            </a:r>
            <a:r>
              <a:rPr lang="en-US" dirty="0" smtClean="0">
                <a:solidFill>
                  <a:schemeClr val="tx1"/>
                </a:solidFill>
              </a:rPr>
              <a:t> en el </a:t>
            </a:r>
            <a:r>
              <a:rPr lang="en-US" dirty="0" err="1" smtClean="0">
                <a:solidFill>
                  <a:schemeClr val="tx1"/>
                </a:solidFill>
              </a:rPr>
              <a:t>desarrollo</a:t>
            </a:r>
            <a:r>
              <a:rPr lang="en-US" dirty="0" smtClean="0">
                <a:solidFill>
                  <a:schemeClr val="tx1"/>
                </a:solidFill>
              </a:rPr>
              <a:t> e </a:t>
            </a:r>
            <a:r>
              <a:rPr lang="en-US" dirty="0" err="1" smtClean="0">
                <a:solidFill>
                  <a:schemeClr val="tx1"/>
                </a:solidFill>
              </a:rPr>
              <a:t>implementación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efectiva</a:t>
            </a:r>
            <a:r>
              <a:rPr lang="en-US" dirty="0" smtClean="0">
                <a:solidFill>
                  <a:schemeClr val="tx1"/>
                </a:solidFill>
              </a:rPr>
              <a:t> del SAP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70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Vista general del </a:t>
            </a:r>
            <a:r>
              <a:rPr lang="en-US" dirty="0" err="1" smtClean="0"/>
              <a:t>Curso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2705101"/>
            <a:ext cx="7556500" cy="2832100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4 </a:t>
            </a:r>
            <a:r>
              <a:rPr lang="en-GB" dirty="0" err="1" smtClean="0">
                <a:solidFill>
                  <a:schemeClr val="tx1"/>
                </a:solidFill>
              </a:rPr>
              <a:t>Módulos</a:t>
            </a:r>
            <a:r>
              <a:rPr lang="en-GB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Modulo 1: </a:t>
            </a:r>
            <a:r>
              <a:rPr lang="en-GB" dirty="0" err="1" smtClean="0">
                <a:solidFill>
                  <a:schemeClr val="tx1"/>
                </a:solidFill>
              </a:rPr>
              <a:t>Introducción</a:t>
            </a:r>
            <a:endParaRPr lang="en-GB" dirty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Modulo 2:Desarrollando el </a:t>
            </a:r>
            <a:r>
              <a:rPr lang="en-GB" dirty="0" smtClean="0">
                <a:solidFill>
                  <a:schemeClr val="tx1"/>
                </a:solidFill>
              </a:rPr>
              <a:t>ADT</a:t>
            </a:r>
            <a:endParaRPr lang="en-GB" dirty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Modulo 3: </a:t>
            </a:r>
            <a:r>
              <a:rPr lang="en-GB" dirty="0" err="1" smtClean="0">
                <a:solidFill>
                  <a:schemeClr val="tx1"/>
                </a:solidFill>
              </a:rPr>
              <a:t>Formulando</a:t>
            </a:r>
            <a:r>
              <a:rPr lang="en-GB" dirty="0" smtClean="0">
                <a:solidFill>
                  <a:schemeClr val="tx1"/>
                </a:solidFill>
              </a:rPr>
              <a:t> el PAE</a:t>
            </a:r>
            <a:endParaRPr lang="en-GB" dirty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Modulo 4: </a:t>
            </a:r>
            <a:r>
              <a:rPr lang="en-GB" dirty="0" err="1" smtClean="0">
                <a:solidFill>
                  <a:schemeClr val="tx1"/>
                </a:solidFill>
              </a:rPr>
              <a:t>Gerenciando</a:t>
            </a:r>
            <a:r>
              <a:rPr lang="en-GB" dirty="0" smtClean="0">
                <a:solidFill>
                  <a:schemeClr val="tx1"/>
                </a:solidFill>
              </a:rPr>
              <a:t> el </a:t>
            </a:r>
            <a:r>
              <a:rPr lang="en-GB" dirty="0" err="1" smtClean="0">
                <a:solidFill>
                  <a:schemeClr val="tx1"/>
                </a:solidFill>
              </a:rPr>
              <a:t>proceso</a:t>
            </a:r>
            <a:r>
              <a:rPr lang="en-GB" dirty="0" smtClean="0">
                <a:solidFill>
                  <a:schemeClr val="tx1"/>
                </a:solidFill>
              </a:rPr>
              <a:t> ADT/PAE</a:t>
            </a:r>
            <a:endParaRPr lang="en-GB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37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/>
              <a:t>Una Solución - Identificación de Puntos de </a:t>
            </a:r>
            <a:r>
              <a:rPr lang="es-ES" sz="3600" dirty="0" smtClean="0"/>
              <a:t>apalancamiento</a:t>
            </a:r>
            <a:endParaRPr lang="en-US" sz="360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048625" cy="4470400"/>
          </a:xfrm>
        </p:spPr>
        <p:txBody>
          <a:bodyPr/>
          <a:lstStyle/>
          <a:p>
            <a:pPr marL="0" lvl="0" indent="0" defTabSz="1555750">
              <a:lnSpc>
                <a:spcPct val="90000"/>
              </a:lnSpc>
              <a:spcAft>
                <a:spcPct val="35000"/>
              </a:spcAft>
              <a:buNone/>
            </a:pPr>
            <a:endParaRPr lang="en-GB" dirty="0" smtClean="0"/>
          </a:p>
          <a:p>
            <a:pPr marL="0" lvl="0" indent="0" defTabSz="1555750">
              <a:lnSpc>
                <a:spcPct val="90000"/>
              </a:lnSpc>
              <a:spcAft>
                <a:spcPct val="35000"/>
              </a:spcAft>
              <a:buNone/>
            </a:pPr>
            <a:r>
              <a:rPr lang="en-GB" dirty="0" smtClean="0"/>
              <a:t>“Un </a:t>
            </a:r>
            <a:r>
              <a:rPr lang="en-GB" dirty="0" err="1" smtClean="0"/>
              <a:t>punto</a:t>
            </a:r>
            <a:r>
              <a:rPr lang="en-GB" dirty="0" smtClean="0"/>
              <a:t> de </a:t>
            </a:r>
            <a:r>
              <a:rPr lang="en-GB" dirty="0" err="1" smtClean="0"/>
              <a:t>apalancamiento</a:t>
            </a:r>
            <a:r>
              <a:rPr lang="en-GB" dirty="0" smtClean="0"/>
              <a:t> </a:t>
            </a:r>
            <a:r>
              <a:rPr lang="en-GB" dirty="0" err="1" smtClean="0"/>
              <a:t>es</a:t>
            </a:r>
            <a:r>
              <a:rPr lang="en-GB" dirty="0" smtClean="0"/>
              <a:t> un </a:t>
            </a:r>
            <a:r>
              <a:rPr lang="en-GB" dirty="0" err="1" smtClean="0"/>
              <a:t>lugar</a:t>
            </a:r>
            <a:r>
              <a:rPr lang="en-GB" dirty="0" smtClean="0"/>
              <a:t> </a:t>
            </a:r>
            <a:r>
              <a:rPr lang="en-GB" dirty="0" err="1" smtClean="0"/>
              <a:t>dentro</a:t>
            </a:r>
            <a:r>
              <a:rPr lang="en-GB" dirty="0" smtClean="0"/>
              <a:t> de un </a:t>
            </a:r>
            <a:r>
              <a:rPr lang="en-GB" dirty="0" err="1" smtClean="0"/>
              <a:t>sistema</a:t>
            </a:r>
            <a:r>
              <a:rPr lang="en-GB" dirty="0" smtClean="0"/>
              <a:t> </a:t>
            </a:r>
            <a:r>
              <a:rPr lang="en-GB" dirty="0" err="1" smtClean="0"/>
              <a:t>complejo</a:t>
            </a:r>
            <a:r>
              <a:rPr lang="en-GB" dirty="0" smtClean="0"/>
              <a:t> en el </a:t>
            </a:r>
            <a:r>
              <a:rPr lang="en-GB" dirty="0" err="1" smtClean="0"/>
              <a:t>que</a:t>
            </a:r>
            <a:r>
              <a:rPr lang="en-GB" dirty="0" smtClean="0"/>
              <a:t> un </a:t>
            </a:r>
            <a:r>
              <a:rPr lang="en-GB" dirty="0" err="1" smtClean="0"/>
              <a:t>pequeño</a:t>
            </a:r>
            <a:r>
              <a:rPr lang="en-GB" dirty="0" smtClean="0"/>
              <a:t> </a:t>
            </a:r>
            <a:r>
              <a:rPr lang="en-GB" dirty="0" err="1" smtClean="0"/>
              <a:t>movimiento</a:t>
            </a:r>
            <a:r>
              <a:rPr lang="en-GB" dirty="0" smtClean="0"/>
              <a:t> en un </a:t>
            </a:r>
            <a:r>
              <a:rPr lang="en-GB" dirty="0" err="1" smtClean="0"/>
              <a:t>punto</a:t>
            </a:r>
            <a:r>
              <a:rPr lang="en-GB" dirty="0" smtClean="0"/>
              <a:t> </a:t>
            </a:r>
            <a:r>
              <a:rPr lang="en-GB" dirty="0" err="1" smtClean="0"/>
              <a:t>puede</a:t>
            </a:r>
            <a:r>
              <a:rPr lang="en-GB" dirty="0" smtClean="0"/>
              <a:t> </a:t>
            </a:r>
            <a:r>
              <a:rPr lang="en-GB" dirty="0" err="1" smtClean="0"/>
              <a:t>crear</a:t>
            </a:r>
            <a:r>
              <a:rPr lang="en-GB" dirty="0" smtClean="0"/>
              <a:t> </a:t>
            </a:r>
            <a:r>
              <a:rPr lang="en-GB" dirty="0" err="1" smtClean="0"/>
              <a:t>grandes</a:t>
            </a:r>
            <a:r>
              <a:rPr lang="en-GB" dirty="0" smtClean="0"/>
              <a:t> </a:t>
            </a:r>
            <a:r>
              <a:rPr lang="en-GB" dirty="0" err="1" smtClean="0"/>
              <a:t>cambios</a:t>
            </a:r>
            <a:r>
              <a:rPr lang="en-GB" dirty="0" smtClean="0"/>
              <a:t> en </a:t>
            </a:r>
            <a:r>
              <a:rPr lang="en-GB" dirty="0" err="1" smtClean="0"/>
              <a:t>otra</a:t>
            </a:r>
            <a:r>
              <a:rPr lang="en-GB" dirty="0" smtClean="0"/>
              <a:t> parte”</a:t>
            </a:r>
          </a:p>
          <a:p>
            <a:pPr marL="0" lvl="0" indent="0" defTabSz="1555750">
              <a:lnSpc>
                <a:spcPct val="90000"/>
              </a:lnSpc>
              <a:spcAft>
                <a:spcPct val="35000"/>
              </a:spcAft>
              <a:buNone/>
            </a:pPr>
            <a:r>
              <a:rPr lang="en-GB" dirty="0" smtClean="0"/>
              <a:t> </a:t>
            </a:r>
            <a:r>
              <a:rPr lang="en-US" sz="2000" dirty="0" err="1" smtClean="0"/>
              <a:t>Donella</a:t>
            </a:r>
            <a:r>
              <a:rPr lang="en-US" sz="2000" dirty="0" smtClean="0"/>
              <a:t> Meadows (1999)</a:t>
            </a:r>
            <a:br>
              <a:rPr lang="en-US" sz="2000" dirty="0" smtClean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171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179" y="3924300"/>
            <a:ext cx="3569614" cy="2324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smtClean="0"/>
              <a:t>La identificación </a:t>
            </a:r>
            <a:r>
              <a:rPr lang="es-ES" sz="3600" dirty="0"/>
              <a:t>de Puntos de apalancamiento </a:t>
            </a:r>
            <a:r>
              <a:rPr lang="en-US" sz="3600" dirty="0" smtClean="0"/>
              <a:t>…</a:t>
            </a:r>
            <a:endParaRPr lang="en-US" sz="3600" dirty="0"/>
          </a:p>
        </p:txBody>
      </p:sp>
      <p:sp>
        <p:nvSpPr>
          <p:cNvPr id="19" name="Rounded Rectangle 7"/>
          <p:cNvSpPr/>
          <p:nvPr/>
        </p:nvSpPr>
        <p:spPr>
          <a:xfrm>
            <a:off x="393700" y="2933699"/>
            <a:ext cx="2160371" cy="3600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7625" tIns="47625" rIns="47625" bIns="47625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Aft>
                <a:spcPct val="35000"/>
              </a:spcAft>
            </a:pPr>
            <a:r>
              <a:rPr lang="en-US" sz="2400" b="1" dirty="0" smtClean="0">
                <a:solidFill>
                  <a:schemeClr val="bg2"/>
                </a:solidFill>
                <a:latin typeface="Calibri"/>
                <a:cs typeface="Calibri"/>
              </a:rPr>
              <a:t>De</a:t>
            </a:r>
            <a:endParaRPr lang="en-US" sz="2400" b="1" dirty="0" smtClean="0">
              <a:solidFill>
                <a:schemeClr val="bg2"/>
              </a:solidFill>
              <a:effectLst/>
              <a:latin typeface="Calibri"/>
              <a:cs typeface="Calibri"/>
            </a:endParaRPr>
          </a:p>
          <a:p>
            <a:pPr lvl="0" algn="ctr" defTabSz="1111250">
              <a:lnSpc>
                <a:spcPct val="90000"/>
              </a:lnSpc>
              <a:spcAft>
                <a:spcPct val="35000"/>
              </a:spcAft>
            </a:pPr>
            <a:endParaRPr lang="en-US" sz="2400" b="1" dirty="0">
              <a:solidFill>
                <a:schemeClr val="bg2"/>
              </a:solidFill>
              <a:effectLst/>
              <a:latin typeface="Calibri"/>
              <a:cs typeface="Calibri"/>
            </a:endParaRPr>
          </a:p>
          <a:p>
            <a:pPr lvl="0" algn="ctr" defTabSz="1111250">
              <a:lnSpc>
                <a:spcPct val="90000"/>
              </a:lnSpc>
              <a:spcAft>
                <a:spcPct val="35000"/>
              </a:spcAft>
            </a:pPr>
            <a:endParaRPr lang="en-US" sz="2400" b="1" dirty="0" smtClean="0">
              <a:solidFill>
                <a:schemeClr val="bg2"/>
              </a:solidFill>
              <a:effectLst/>
              <a:latin typeface="Calibri"/>
              <a:cs typeface="Calibri"/>
            </a:endParaRPr>
          </a:p>
          <a:p>
            <a:pPr lvl="0" algn="ctr" defTabSz="1111250">
              <a:lnSpc>
                <a:spcPct val="90000"/>
              </a:lnSpc>
              <a:spcAft>
                <a:spcPct val="35000"/>
              </a:spcAft>
            </a:pPr>
            <a:endParaRPr lang="en-US" sz="2400" b="1" dirty="0">
              <a:solidFill>
                <a:schemeClr val="bg2"/>
              </a:solidFill>
              <a:effectLst/>
              <a:latin typeface="Calibri"/>
              <a:cs typeface="Calibri"/>
            </a:endParaRPr>
          </a:p>
          <a:p>
            <a:pPr lvl="0" algn="ctr" defTabSz="1111250">
              <a:lnSpc>
                <a:spcPct val="90000"/>
              </a:lnSpc>
              <a:spcAft>
                <a:spcPct val="35000"/>
              </a:spcAft>
            </a:pPr>
            <a:endParaRPr lang="en-US" sz="2400" b="1" dirty="0" smtClean="0">
              <a:solidFill>
                <a:schemeClr val="bg2"/>
              </a:solidFill>
              <a:effectLst/>
              <a:latin typeface="Calibri"/>
              <a:cs typeface="Calibri"/>
            </a:endParaRPr>
          </a:p>
          <a:p>
            <a:pPr lvl="0" algn="ctr" defTabSz="1111250">
              <a:lnSpc>
                <a:spcPct val="90000"/>
              </a:lnSpc>
              <a:spcAft>
                <a:spcPct val="35000"/>
              </a:spcAft>
            </a:pPr>
            <a:r>
              <a:rPr lang="en-US" sz="2400" b="1" dirty="0" err="1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Concentrándose</a:t>
            </a:r>
            <a:r>
              <a:rPr lang="en-US" sz="2400" b="1" dirty="0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 en el </a:t>
            </a:r>
            <a:r>
              <a:rPr lang="en-US" sz="2400" b="1" dirty="0" err="1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análisis</a:t>
            </a:r>
            <a:r>
              <a:rPr lang="en-US" sz="2400" b="1" dirty="0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 de </a:t>
            </a:r>
            <a:r>
              <a:rPr lang="en-US" sz="2400" b="1" dirty="0" err="1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problemas</a:t>
            </a:r>
            <a:endParaRPr lang="en-US" sz="2400" b="1" dirty="0">
              <a:solidFill>
                <a:schemeClr val="bg2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22" name="Rounded Rectangle 10"/>
          <p:cNvSpPr/>
          <p:nvPr/>
        </p:nvSpPr>
        <p:spPr>
          <a:xfrm>
            <a:off x="6464793" y="2929628"/>
            <a:ext cx="2476773" cy="3600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7625" tIns="47625" rIns="47625" bIns="47625" numCol="1" spcCol="1270" anchor="ctr" anchorCtr="0">
            <a:noAutofit/>
          </a:bodyPr>
          <a:lstStyle/>
          <a:p>
            <a:pPr algn="ctr" defTabSz="1111250">
              <a:lnSpc>
                <a:spcPct val="90000"/>
              </a:lnSpc>
              <a:spcAft>
                <a:spcPct val="35000"/>
              </a:spcAft>
            </a:pPr>
            <a:r>
              <a:rPr lang="en-US" sz="2400" b="1" dirty="0">
                <a:solidFill>
                  <a:schemeClr val="bg2"/>
                </a:solidFill>
                <a:latin typeface="Calibri"/>
                <a:cs typeface="Calibri"/>
              </a:rPr>
              <a:t>A</a:t>
            </a:r>
            <a:endParaRPr lang="en-US" sz="2400" b="1" dirty="0">
              <a:solidFill>
                <a:schemeClr val="bg2"/>
              </a:solidFill>
              <a:effectLst/>
              <a:latin typeface="Calibri"/>
              <a:cs typeface="Calibri"/>
            </a:endParaRPr>
          </a:p>
          <a:p>
            <a:pPr algn="ctr" defTabSz="1111250">
              <a:lnSpc>
                <a:spcPct val="90000"/>
              </a:lnSpc>
              <a:spcAft>
                <a:spcPct val="35000"/>
              </a:spcAft>
            </a:pPr>
            <a:endParaRPr lang="en-US" sz="2400" b="1" dirty="0">
              <a:solidFill>
                <a:schemeClr val="bg2"/>
              </a:solidFill>
              <a:effectLst/>
              <a:latin typeface="Calibri"/>
              <a:cs typeface="Calibri"/>
            </a:endParaRPr>
          </a:p>
          <a:p>
            <a:pPr algn="ctr" defTabSz="1111250">
              <a:lnSpc>
                <a:spcPct val="90000"/>
              </a:lnSpc>
              <a:spcAft>
                <a:spcPct val="35000"/>
              </a:spcAft>
            </a:pPr>
            <a:endParaRPr lang="en-US" sz="2400" b="1" dirty="0" smtClean="0">
              <a:solidFill>
                <a:schemeClr val="bg2"/>
              </a:solidFill>
              <a:effectLst/>
              <a:latin typeface="Calibri"/>
              <a:cs typeface="Calibri"/>
            </a:endParaRPr>
          </a:p>
          <a:p>
            <a:pPr algn="ctr" defTabSz="1111250">
              <a:lnSpc>
                <a:spcPct val="90000"/>
              </a:lnSpc>
              <a:spcAft>
                <a:spcPct val="35000"/>
              </a:spcAft>
            </a:pPr>
            <a:endParaRPr lang="en-US" sz="2400" b="1" dirty="0">
              <a:solidFill>
                <a:schemeClr val="bg2"/>
              </a:solidFill>
              <a:effectLst/>
              <a:latin typeface="Calibri"/>
              <a:cs typeface="Calibri"/>
            </a:endParaRPr>
          </a:p>
          <a:p>
            <a:pPr algn="ctr" defTabSz="1111250">
              <a:lnSpc>
                <a:spcPct val="90000"/>
              </a:lnSpc>
              <a:spcAft>
                <a:spcPct val="35000"/>
              </a:spcAft>
            </a:pPr>
            <a:endParaRPr lang="en-US" sz="2400" b="1" dirty="0" smtClean="0">
              <a:solidFill>
                <a:schemeClr val="bg2"/>
              </a:solidFill>
              <a:effectLst/>
              <a:latin typeface="Calibri"/>
              <a:cs typeface="Calibri"/>
            </a:endParaRPr>
          </a:p>
          <a:p>
            <a:pPr algn="ctr" defTabSz="1111250">
              <a:lnSpc>
                <a:spcPct val="90000"/>
              </a:lnSpc>
              <a:spcAft>
                <a:spcPct val="35000"/>
              </a:spcAft>
            </a:pPr>
            <a:r>
              <a:rPr lang="es-ES" sz="2400" b="1" dirty="0" smtClean="0">
                <a:solidFill>
                  <a:schemeClr val="bg2"/>
                </a:solidFill>
                <a:latin typeface="Calibri"/>
                <a:cs typeface="Calibri"/>
              </a:rPr>
              <a:t>Localizar </a:t>
            </a:r>
            <a:r>
              <a:rPr lang="es-ES" sz="2400" b="1" dirty="0">
                <a:solidFill>
                  <a:schemeClr val="bg2"/>
                </a:solidFill>
                <a:latin typeface="Calibri"/>
                <a:cs typeface="Calibri"/>
              </a:rPr>
              <a:t>dónde se pueden realizar </a:t>
            </a:r>
            <a:r>
              <a:rPr lang="es-ES" sz="2400" b="1" dirty="0" smtClean="0">
                <a:solidFill>
                  <a:schemeClr val="bg2"/>
                </a:solidFill>
                <a:latin typeface="Calibri"/>
                <a:cs typeface="Calibri"/>
              </a:rPr>
              <a:t>cambios</a:t>
            </a:r>
            <a:endParaRPr lang="en-GB" sz="2400" b="1" dirty="0">
              <a:solidFill>
                <a:schemeClr val="bg2"/>
              </a:solidFill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566" y="3392808"/>
            <a:ext cx="2146300" cy="14168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" y="3467100"/>
            <a:ext cx="2159000" cy="1404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</p:pic>
      <p:sp>
        <p:nvSpPr>
          <p:cNvPr id="23" name="Rectangle 22"/>
          <p:cNvSpPr/>
          <p:nvPr/>
        </p:nvSpPr>
        <p:spPr>
          <a:xfrm>
            <a:off x="3276600" y="1638300"/>
            <a:ext cx="2667000" cy="1892300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7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7625" tIns="47625" rIns="47625" bIns="47625" numCol="1" spcCol="1270" anchor="ctr" anchorCtr="0">
            <a:noAutofit/>
          </a:bodyPr>
          <a:lstStyle/>
          <a:p>
            <a:pPr algn="ctr" defTabSz="1111250">
              <a:lnSpc>
                <a:spcPct val="90000"/>
              </a:lnSpc>
              <a:spcAft>
                <a:spcPct val="35000"/>
              </a:spcAft>
            </a:pPr>
            <a:r>
              <a:rPr lang="en-US" sz="2400" b="1" dirty="0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…</a:t>
            </a:r>
            <a:r>
              <a:rPr lang="en-US" sz="2400" b="1" dirty="0" err="1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es</a:t>
            </a:r>
            <a:r>
              <a:rPr lang="en-US" sz="2400" b="1" dirty="0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 un </a:t>
            </a:r>
            <a:r>
              <a:rPr lang="en-US" sz="2400" b="1" dirty="0" err="1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paso</a:t>
            </a:r>
            <a:r>
              <a:rPr lang="en-US" sz="2400" b="1" dirty="0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 </a:t>
            </a:r>
            <a:r>
              <a:rPr lang="en-US" sz="2400" b="1" dirty="0" err="1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crítico</a:t>
            </a:r>
            <a:r>
              <a:rPr lang="en-US" sz="2400" b="1" dirty="0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 de </a:t>
            </a:r>
            <a:r>
              <a:rPr lang="en-US" sz="2400" b="1" dirty="0" err="1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enlance</a:t>
            </a:r>
            <a:r>
              <a:rPr lang="en-US" sz="2400" b="1" dirty="0" smtClean="0">
                <a:solidFill>
                  <a:schemeClr val="bg2"/>
                </a:solidFill>
                <a:effectLst/>
                <a:latin typeface="Calibri"/>
                <a:cs typeface="Calibri"/>
              </a:rPr>
              <a:t> entre  ADT/PAE</a:t>
            </a:r>
            <a:endParaRPr lang="en-US" sz="2400" b="1" dirty="0">
              <a:solidFill>
                <a:schemeClr val="bg2"/>
              </a:solidFill>
              <a:effectLst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48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Una nota de precaución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85774" y="2298700"/>
            <a:ext cx="8048625" cy="2806700"/>
          </a:xfrm>
        </p:spPr>
        <p:txBody>
          <a:bodyPr/>
          <a:lstStyle/>
          <a:p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2"/>
                </a:solidFill>
              </a:rPr>
              <a:t>no </a:t>
            </a:r>
            <a:r>
              <a:rPr lang="en-US" dirty="0" err="1" smtClean="0">
                <a:solidFill>
                  <a:schemeClr val="bg2"/>
                </a:solidFill>
              </a:rPr>
              <a:t>es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acerca</a:t>
            </a:r>
            <a:r>
              <a:rPr lang="en-US" dirty="0" smtClean="0">
                <a:solidFill>
                  <a:schemeClr val="bg2"/>
                </a:solidFill>
              </a:rPr>
              <a:t> de </a:t>
            </a:r>
            <a:r>
              <a:rPr lang="en-US" dirty="0" err="1" smtClean="0">
                <a:solidFill>
                  <a:schemeClr val="bg2"/>
                </a:solidFill>
              </a:rPr>
              <a:t>tratar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smtClean="0"/>
              <a:t>de </a:t>
            </a:r>
            <a:r>
              <a:rPr lang="en-US" dirty="0" err="1" smtClean="0"/>
              <a:t>identificar</a:t>
            </a:r>
            <a:r>
              <a:rPr lang="en-US" dirty="0" smtClean="0"/>
              <a:t> </a:t>
            </a:r>
            <a:r>
              <a:rPr lang="en-US" dirty="0" err="1" smtClean="0"/>
              <a:t>cambios</a:t>
            </a:r>
            <a:r>
              <a:rPr lang="en-US" dirty="0" smtClean="0"/>
              <a:t> o </a:t>
            </a:r>
            <a:r>
              <a:rPr lang="en-US" dirty="0" err="1" smtClean="0"/>
              <a:t>soluciones</a:t>
            </a:r>
            <a:r>
              <a:rPr lang="en-US" dirty="0" smtClean="0"/>
              <a:t> a </a:t>
            </a:r>
            <a:r>
              <a:rPr lang="en-US" dirty="0" err="1" smtClean="0"/>
              <a:t>ser</a:t>
            </a:r>
            <a:r>
              <a:rPr lang="en-US" dirty="0" smtClean="0"/>
              <a:t> </a:t>
            </a:r>
            <a:r>
              <a:rPr lang="en-US" dirty="0" err="1" smtClean="0"/>
              <a:t>introducidas</a:t>
            </a:r>
            <a:r>
              <a:rPr lang="en-US" dirty="0" smtClean="0"/>
              <a:t> – </a:t>
            </a:r>
            <a:r>
              <a:rPr lang="en-US" dirty="0" err="1" smtClean="0"/>
              <a:t>cual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parte del </a:t>
            </a:r>
            <a:r>
              <a:rPr lang="en-US" dirty="0" err="1" smtClean="0"/>
              <a:t>proceso</a:t>
            </a:r>
            <a:r>
              <a:rPr lang="en-US" dirty="0" smtClean="0"/>
              <a:t> de </a:t>
            </a:r>
            <a:r>
              <a:rPr lang="en-US" dirty="0" err="1" smtClean="0"/>
              <a:t>pensamiento</a:t>
            </a:r>
            <a:r>
              <a:rPr lang="en-US" dirty="0" smtClean="0"/>
              <a:t> </a:t>
            </a:r>
            <a:r>
              <a:rPr lang="en-US" dirty="0" err="1" smtClean="0"/>
              <a:t>estratégico</a:t>
            </a:r>
            <a:endParaRPr lang="en-US" dirty="0" smtClean="0"/>
          </a:p>
          <a:p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 smtClean="0"/>
              <a:t>tratar</a:t>
            </a:r>
            <a:r>
              <a:rPr lang="en-US" dirty="0" smtClean="0"/>
              <a:t> de </a:t>
            </a:r>
            <a:r>
              <a:rPr lang="en-US" dirty="0" err="1" smtClean="0"/>
              <a:t>localizar</a:t>
            </a:r>
            <a:r>
              <a:rPr lang="en-US" dirty="0" smtClean="0"/>
              <a:t> </a:t>
            </a:r>
            <a:r>
              <a:rPr lang="en-US" dirty="0" err="1" smtClean="0"/>
              <a:t>donde</a:t>
            </a:r>
            <a:r>
              <a:rPr lang="en-US" dirty="0" smtClean="0"/>
              <a:t> los </a:t>
            </a:r>
            <a:r>
              <a:rPr lang="en-US" dirty="0" err="1" smtClean="0"/>
              <a:t>cambios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bg2"/>
                </a:solidFill>
              </a:rPr>
              <a:t>pueden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ser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hechos</a:t>
            </a:r>
            <a:r>
              <a:rPr lang="en-US" dirty="0" smtClean="0"/>
              <a:t>.</a:t>
            </a:r>
            <a:endParaRPr lang="en-GB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Proceso</a:t>
            </a:r>
            <a:r>
              <a:rPr lang="en-US" sz="3600" dirty="0" smtClean="0"/>
              <a:t> </a:t>
            </a:r>
            <a:r>
              <a:rPr lang="en-US" sz="3600" dirty="0" err="1"/>
              <a:t>para</a:t>
            </a:r>
            <a:r>
              <a:rPr lang="en-US" sz="3600" dirty="0"/>
              <a:t> </a:t>
            </a:r>
            <a:r>
              <a:rPr lang="en-US" sz="3600" dirty="0" err="1"/>
              <a:t>identificar</a:t>
            </a:r>
            <a:r>
              <a:rPr lang="en-US" sz="3600" dirty="0"/>
              <a:t> </a:t>
            </a:r>
            <a:r>
              <a:rPr lang="en-US" sz="3600" dirty="0" err="1"/>
              <a:t>puntos</a:t>
            </a:r>
            <a:r>
              <a:rPr lang="en-US" sz="3600" dirty="0"/>
              <a:t> de </a:t>
            </a:r>
            <a:r>
              <a:rPr lang="en-US" sz="3600" dirty="0" err="1"/>
              <a:t>apalancamiento</a:t>
            </a:r>
            <a:endParaRPr lang="en-US" sz="3600" dirty="0"/>
          </a:p>
        </p:txBody>
      </p:sp>
      <p:grpSp>
        <p:nvGrpSpPr>
          <p:cNvPr id="4" name="Group 3"/>
          <p:cNvGrpSpPr/>
          <p:nvPr/>
        </p:nvGrpSpPr>
        <p:grpSpPr>
          <a:xfrm>
            <a:off x="965200" y="2199109"/>
            <a:ext cx="7321550" cy="3541291"/>
            <a:chOff x="0" y="2009"/>
            <a:chExt cx="7785100" cy="411078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" name="Rounded Rectangle 4"/>
            <p:cNvSpPr/>
            <p:nvPr/>
          </p:nvSpPr>
          <p:spPr>
            <a:xfrm>
              <a:off x="0" y="2009"/>
              <a:ext cx="7785100" cy="4110781"/>
            </a:xfrm>
            <a:prstGeom prst="roundRect">
              <a:avLst>
                <a:gd name="adj" fmla="val 10000"/>
              </a:avLst>
            </a:prstGeom>
            <a:grpFill/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120401" y="122410"/>
              <a:ext cx="7544298" cy="38699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914400" eaLnBrk="0" hangingPunct="0">
                <a:spcBef>
                  <a:spcPts val="2000"/>
                </a:spcBef>
                <a:buClr>
                  <a:srgbClr val="003399"/>
                </a:buClr>
                <a:buSzPct val="75000"/>
              </a:pPr>
              <a:r>
                <a:rPr lang="en-US" sz="2800" dirty="0" err="1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Revisa</a:t>
              </a:r>
              <a:r>
                <a:rPr lang="en-US" sz="2800" dirty="0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 los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problemas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transzonales</a:t>
              </a:r>
              <a:r>
                <a:rPr lang="en-US" sz="2800" dirty="0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,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impactos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,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cadena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causal y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análisis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de la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gobernanza</a:t>
              </a:r>
              <a:endParaRPr lang="en-US" sz="2800" dirty="0" smtClean="0">
                <a:solidFill>
                  <a:schemeClr val="bg2"/>
                </a:solidFill>
                <a:latin typeface="Calibri"/>
                <a:ea typeface="ＭＳ Ｐゴシック" charset="-128"/>
                <a:cs typeface="Calibri"/>
              </a:endParaRPr>
            </a:p>
            <a:p>
              <a:pPr lvl="0" algn="ctr" defTabSz="914400" eaLnBrk="0" hangingPunct="0">
                <a:spcBef>
                  <a:spcPts val="2000"/>
                </a:spcBef>
                <a:buClr>
                  <a:srgbClr val="003399"/>
                </a:buClr>
                <a:buSzPct val="75000"/>
              </a:pPr>
              <a:r>
                <a:rPr lang="en-US" sz="2800" dirty="0" err="1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Identifica</a:t>
              </a:r>
              <a:r>
                <a:rPr lang="en-US" sz="2800" dirty="0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dónde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, en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este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mapa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de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relaciones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de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causa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–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efecto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,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podrían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aparecer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intervenciones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positivas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que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tengan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el gran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potencial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  y de mayor </a:t>
              </a:r>
              <a:r>
                <a:rPr lang="en-US" sz="2800" dirty="0" err="1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amplitud</a:t>
              </a:r>
              <a:r>
                <a:rPr lang="en-US" sz="2800" dirty="0" smtClean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posible</a:t>
              </a:r>
              <a:r>
                <a:rPr lang="en-US" sz="2800" dirty="0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para</a:t>
              </a:r>
              <a:r>
                <a:rPr lang="en-US" sz="2800" dirty="0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 el </a:t>
              </a:r>
              <a:r>
                <a:rPr lang="en-US" sz="2800" dirty="0" err="1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sistema</a:t>
              </a:r>
              <a:r>
                <a:rPr lang="en-US" sz="2800" dirty="0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 de </a:t>
              </a:r>
              <a:r>
                <a:rPr lang="en-US" sz="2800" dirty="0" err="1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aguas</a:t>
              </a:r>
              <a:endParaRPr lang="en-US" sz="2800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83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Ejercicio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Grupal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612900"/>
            <a:ext cx="7556500" cy="4838699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En </a:t>
            </a:r>
            <a:r>
              <a:rPr lang="en-GB" sz="2400" dirty="0" err="1" smtClean="0"/>
              <a:t>grupos</a:t>
            </a:r>
            <a:r>
              <a:rPr lang="en-GB" sz="2400" dirty="0" smtClean="0"/>
              <a:t> de 5:</a:t>
            </a:r>
            <a:endParaRPr lang="en-GB" sz="2400" dirty="0"/>
          </a:p>
          <a:p>
            <a:pPr lvl="0"/>
            <a:r>
              <a:rPr lang="en-GB" sz="2400" dirty="0" err="1" smtClean="0"/>
              <a:t>Revisa</a:t>
            </a:r>
            <a:r>
              <a:rPr lang="en-GB" sz="2400" dirty="0" smtClean="0"/>
              <a:t> </a:t>
            </a:r>
            <a:r>
              <a:rPr lang="en-GB" sz="2400" dirty="0" err="1" smtClean="0"/>
              <a:t>uno</a:t>
            </a:r>
            <a:r>
              <a:rPr lang="en-GB" sz="2400" dirty="0" smtClean="0"/>
              <a:t> de los </a:t>
            </a:r>
            <a:r>
              <a:rPr lang="en-GB" sz="2400" dirty="0" err="1" smtClean="0"/>
              <a:t>problemas</a:t>
            </a:r>
            <a:r>
              <a:rPr lang="en-GB" sz="2400" dirty="0" smtClean="0"/>
              <a:t> </a:t>
            </a:r>
            <a:r>
              <a:rPr lang="en-GB" sz="2400" dirty="0" err="1" smtClean="0"/>
              <a:t>transzonales</a:t>
            </a:r>
            <a:r>
              <a:rPr lang="en-GB" sz="2400" dirty="0" smtClean="0"/>
              <a:t>, sus </a:t>
            </a:r>
            <a:r>
              <a:rPr lang="en-GB" sz="2400" dirty="0" err="1" smtClean="0"/>
              <a:t>impactos</a:t>
            </a:r>
            <a:r>
              <a:rPr lang="en-GB" sz="2400" dirty="0" smtClean="0"/>
              <a:t> y </a:t>
            </a:r>
            <a:r>
              <a:rPr lang="en-GB" sz="2400" dirty="0" err="1" smtClean="0"/>
              <a:t>cadena</a:t>
            </a:r>
            <a:r>
              <a:rPr lang="en-GB" sz="2400" dirty="0" smtClean="0"/>
              <a:t> causal</a:t>
            </a:r>
            <a:endParaRPr lang="en-GB" sz="2400" dirty="0"/>
          </a:p>
          <a:p>
            <a:r>
              <a:rPr lang="en-GB" sz="2400" dirty="0" err="1" smtClean="0"/>
              <a:t>Donde</a:t>
            </a:r>
            <a:r>
              <a:rPr lang="en-GB" sz="2400" dirty="0" smtClean="0"/>
              <a:t>,  las </a:t>
            </a:r>
            <a:r>
              <a:rPr lang="en-GB" sz="2400" dirty="0" err="1" smtClean="0"/>
              <a:t>intervenciones</a:t>
            </a:r>
            <a:r>
              <a:rPr lang="en-GB" sz="2400" dirty="0" smtClean="0"/>
              <a:t> </a:t>
            </a:r>
            <a:r>
              <a:rPr lang="en-GB" sz="2400" dirty="0" err="1" smtClean="0"/>
              <a:t>podrían</a:t>
            </a:r>
            <a:r>
              <a:rPr lang="en-GB" sz="2400" dirty="0" smtClean="0"/>
              <a:t> </a:t>
            </a:r>
            <a:r>
              <a:rPr lang="en-GB" sz="2400" dirty="0" err="1" smtClean="0"/>
              <a:t>parecer</a:t>
            </a:r>
            <a:r>
              <a:rPr lang="en-GB" sz="2400" dirty="0" smtClean="0"/>
              <a:t> </a:t>
            </a:r>
            <a:r>
              <a:rPr lang="en-GB" sz="2400" dirty="0" err="1" smtClean="0"/>
              <a:t>tener</a:t>
            </a:r>
            <a:r>
              <a:rPr lang="en-GB" sz="2400" dirty="0" smtClean="0"/>
              <a:t> el </a:t>
            </a:r>
            <a:r>
              <a:rPr lang="en-GB" sz="2400" dirty="0" err="1" smtClean="0"/>
              <a:t>potencial</a:t>
            </a:r>
            <a:r>
              <a:rPr lang="en-GB" sz="2400" dirty="0" smtClean="0"/>
              <a:t> </a:t>
            </a:r>
            <a:r>
              <a:rPr lang="en-GB" sz="2400" dirty="0" err="1" smtClean="0"/>
              <a:t>para</a:t>
            </a:r>
            <a:r>
              <a:rPr lang="en-GB" sz="2400" dirty="0" smtClean="0"/>
              <a:t> la </a:t>
            </a:r>
            <a:r>
              <a:rPr lang="en-GB" sz="2400" dirty="0" err="1" smtClean="0"/>
              <a:t>influencia</a:t>
            </a:r>
            <a:r>
              <a:rPr lang="en-GB" sz="2400" dirty="0" smtClean="0"/>
              <a:t> mas </a:t>
            </a:r>
            <a:r>
              <a:rPr lang="en-GB" sz="2400" dirty="0" err="1" smtClean="0"/>
              <a:t>amplia</a:t>
            </a:r>
            <a:r>
              <a:rPr lang="en-GB" sz="2400" dirty="0" smtClean="0"/>
              <a:t> y </a:t>
            </a:r>
            <a:r>
              <a:rPr lang="en-GB" sz="2400" dirty="0" err="1" smtClean="0"/>
              <a:t>positiva</a:t>
            </a:r>
            <a:r>
              <a:rPr lang="en-GB" sz="2400" dirty="0" smtClean="0"/>
              <a:t> en el </a:t>
            </a:r>
            <a:r>
              <a:rPr lang="en-GB" sz="2400" dirty="0" err="1" smtClean="0"/>
              <a:t>sistema</a:t>
            </a:r>
            <a:r>
              <a:rPr lang="en-GB" sz="2400" dirty="0" smtClean="0"/>
              <a:t> de </a:t>
            </a:r>
            <a:r>
              <a:rPr lang="en-GB" sz="2400" dirty="0" err="1" smtClean="0"/>
              <a:t>aguas</a:t>
            </a:r>
            <a:r>
              <a:rPr lang="en-GB" sz="2400" dirty="0" smtClean="0"/>
              <a:t>?</a:t>
            </a:r>
            <a:endParaRPr lang="en-GB" sz="2400" dirty="0"/>
          </a:p>
          <a:p>
            <a:r>
              <a:rPr lang="en-GB" sz="2400" dirty="0" err="1" smtClean="0"/>
              <a:t>Identifica</a:t>
            </a:r>
            <a:r>
              <a:rPr lang="en-GB" sz="2400" dirty="0" smtClean="0"/>
              <a:t> </a:t>
            </a:r>
            <a:r>
              <a:rPr lang="en-GB" sz="2400" dirty="0" err="1" smtClean="0"/>
              <a:t>estos</a:t>
            </a:r>
            <a:r>
              <a:rPr lang="en-GB" sz="2400" dirty="0" smtClean="0"/>
              <a:t>  </a:t>
            </a:r>
            <a:r>
              <a:rPr lang="en-GB" sz="2400" dirty="0" err="1" smtClean="0"/>
              <a:t>puntos</a:t>
            </a:r>
            <a:r>
              <a:rPr lang="en-GB" sz="2400" dirty="0" smtClean="0"/>
              <a:t> de </a:t>
            </a:r>
            <a:r>
              <a:rPr lang="en-GB" sz="2400" dirty="0" err="1" smtClean="0"/>
              <a:t>apalancamiento</a:t>
            </a:r>
            <a:r>
              <a:rPr lang="en-GB" sz="2400" dirty="0" smtClean="0"/>
              <a:t>, </a:t>
            </a:r>
            <a:r>
              <a:rPr lang="en-GB" sz="2400" dirty="0" err="1" smtClean="0"/>
              <a:t>ya</a:t>
            </a:r>
            <a:r>
              <a:rPr lang="en-GB" sz="2400" dirty="0" smtClean="0"/>
              <a:t> sea </a:t>
            </a:r>
            <a:r>
              <a:rPr lang="en-GB" sz="2400" dirty="0" err="1" smtClean="0"/>
              <a:t>geográficamente</a:t>
            </a:r>
            <a:r>
              <a:rPr lang="en-GB" sz="2400" dirty="0" smtClean="0"/>
              <a:t> en los </a:t>
            </a:r>
            <a:r>
              <a:rPr lang="en-GB" sz="2400" dirty="0" err="1" smtClean="0"/>
              <a:t>materiales</a:t>
            </a:r>
            <a:r>
              <a:rPr lang="en-GB" sz="2400" dirty="0" smtClean="0"/>
              <a:t> del ADT y/o en </a:t>
            </a:r>
            <a:r>
              <a:rPr lang="en-GB" sz="2400" dirty="0" err="1" smtClean="0"/>
              <a:t>lista</a:t>
            </a:r>
            <a:endParaRPr lang="en-GB" sz="2400" dirty="0" smtClean="0"/>
          </a:p>
          <a:p>
            <a:r>
              <a:rPr lang="en-GB" sz="2400" b="1" dirty="0" err="1" smtClean="0"/>
              <a:t>Tiempo</a:t>
            </a:r>
            <a:r>
              <a:rPr lang="en-GB" sz="2400" b="1" dirty="0" smtClean="0"/>
              <a:t>: </a:t>
            </a:r>
            <a:r>
              <a:rPr lang="en-GB" sz="2400" b="1" dirty="0"/>
              <a:t>2</a:t>
            </a:r>
            <a:r>
              <a:rPr lang="en-GB" sz="2400" b="1" dirty="0" smtClean="0"/>
              <a:t>0 </a:t>
            </a:r>
            <a:r>
              <a:rPr lang="en-GB" sz="2400" b="1" smtClean="0"/>
              <a:t>minutos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19587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 txBox="1">
            <a:spLocks/>
          </p:cNvSpPr>
          <p:nvPr/>
        </p:nvSpPr>
        <p:spPr bwMode="auto">
          <a:xfrm>
            <a:off x="727075" y="1841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4000" b="1" dirty="0" smtClean="0">
                <a:solidFill>
                  <a:srgbClr val="000000"/>
                </a:solidFill>
                <a:latin typeface="Calibri" charset="0"/>
                <a:cs typeface="Calibri" charset="0"/>
              </a:rPr>
              <a:t>Vista general del </a:t>
            </a:r>
            <a:r>
              <a:rPr lang="en-US" sz="4000" b="1" dirty="0" err="1" smtClean="0">
                <a:solidFill>
                  <a:srgbClr val="000000"/>
                </a:solidFill>
                <a:latin typeface="Calibri" charset="0"/>
                <a:cs typeface="Calibri" charset="0"/>
              </a:rPr>
              <a:t>día</a:t>
            </a:r>
            <a:r>
              <a:rPr lang="en-US" sz="4000" b="1" dirty="0" smtClean="0">
                <a:solidFill>
                  <a:srgbClr val="000000"/>
                </a:solidFill>
                <a:latin typeface="Calibri" charset="0"/>
                <a:cs typeface="Calibri" charset="0"/>
              </a:rPr>
              <a:t> de hoy</a:t>
            </a:r>
            <a:endParaRPr lang="en-US" sz="4000" b="1" dirty="0">
              <a:solidFill>
                <a:srgbClr val="000000"/>
              </a:solidFill>
              <a:latin typeface="Calibri" charset="0"/>
              <a:cs typeface="Calibri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63700"/>
            <a:ext cx="4229100" cy="1765300"/>
          </a:xfrm>
          <a:solidFill>
            <a:srgbClr val="66CCFF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z="2400" u="sng" dirty="0" smtClean="0">
                <a:solidFill>
                  <a:srgbClr val="0000FF"/>
                </a:solidFill>
                <a:ea typeface="ＭＳ Ｐゴシック" charset="0"/>
              </a:rPr>
              <a:t>AM</a:t>
            </a:r>
          </a:p>
          <a:p>
            <a:pPr marL="355600" lvl="1" indent="-355600" eaLnBrk="1" hangingPunct="1">
              <a:buClr>
                <a:srgbClr val="003399"/>
              </a:buClr>
              <a:defRPr/>
            </a:pPr>
            <a:r>
              <a:rPr lang="en-US" sz="2000" dirty="0" err="1" smtClean="0">
                <a:solidFill>
                  <a:schemeClr val="tx1"/>
                </a:solidFill>
              </a:rPr>
              <a:t>Apertura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55600" lvl="1" indent="-355600" eaLnBrk="1" hangingPunct="1">
              <a:buClr>
                <a:srgbClr val="003399"/>
              </a:buClr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Modulo 2: </a:t>
            </a:r>
            <a:r>
              <a:rPr lang="en-US" sz="2000" dirty="0" err="1" smtClean="0"/>
              <a:t>Desarollando</a:t>
            </a:r>
            <a:r>
              <a:rPr lang="en-US" sz="2000" dirty="0" smtClean="0"/>
              <a:t> el ADT </a:t>
            </a:r>
            <a:r>
              <a:rPr lang="en-US" sz="2000" dirty="0"/>
              <a:t>– </a:t>
            </a:r>
            <a:r>
              <a:rPr lang="en-US" sz="2000" dirty="0" err="1" smtClean="0"/>
              <a:t>Análisis</a:t>
            </a:r>
            <a:r>
              <a:rPr lang="en-US" sz="2000" dirty="0" smtClean="0"/>
              <a:t> de la </a:t>
            </a:r>
            <a:r>
              <a:rPr lang="en-US" sz="2000" dirty="0" err="1" smtClean="0"/>
              <a:t>Cadena</a:t>
            </a:r>
            <a:r>
              <a:rPr lang="en-US" sz="2000" dirty="0" smtClean="0"/>
              <a:t> Causal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 txBox="1">
            <a:spLocks/>
          </p:cNvSpPr>
          <p:nvPr/>
        </p:nvSpPr>
        <p:spPr bwMode="auto">
          <a:xfrm>
            <a:off x="4597400" y="1662113"/>
            <a:ext cx="4241799" cy="2173287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008000"/>
              </a:buClr>
              <a:buSzPct val="75000"/>
              <a:buFont typeface="Wingdings" charset="0"/>
              <a:buChar char="n"/>
              <a:defRPr sz="2800" kern="1200">
                <a:solidFill>
                  <a:srgbClr val="595959"/>
                </a:solidFill>
                <a:latin typeface="Calibri"/>
                <a:ea typeface="ＭＳ Ｐゴシック" charset="-128"/>
                <a:cs typeface="Calibri"/>
              </a:defRPr>
            </a:lvl1pPr>
            <a:lvl2pPr marL="457200" indent="-2286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Pct val="75000"/>
              <a:buFont typeface="Wingdings" charset="0"/>
              <a:buChar char="n"/>
              <a:defRPr sz="2400" kern="1200">
                <a:solidFill>
                  <a:srgbClr val="595959"/>
                </a:solidFill>
                <a:latin typeface="Calibri"/>
                <a:ea typeface="ＭＳ Ｐゴシック" charset="-128"/>
                <a:cs typeface="Calibri"/>
              </a:defRPr>
            </a:lvl2pPr>
            <a:lvl3pPr marL="685800" indent="-2286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2F300"/>
              </a:buClr>
              <a:buSzPct val="75000"/>
              <a:buFont typeface="Wingdings" charset="0"/>
              <a:buChar char="n"/>
              <a:defRPr sz="2000" kern="1200">
                <a:solidFill>
                  <a:srgbClr val="595959"/>
                </a:solidFill>
                <a:latin typeface="Calibri"/>
                <a:ea typeface="ＭＳ Ｐゴシック" charset="-128"/>
                <a:cs typeface="Calibri"/>
              </a:defRPr>
            </a:lvl3pPr>
            <a:lvl4pPr marL="914400" indent="-2286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charset="0"/>
              <a:buChar char="n"/>
              <a:defRPr kern="1200">
                <a:solidFill>
                  <a:srgbClr val="595959"/>
                </a:solidFill>
                <a:latin typeface="Calibri"/>
                <a:ea typeface="ＭＳ Ｐゴシック" charset="-128"/>
                <a:cs typeface="Calibri"/>
              </a:defRPr>
            </a:lvl4pPr>
            <a:lvl5pPr marL="914400" indent="9144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8000"/>
              </a:buClr>
              <a:buSzPct val="75000"/>
              <a:buFont typeface="Wingdings" charset="0"/>
              <a:defRPr kern="1200">
                <a:solidFill>
                  <a:srgbClr val="595959"/>
                </a:solidFill>
                <a:latin typeface="Calibri"/>
                <a:ea typeface="ＭＳ Ｐゴシック" charset="-128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lvl="1" indent="-273050" eaLnBrk="1" hangingPunct="1">
              <a:buSzPct val="95000"/>
              <a:buFont typeface="Arial" charset="0"/>
              <a:buNone/>
            </a:pPr>
            <a:r>
              <a:rPr lang="en-US" u="sng" dirty="0" smtClean="0">
                <a:solidFill>
                  <a:srgbClr val="0000FF"/>
                </a:solidFill>
                <a:ea typeface="ＭＳ Ｐゴシック" charset="0"/>
              </a:rPr>
              <a:t>PM</a:t>
            </a:r>
          </a:p>
          <a:p>
            <a:pPr marL="273050" lvl="1" indent="-273050" defTabSz="914400" eaLnBrk="1" hangingPunct="1"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Modulo </a:t>
            </a:r>
            <a:r>
              <a:rPr lang="en-US" sz="2000" dirty="0">
                <a:solidFill>
                  <a:prstClr val="black"/>
                </a:solidFill>
              </a:rPr>
              <a:t>2: </a:t>
            </a:r>
            <a:r>
              <a:rPr lang="en-US" sz="2000" dirty="0" err="1" smtClean="0">
                <a:solidFill>
                  <a:prstClr val="black"/>
                </a:solidFill>
              </a:rPr>
              <a:t>Desarrollando</a:t>
            </a:r>
            <a:r>
              <a:rPr lang="en-US" sz="2000" dirty="0" smtClean="0">
                <a:solidFill>
                  <a:prstClr val="black"/>
                </a:solidFill>
              </a:rPr>
              <a:t> el ADT –</a:t>
            </a:r>
            <a:r>
              <a:rPr lang="en-US" sz="2000" dirty="0" err="1" smtClean="0">
                <a:solidFill>
                  <a:prstClr val="black"/>
                </a:solidFill>
              </a:rPr>
              <a:t>haciendo</a:t>
            </a:r>
            <a:r>
              <a:rPr lang="en-US" sz="2000" dirty="0" smtClean="0">
                <a:solidFill>
                  <a:prstClr val="black"/>
                </a:solidFill>
              </a:rPr>
              <a:t> el </a:t>
            </a:r>
            <a:r>
              <a:rPr lang="en-US" sz="2000" dirty="0" err="1" smtClean="0">
                <a:solidFill>
                  <a:prstClr val="black"/>
                </a:solidFill>
              </a:rPr>
              <a:t>borrador</a:t>
            </a:r>
            <a:r>
              <a:rPr lang="en-US" sz="2000" dirty="0" smtClean="0">
                <a:solidFill>
                  <a:prstClr val="black"/>
                </a:solidFill>
              </a:rPr>
              <a:t> del ADT</a:t>
            </a:r>
            <a:endParaRPr lang="en-US" sz="2000" dirty="0">
              <a:solidFill>
                <a:prstClr val="black"/>
              </a:solidFill>
            </a:endParaRPr>
          </a:p>
          <a:p>
            <a:pPr marL="273050" lvl="1" indent="-273050" defTabSz="914400" eaLnBrk="1" hangingPunct="1">
              <a:defRPr/>
            </a:pPr>
            <a:endParaRPr lang="en-US" sz="2000" dirty="0" smtClean="0">
              <a:solidFill>
                <a:prstClr val="black"/>
              </a:solidFill>
            </a:endParaRPr>
          </a:p>
          <a:p>
            <a:pPr marL="273050" lvl="1" indent="-273050" defTabSz="914400" eaLnBrk="1" hangingPunct="1">
              <a:defRPr/>
            </a:pPr>
            <a:r>
              <a:rPr lang="en-US" sz="2000" dirty="0" err="1" smtClean="0">
                <a:solidFill>
                  <a:prstClr val="black"/>
                </a:solidFill>
              </a:rPr>
              <a:t>Discussión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</a:rPr>
              <a:t>grupal</a:t>
            </a:r>
            <a:endParaRPr lang="en-US" sz="2000" dirty="0">
              <a:solidFill>
                <a:prstClr val="black"/>
              </a:solidFill>
            </a:endParaRPr>
          </a:p>
          <a:p>
            <a:pPr marL="273050" lvl="1" indent="-273050" eaLnBrk="1" hangingPunct="1">
              <a:buSzPct val="95000"/>
              <a:buFont typeface="Arial" charset="0"/>
              <a:buNone/>
            </a:pPr>
            <a:endParaRPr lang="en-US" u="sng" dirty="0" smtClean="0">
              <a:solidFill>
                <a:srgbClr val="0000FF"/>
              </a:solidFill>
              <a:ea typeface="ＭＳ Ｐゴシック" charset="0"/>
            </a:endParaRPr>
          </a:p>
          <a:p>
            <a:pPr marL="355600" lvl="1" indent="-355600" eaLnBrk="1" hangingPunct="1">
              <a:defRPr/>
            </a:pP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65100" y="3975100"/>
            <a:ext cx="4203700" cy="22352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4161750" indent="-24161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5600" indent="-355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55650" indent="-355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000" dirty="0" err="1" smtClean="0">
                <a:latin typeface="Calibri"/>
                <a:ea typeface="ＭＳ Ｐゴシック" charset="-128"/>
                <a:cs typeface="Calibri"/>
              </a:rPr>
              <a:t>Ejercicio</a:t>
            </a:r>
            <a:r>
              <a:rPr lang="en-US" sz="2000" dirty="0" smtClean="0">
                <a:latin typeface="Calibri"/>
                <a:ea typeface="ＭＳ Ｐゴシック" charset="-128"/>
                <a:cs typeface="Calibri"/>
              </a:rPr>
              <a:t> </a:t>
            </a:r>
            <a:r>
              <a:rPr lang="en-US" sz="2000" dirty="0" err="1" smtClean="0">
                <a:latin typeface="Calibri"/>
                <a:ea typeface="ＭＳ Ｐゴシック" charset="-128"/>
                <a:cs typeface="Calibri"/>
              </a:rPr>
              <a:t>grupa</a:t>
            </a:r>
            <a:r>
              <a:rPr lang="en-US" sz="2000" dirty="0" err="1">
                <a:latin typeface="Calibri"/>
                <a:ea typeface="ＭＳ Ｐゴシック" charset="-128"/>
                <a:cs typeface="Calibri"/>
              </a:rPr>
              <a:t>l</a:t>
            </a:r>
            <a:endParaRPr lang="en-US" sz="2000" dirty="0">
              <a:latin typeface="Calibri"/>
              <a:ea typeface="ＭＳ Ｐゴシック" charset="-128"/>
              <a:cs typeface="Calibri"/>
            </a:endParaRPr>
          </a:p>
          <a:p>
            <a:pPr lvl="1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000" dirty="0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Modulo </a:t>
            </a:r>
            <a:r>
              <a:rPr lang="en-US" sz="2000" dirty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2: </a:t>
            </a:r>
            <a:r>
              <a:rPr lang="en-US" sz="2000" dirty="0" err="1" smtClean="0">
                <a:latin typeface="Calibri"/>
                <a:ea typeface="ＭＳ Ｐゴシック" charset="-128"/>
                <a:cs typeface="Calibri"/>
              </a:rPr>
              <a:t>Desarrollando</a:t>
            </a:r>
            <a:r>
              <a:rPr lang="en-US" sz="2000" dirty="0" smtClean="0">
                <a:latin typeface="Calibri"/>
                <a:ea typeface="ＭＳ Ｐゴシック" charset="-128"/>
                <a:cs typeface="Calibri"/>
              </a:rPr>
              <a:t> el ADT </a:t>
            </a:r>
            <a:r>
              <a:rPr lang="en-US" sz="2000" dirty="0">
                <a:latin typeface="Calibri"/>
                <a:ea typeface="ＭＳ Ｐゴシック" charset="-128"/>
                <a:cs typeface="Calibri"/>
              </a:rPr>
              <a:t>– </a:t>
            </a:r>
            <a:r>
              <a:rPr lang="en-US" sz="2000" dirty="0" err="1" smtClean="0">
                <a:latin typeface="Calibri"/>
                <a:ea typeface="ＭＳ Ｐゴシック" charset="-128"/>
                <a:cs typeface="Calibri"/>
              </a:rPr>
              <a:t>Reportes</a:t>
            </a:r>
            <a:r>
              <a:rPr lang="en-US" sz="2000" dirty="0" smtClean="0">
                <a:latin typeface="Calibri"/>
                <a:ea typeface="ＭＳ Ｐゴシック" charset="-128"/>
                <a:cs typeface="Calibri"/>
              </a:rPr>
              <a:t> </a:t>
            </a:r>
            <a:r>
              <a:rPr lang="en-US" sz="2000" dirty="0" err="1" smtClean="0">
                <a:latin typeface="Calibri"/>
                <a:ea typeface="ＭＳ Ｐゴシック" charset="-128"/>
                <a:cs typeface="Calibri"/>
              </a:rPr>
              <a:t>Temáticos</a:t>
            </a:r>
            <a:endParaRPr lang="en-US" sz="2000" dirty="0" smtClean="0">
              <a:latin typeface="Calibri"/>
              <a:ea typeface="ＭＳ Ｐゴシック" charset="-128"/>
              <a:cs typeface="Calibri"/>
            </a:endParaRPr>
          </a:p>
          <a:p>
            <a:pPr lvl="1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Module 2: </a:t>
            </a:r>
            <a:r>
              <a:rPr lang="en-US" sz="2000" dirty="0" err="1">
                <a:latin typeface="Calibri"/>
                <a:ea typeface="ＭＳ Ｐゴシック" charset="-128"/>
                <a:cs typeface="Calibri"/>
              </a:rPr>
              <a:t>Desarrollando</a:t>
            </a:r>
            <a:r>
              <a:rPr lang="en-US" sz="2000" dirty="0">
                <a:latin typeface="Calibri"/>
                <a:ea typeface="ＭＳ Ｐゴシック" charset="-128"/>
                <a:cs typeface="Calibri"/>
              </a:rPr>
              <a:t> el ADT– </a:t>
            </a:r>
            <a:r>
              <a:rPr lang="en-US" sz="2000" dirty="0" err="1" smtClean="0">
                <a:latin typeface="Calibri"/>
                <a:ea typeface="ＭＳ Ｐゴシック" charset="-128"/>
                <a:cs typeface="Calibri"/>
              </a:rPr>
              <a:t>vínculos</a:t>
            </a:r>
            <a:r>
              <a:rPr lang="en-US" sz="2000" dirty="0" smtClean="0">
                <a:latin typeface="Calibri"/>
                <a:ea typeface="ＭＳ Ｐゴシック" charset="-128"/>
                <a:cs typeface="Calibri"/>
              </a:rPr>
              <a:t> ADT/PAE</a:t>
            </a:r>
            <a:endParaRPr lang="en-US" sz="2000" dirty="0">
              <a:latin typeface="Calibri"/>
              <a:ea typeface="ＭＳ Ｐゴシック" charset="-128"/>
              <a:cs typeface="Calibri"/>
            </a:endParaRPr>
          </a:p>
          <a:p>
            <a:pPr lvl="1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000" dirty="0" err="1" smtClean="0">
                <a:latin typeface="Calibri"/>
                <a:ea typeface="ＭＳ Ｐゴシック" charset="-128"/>
                <a:cs typeface="Calibri"/>
              </a:rPr>
              <a:t>Ejercicio</a:t>
            </a:r>
            <a:r>
              <a:rPr lang="en-US" sz="2000" dirty="0" smtClean="0">
                <a:latin typeface="Calibri"/>
                <a:ea typeface="ＭＳ Ｐゴシック" charset="-128"/>
                <a:cs typeface="Calibri"/>
              </a:rPr>
              <a:t> </a:t>
            </a:r>
            <a:r>
              <a:rPr lang="en-US" sz="2000" dirty="0" err="1" smtClean="0">
                <a:latin typeface="Calibri"/>
                <a:ea typeface="ＭＳ Ｐゴシック" charset="-128"/>
                <a:cs typeface="Calibri"/>
              </a:rPr>
              <a:t>Grupal</a:t>
            </a:r>
            <a:endParaRPr lang="en-US" sz="2000" dirty="0">
              <a:latin typeface="Calibri"/>
              <a:ea typeface="ＭＳ Ｐゴシック" charset="-128"/>
              <a:cs typeface="Calibri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52400" y="3479800"/>
            <a:ext cx="4229100" cy="4445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tIns="0" bIns="0" anchor="t" anchorCtr="0"/>
          <a:lstStyle>
            <a:lvl1pPr marL="24161750" indent="-24161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5600" indent="-355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eaLnBrk="1" hangingPunct="1">
              <a:spcBef>
                <a:spcPct val="20000"/>
              </a:spcBef>
            </a:pPr>
            <a:r>
              <a:rPr lang="en-US" sz="2000" dirty="0">
                <a:latin typeface="Calibri"/>
                <a:cs typeface="Calibri"/>
              </a:rPr>
              <a:t>Break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4610100" y="4406900"/>
            <a:ext cx="4229100" cy="18034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4161750" indent="-24161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273050" indent="-2730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000" dirty="0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Modulo </a:t>
            </a:r>
            <a:r>
              <a:rPr lang="en-US" sz="2000" dirty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3: </a:t>
            </a:r>
            <a:r>
              <a:rPr lang="en-US" sz="2000" dirty="0" err="1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Desarrollando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 el PAE </a:t>
            </a:r>
            <a:r>
              <a:rPr lang="en-US" sz="2000" dirty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– </a:t>
            </a:r>
            <a:r>
              <a:rPr lang="en-US" sz="2000" dirty="0" err="1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Introducción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 y </a:t>
            </a:r>
            <a:r>
              <a:rPr lang="en-US" sz="2000" dirty="0" err="1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estableciendo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una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visión</a:t>
            </a:r>
            <a:endParaRPr lang="en-US" sz="2000" dirty="0">
              <a:solidFill>
                <a:prstClr val="black"/>
              </a:solidFill>
              <a:latin typeface="Calibri"/>
              <a:ea typeface="ＭＳ Ｐゴシック" charset="-128"/>
              <a:cs typeface="Calibri"/>
            </a:endParaRPr>
          </a:p>
          <a:p>
            <a:pPr lvl="1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000" dirty="0" err="1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Ejercicio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Grupal</a:t>
            </a:r>
            <a:endParaRPr lang="en-US" sz="2000" dirty="0">
              <a:solidFill>
                <a:prstClr val="black"/>
              </a:solidFill>
              <a:latin typeface="Calibri"/>
              <a:ea typeface="ＭＳ Ｐゴシック" charset="-128"/>
              <a:cs typeface="Calibri"/>
            </a:endParaRPr>
          </a:p>
          <a:p>
            <a:pPr lvl="1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</a:pPr>
            <a:r>
              <a:rPr lang="en-GB" sz="2000" dirty="0" err="1" smtClean="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rPr>
              <a:t>Cierre</a:t>
            </a:r>
            <a:endParaRPr lang="en-GB" sz="2000" dirty="0">
              <a:solidFill>
                <a:prstClr val="black"/>
              </a:solidFill>
              <a:latin typeface="Calibri"/>
              <a:ea typeface="ＭＳ Ｐゴシック" charset="-128"/>
              <a:cs typeface="Calibri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610100" y="3886201"/>
            <a:ext cx="4241800" cy="467999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4161750" indent="-24161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5600" indent="-355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eaLnBrk="1" hangingPunct="1">
              <a:spcBef>
                <a:spcPct val="20000"/>
              </a:spcBef>
              <a:buFont typeface="Arial" charset="0"/>
              <a:buNone/>
            </a:pPr>
            <a:r>
              <a:rPr lang="en-US" sz="2000" dirty="0" smtClean="0">
                <a:latin typeface="Calibri"/>
                <a:cs typeface="Calibri"/>
              </a:rPr>
              <a:t>Break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165100" y="6261100"/>
            <a:ext cx="4203700" cy="4699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tIns="0" bIns="0" anchor="t" anchorCtr="0"/>
          <a:lstStyle>
            <a:lvl1pPr marL="24161750" indent="-24161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5600" indent="-355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eaLnBrk="1" hangingPunct="1">
              <a:spcBef>
                <a:spcPct val="20000"/>
              </a:spcBef>
            </a:pPr>
            <a:r>
              <a:rPr lang="en-US" sz="2000" dirty="0" smtClean="0">
                <a:latin typeface="Calibri"/>
                <a:cs typeface="Calibri"/>
              </a:rPr>
              <a:t>LUNCH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4597400" y="6261100"/>
            <a:ext cx="4248000" cy="4699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marL="24161750" indent="-24161750" eaLnBrk="0" hangingPunct="0">
              <a:defRPr sz="2400"/>
            </a:lvl1pPr>
            <a:lvl2pPr marL="273050" lvl="1" indent="-273050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 sz="2000">
                <a:solidFill>
                  <a:prstClr val="black"/>
                </a:solidFill>
                <a:latin typeface="Calibri"/>
                <a:ea typeface="ＭＳ Ｐゴシック" charset="-128"/>
                <a:cs typeface="Calibri"/>
              </a:defRPr>
            </a:lvl2pPr>
            <a:lvl3pPr eaLnBrk="0" hangingPunct="0">
              <a:defRPr sz="2400"/>
            </a:lvl3pPr>
            <a:lvl4pPr eaLnBrk="0" hangingPunct="0">
              <a:defRPr sz="2400"/>
            </a:lvl4pPr>
            <a:lvl5pPr eaLnBrk="0" hangingPunct="0">
              <a:defRPr sz="2400"/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/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/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/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pPr marL="0" lvl="1" indent="0">
              <a:buNone/>
            </a:pPr>
            <a:r>
              <a:rPr lang="en-US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180212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8" grpId="0" animBg="1"/>
      <p:bldP spid="9" grpId="0" animBg="1"/>
      <p:bldP spid="11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4" y="2998788"/>
            <a:ext cx="7756525" cy="1027112"/>
          </a:xfrm>
        </p:spPr>
        <p:txBody>
          <a:bodyPr/>
          <a:lstStyle/>
          <a:p>
            <a:r>
              <a:rPr lang="en-US" dirty="0" err="1" smtClean="0"/>
              <a:t>Sección</a:t>
            </a:r>
            <a:r>
              <a:rPr lang="en-US" dirty="0" smtClean="0"/>
              <a:t> 7: </a:t>
            </a:r>
            <a:r>
              <a:rPr lang="en-US" dirty="0" err="1" smtClean="0"/>
              <a:t>Reportes</a:t>
            </a:r>
            <a:r>
              <a:rPr lang="en-US" dirty="0" smtClean="0"/>
              <a:t> </a:t>
            </a:r>
            <a:r>
              <a:rPr lang="en-US" dirty="0" err="1" smtClean="0"/>
              <a:t>Temáticos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60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152400"/>
            <a:ext cx="9004300" cy="1702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965889" y="613820"/>
            <a:ext cx="7200000" cy="5672679"/>
            <a:chOff x="432489" y="867820"/>
            <a:chExt cx="7200000" cy="5672679"/>
          </a:xfrm>
        </p:grpSpPr>
        <p:sp>
          <p:nvSpPr>
            <p:cNvPr id="11" name="Rounded Rectangle 10"/>
            <p:cNvSpPr/>
            <p:nvPr/>
          </p:nvSpPr>
          <p:spPr>
            <a:xfrm>
              <a:off x="512232" y="4597396"/>
              <a:ext cx="7044267" cy="1943103"/>
            </a:xfrm>
            <a:prstGeom prst="roundRect">
              <a:avLst/>
            </a:prstGeom>
            <a:noFill/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en-US">
                <a:ln w="38100" cmpd="sng">
                  <a:solidFill>
                    <a:schemeClr val="tx1"/>
                  </a:solidFill>
                </a:ln>
                <a:solidFill>
                  <a:schemeClr val="dk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21265" y="4582059"/>
              <a:ext cx="9692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tx2"/>
                  </a:solidFill>
                </a:rPr>
                <a:t>Analysis</a:t>
              </a:r>
              <a:endParaRPr 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13" name="Striped Right Arrow 12"/>
            <p:cNvSpPr/>
            <p:nvPr/>
          </p:nvSpPr>
          <p:spPr>
            <a:xfrm rot="5400000">
              <a:off x="812800" y="3674538"/>
              <a:ext cx="999066" cy="694263"/>
            </a:xfrm>
            <a:prstGeom prst="stripedRightArrow">
              <a:avLst/>
            </a:prstGeom>
            <a:solidFill>
              <a:srgbClr val="FF0000"/>
            </a:solidFill>
            <a:ln w="12700" cmpd="sng">
              <a:noFill/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2489" y="867820"/>
              <a:ext cx="7200000" cy="3894118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2366" y="4913559"/>
              <a:ext cx="6671717" cy="16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235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Donde</a:t>
            </a:r>
            <a:r>
              <a:rPr lang="en-US" dirty="0" smtClean="0"/>
              <a:t> </a:t>
            </a:r>
            <a:r>
              <a:rPr lang="en-US" dirty="0" err="1" smtClean="0"/>
              <a:t>estamos</a:t>
            </a:r>
            <a:r>
              <a:rPr lang="en-US" dirty="0" smtClean="0"/>
              <a:t>?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28363" y="2667000"/>
            <a:ext cx="1258770" cy="2007055"/>
            <a:chOff x="4525" y="1104444"/>
            <a:chExt cx="1258770" cy="2490111"/>
          </a:xfrm>
          <a:solidFill>
            <a:schemeClr val="accent1"/>
          </a:solidFill>
        </p:grpSpPr>
        <p:sp>
          <p:nvSpPr>
            <p:cNvPr id="5" name="Rounded Rectangle 4"/>
            <p:cNvSpPr/>
            <p:nvPr/>
          </p:nvSpPr>
          <p:spPr>
            <a:xfrm>
              <a:off x="4525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41393" y="1141312"/>
              <a:ext cx="1185034" cy="2416375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Definir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los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límites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del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sistema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78070" y="3623635"/>
            <a:ext cx="216000" cy="290164"/>
            <a:chOff x="1254232" y="2169499"/>
            <a:chExt cx="216000" cy="360000"/>
          </a:xfrm>
        </p:grpSpPr>
        <p:sp>
          <p:nvSpPr>
            <p:cNvPr id="8" name="Right Arrow 7"/>
            <p:cNvSpPr/>
            <p:nvPr/>
          </p:nvSpPr>
          <p:spPr>
            <a:xfrm>
              <a:off x="1254232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ight Arrow 6"/>
            <p:cNvSpPr/>
            <p:nvPr/>
          </p:nvSpPr>
          <p:spPr>
            <a:xfrm>
              <a:off x="1254232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</a:pPr>
              <a:endParaRPr lang="en-US" sz="150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703904" y="2667000"/>
            <a:ext cx="1258770" cy="2007055"/>
            <a:chOff x="1480066" y="1104444"/>
            <a:chExt cx="1258770" cy="2490111"/>
          </a:xfrm>
          <a:solidFill>
            <a:schemeClr val="bg2"/>
          </a:solidFill>
        </p:grpSpPr>
        <p:sp>
          <p:nvSpPr>
            <p:cNvPr id="11" name="Rounded Rectangle 10"/>
            <p:cNvSpPr/>
            <p:nvPr/>
          </p:nvSpPr>
          <p:spPr>
            <a:xfrm>
              <a:off x="1480066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12" name="Rounded Rectangle 8"/>
            <p:cNvSpPr/>
            <p:nvPr/>
          </p:nvSpPr>
          <p:spPr>
            <a:xfrm>
              <a:off x="1516934" y="1141312"/>
              <a:ext cx="1185034" cy="2416375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Recolección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y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análisis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de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datos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e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información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953611" y="3623635"/>
            <a:ext cx="216000" cy="290164"/>
            <a:chOff x="2729773" y="2169499"/>
            <a:chExt cx="216000" cy="360000"/>
          </a:xfrm>
        </p:grpSpPr>
        <p:sp>
          <p:nvSpPr>
            <p:cNvPr id="14" name="Right Arrow 13"/>
            <p:cNvSpPr/>
            <p:nvPr/>
          </p:nvSpPr>
          <p:spPr>
            <a:xfrm>
              <a:off x="2729773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ight Arrow 10"/>
            <p:cNvSpPr/>
            <p:nvPr/>
          </p:nvSpPr>
          <p:spPr>
            <a:xfrm>
              <a:off x="2729773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</a:pPr>
              <a:endParaRPr lang="en-US" sz="150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179445" y="2667000"/>
            <a:ext cx="1329902" cy="2007055"/>
            <a:chOff x="2955607" y="1104444"/>
            <a:chExt cx="1293902" cy="2490111"/>
          </a:xfrm>
          <a:solidFill>
            <a:schemeClr val="bg2"/>
          </a:solidFill>
        </p:grpSpPr>
        <p:sp>
          <p:nvSpPr>
            <p:cNvPr id="17" name="Rounded Rectangle 16"/>
            <p:cNvSpPr/>
            <p:nvPr/>
          </p:nvSpPr>
          <p:spPr>
            <a:xfrm>
              <a:off x="2955607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18" name="Rounded Rectangle 12"/>
            <p:cNvSpPr/>
            <p:nvPr/>
          </p:nvSpPr>
          <p:spPr>
            <a:xfrm>
              <a:off x="2992475" y="1141312"/>
              <a:ext cx="1257034" cy="24163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Identificación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/>
              </a:r>
              <a:b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</a:b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&amp;</a:t>
              </a:r>
              <a:b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</a:b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priorización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/>
              </a:r>
              <a:b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</a:b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de los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problemas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transzonales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467252" y="3623635"/>
            <a:ext cx="216000" cy="290164"/>
            <a:chOff x="4205314" y="2169499"/>
            <a:chExt cx="216000" cy="360000"/>
          </a:xfrm>
        </p:grpSpPr>
        <p:sp>
          <p:nvSpPr>
            <p:cNvPr id="20" name="Right Arrow 19"/>
            <p:cNvSpPr/>
            <p:nvPr/>
          </p:nvSpPr>
          <p:spPr>
            <a:xfrm>
              <a:off x="4205314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ight Arrow 14"/>
            <p:cNvSpPr/>
            <p:nvPr/>
          </p:nvSpPr>
          <p:spPr>
            <a:xfrm>
              <a:off x="4205314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</a:pPr>
              <a:endParaRPr lang="en-US" sz="150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618452" y="2666999"/>
            <a:ext cx="1412638" cy="2007055"/>
            <a:chOff x="4370937" y="1104443"/>
            <a:chExt cx="1373362" cy="2490111"/>
          </a:xfrm>
          <a:solidFill>
            <a:schemeClr val="bg2"/>
          </a:solidFill>
        </p:grpSpPr>
        <p:sp>
          <p:nvSpPr>
            <p:cNvPr id="23" name="Rounded Rectangle 22"/>
            <p:cNvSpPr/>
            <p:nvPr/>
          </p:nvSpPr>
          <p:spPr>
            <a:xfrm>
              <a:off x="4370937" y="1104443"/>
              <a:ext cx="1373362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24" name="Rounded Rectangle 16"/>
            <p:cNvSpPr/>
            <p:nvPr/>
          </p:nvSpPr>
          <p:spPr>
            <a:xfrm>
              <a:off x="4468014" y="1141312"/>
              <a:ext cx="1276285" cy="2416375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Determinación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 de los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impactos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en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cada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problema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prioritario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55492" y="3623635"/>
            <a:ext cx="216000" cy="290164"/>
            <a:chOff x="5680854" y="2169499"/>
            <a:chExt cx="216000" cy="360000"/>
          </a:xfrm>
        </p:grpSpPr>
        <p:sp>
          <p:nvSpPr>
            <p:cNvPr id="26" name="Right Arrow 25"/>
            <p:cNvSpPr/>
            <p:nvPr/>
          </p:nvSpPr>
          <p:spPr>
            <a:xfrm>
              <a:off x="5680854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ight Arrow 18"/>
            <p:cNvSpPr/>
            <p:nvPr/>
          </p:nvSpPr>
          <p:spPr>
            <a:xfrm>
              <a:off x="5680854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</a:pPr>
              <a:endParaRPr lang="en-US" sz="150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181326" y="2667000"/>
            <a:ext cx="1325306" cy="2007055"/>
            <a:chOff x="5906688" y="1104444"/>
            <a:chExt cx="1325306" cy="2490111"/>
          </a:xfrm>
          <a:solidFill>
            <a:srgbClr val="FF0000"/>
          </a:solidFill>
        </p:grpSpPr>
        <p:sp>
          <p:nvSpPr>
            <p:cNvPr id="29" name="Rounded Rectangle 28"/>
            <p:cNvSpPr/>
            <p:nvPr/>
          </p:nvSpPr>
          <p:spPr>
            <a:xfrm>
              <a:off x="5906688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30" name="Rounded Rectangle 20"/>
            <p:cNvSpPr/>
            <p:nvPr/>
          </p:nvSpPr>
          <p:spPr>
            <a:xfrm>
              <a:off x="5943555" y="1141312"/>
              <a:ext cx="1288439" cy="24163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Análisis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de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las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causas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inmediatas,subyacentes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y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raíz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 de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cada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problema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431033" y="3623635"/>
            <a:ext cx="216000" cy="290164"/>
            <a:chOff x="7156395" y="2169499"/>
            <a:chExt cx="216000" cy="360000"/>
          </a:xfrm>
        </p:grpSpPr>
        <p:sp>
          <p:nvSpPr>
            <p:cNvPr id="32" name="Right Arrow 31"/>
            <p:cNvSpPr/>
            <p:nvPr/>
          </p:nvSpPr>
          <p:spPr>
            <a:xfrm>
              <a:off x="7156395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ight Arrow 22"/>
            <p:cNvSpPr/>
            <p:nvPr/>
          </p:nvSpPr>
          <p:spPr>
            <a:xfrm>
              <a:off x="7156395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</a:pPr>
              <a:endParaRPr lang="en-US" sz="150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656867" y="2667000"/>
            <a:ext cx="1258770" cy="2007055"/>
            <a:chOff x="7382229" y="1104444"/>
            <a:chExt cx="1258770" cy="2490111"/>
          </a:xfrm>
          <a:solidFill>
            <a:srgbClr val="FF0000"/>
          </a:solidFill>
        </p:grpSpPr>
        <p:sp>
          <p:nvSpPr>
            <p:cNvPr id="35" name="Rounded Rectangle 34"/>
            <p:cNvSpPr/>
            <p:nvPr/>
          </p:nvSpPr>
          <p:spPr>
            <a:xfrm>
              <a:off x="7382229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36" name="Rounded Rectangle 24"/>
            <p:cNvSpPr/>
            <p:nvPr/>
          </p:nvSpPr>
          <p:spPr>
            <a:xfrm>
              <a:off x="7419097" y="1141312"/>
              <a:ext cx="1185034" cy="2416375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Desarrollo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de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Reportes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Temáticos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pic>
        <p:nvPicPr>
          <p:cNvPr id="43" name="Picture 4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1" y="4508500"/>
            <a:ext cx="1259999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" name="Picture 4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00" y="45085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365500" y="45085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7" name="Picture 4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45212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339646" y="45212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5100" y="45212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6023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En </a:t>
            </a:r>
            <a:r>
              <a:rPr lang="en-US" sz="3600" dirty="0" err="1" smtClean="0"/>
              <a:t>esta</a:t>
            </a:r>
            <a:r>
              <a:rPr lang="en-US" sz="3600" dirty="0" smtClean="0"/>
              <a:t> </a:t>
            </a:r>
            <a:r>
              <a:rPr lang="en-US" sz="3600" dirty="0" err="1" smtClean="0"/>
              <a:t>sección</a:t>
            </a:r>
            <a:r>
              <a:rPr lang="en-US" sz="3600" dirty="0" smtClean="0"/>
              <a:t> </a:t>
            </a:r>
            <a:r>
              <a:rPr lang="en-US" sz="3600" dirty="0" err="1" smtClean="0"/>
              <a:t>usted</a:t>
            </a:r>
            <a:r>
              <a:rPr lang="en-US" sz="3600" dirty="0" smtClean="0"/>
              <a:t> </a:t>
            </a:r>
            <a:r>
              <a:rPr lang="en-US" sz="3600" dirty="0" err="1" smtClean="0"/>
              <a:t>aprenderá</a:t>
            </a:r>
            <a:r>
              <a:rPr lang="en-US" sz="3600" dirty="0" smtClean="0"/>
              <a:t>….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2438401"/>
            <a:ext cx="7556500" cy="3162300"/>
          </a:xfrm>
        </p:spPr>
        <p:txBody>
          <a:bodyPr/>
          <a:lstStyle/>
          <a:p>
            <a:r>
              <a:rPr lang="en-GB" dirty="0" err="1" smtClean="0"/>
              <a:t>Qué</a:t>
            </a:r>
            <a:r>
              <a:rPr lang="en-GB" dirty="0" smtClean="0"/>
              <a:t> son </a:t>
            </a:r>
            <a:r>
              <a:rPr lang="en-GB" dirty="0" err="1" smtClean="0"/>
              <a:t>reportes</a:t>
            </a:r>
            <a:r>
              <a:rPr lang="en-GB" dirty="0" smtClean="0"/>
              <a:t> </a:t>
            </a:r>
            <a:r>
              <a:rPr lang="en-GB" dirty="0" err="1" smtClean="0"/>
              <a:t>síntesis</a:t>
            </a:r>
            <a:r>
              <a:rPr lang="en-GB" dirty="0" smtClean="0"/>
              <a:t> o </a:t>
            </a:r>
            <a:r>
              <a:rPr lang="en-GB" dirty="0" err="1" smtClean="0"/>
              <a:t>temáticos</a:t>
            </a:r>
            <a:r>
              <a:rPr lang="en-GB" dirty="0" smtClean="0"/>
              <a:t>?</a:t>
            </a:r>
            <a:endParaRPr lang="en-GB" dirty="0"/>
          </a:p>
          <a:p>
            <a:r>
              <a:rPr lang="en-GB" dirty="0" smtClean="0"/>
              <a:t>Un </a:t>
            </a:r>
            <a:r>
              <a:rPr lang="en-GB" dirty="0" err="1" smtClean="0"/>
              <a:t>proceso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desarrollar</a:t>
            </a:r>
            <a:r>
              <a:rPr lang="en-GB" dirty="0" smtClean="0"/>
              <a:t> </a:t>
            </a:r>
            <a:r>
              <a:rPr lang="en-GB" dirty="0" err="1" smtClean="0"/>
              <a:t>reportes</a:t>
            </a:r>
            <a:r>
              <a:rPr lang="en-GB" dirty="0" smtClean="0"/>
              <a:t> </a:t>
            </a:r>
            <a:r>
              <a:rPr lang="en-GB" dirty="0" err="1" smtClean="0"/>
              <a:t>síntesis</a:t>
            </a:r>
            <a:r>
              <a:rPr lang="en-GB" dirty="0" smtClean="0"/>
              <a:t> o </a:t>
            </a:r>
            <a:r>
              <a:rPr lang="en-GB" dirty="0" err="1" smtClean="0"/>
              <a:t>temáticos</a:t>
            </a:r>
            <a:endParaRPr lang="en-GB" dirty="0"/>
          </a:p>
          <a:p>
            <a:r>
              <a:rPr lang="en-US" dirty="0" err="1" smtClean="0"/>
              <a:t>Consejos</a:t>
            </a:r>
            <a:r>
              <a:rPr lang="en-US" dirty="0" smtClean="0"/>
              <a:t> </a:t>
            </a:r>
            <a:r>
              <a:rPr lang="en-US" dirty="0" err="1" smtClean="0"/>
              <a:t>desde</a:t>
            </a:r>
            <a:r>
              <a:rPr lang="en-US" dirty="0" smtClean="0"/>
              <a:t> el campo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endParaRPr lang="en-US" dirty="0"/>
          </a:p>
          <a:p>
            <a:endParaRPr lang="en-US" dirty="0"/>
          </a:p>
          <a:p>
            <a:endParaRPr lang="en-GB" dirty="0" smtClean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32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Reportes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Temáticos</a:t>
            </a:r>
            <a:endParaRPr lang="en-US" sz="3600" dirty="0">
              <a:solidFill>
                <a:schemeClr val="tx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65200" y="2199109"/>
            <a:ext cx="7321550" cy="3541291"/>
            <a:chOff x="0" y="2009"/>
            <a:chExt cx="7785100" cy="411078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" name="Rounded Rectangle 4"/>
            <p:cNvSpPr/>
            <p:nvPr/>
          </p:nvSpPr>
          <p:spPr>
            <a:xfrm>
              <a:off x="0" y="2009"/>
              <a:ext cx="7785100" cy="4110781"/>
            </a:xfrm>
            <a:prstGeom prst="roundRect">
              <a:avLst>
                <a:gd name="adj" fmla="val 10000"/>
              </a:avLst>
            </a:prstGeom>
            <a:grpFill/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120401" y="122410"/>
              <a:ext cx="7544298" cy="38699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algn="ctr" defTabSz="914400" eaLnBrk="0" hangingPunct="0">
                <a:spcBef>
                  <a:spcPts val="2000"/>
                </a:spcBef>
                <a:buClr>
                  <a:srgbClr val="003399"/>
                </a:buClr>
                <a:buSzPct val="75000"/>
              </a:pPr>
              <a:r>
                <a:rPr lang="es-ES" sz="2800" dirty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La principal fuente de información de apoyo para el ADT será </a:t>
              </a:r>
              <a:r>
                <a:rPr lang="es-ES" sz="2800" dirty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temático (síntesis)</a:t>
              </a:r>
              <a:r>
                <a:rPr lang="es-ES" sz="2800" dirty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 o los </a:t>
              </a:r>
              <a:r>
                <a:rPr lang="es-ES" sz="2800" dirty="0">
                  <a:solidFill>
                    <a:schemeClr val="bg2"/>
                  </a:solidFill>
                  <a:latin typeface="Calibri"/>
                  <a:ea typeface="ＭＳ Ｐゴシック" charset="-128"/>
                  <a:cs typeface="Calibri"/>
                </a:rPr>
                <a:t>informes nacionales</a:t>
              </a:r>
              <a:endParaRPr lang="es-PE" sz="2800" dirty="0">
                <a:solidFill>
                  <a:schemeClr val="bg2"/>
                </a:solidFill>
                <a:latin typeface="Calibri"/>
                <a:ea typeface="ＭＳ Ｐゴシック" charset="-128"/>
                <a:cs typeface="Calibri"/>
              </a:endParaRPr>
            </a:p>
            <a:p>
              <a:pPr algn="ctr" defTabSz="914400" eaLnBrk="0" hangingPunct="0">
                <a:spcBef>
                  <a:spcPts val="2000"/>
                </a:spcBef>
                <a:buClr>
                  <a:srgbClr val="003399"/>
                </a:buClr>
                <a:buSzPct val="75000"/>
              </a:pPr>
              <a:r>
                <a:rPr lang="es-ES" sz="2800" dirty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Éstos son susceptibles de ser elaborados por los consultores seleccionados o expertos nacionales del equipo de desarrollo </a:t>
              </a:r>
              <a:r>
                <a:rPr lang="es-ES" sz="2800" dirty="0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del ADT </a:t>
              </a:r>
              <a:r>
                <a:rPr lang="es-ES" sz="2800" dirty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con cada </a:t>
              </a:r>
              <a:r>
                <a:rPr lang="es-ES" sz="2800" dirty="0" smtClean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informe </a:t>
              </a:r>
              <a:r>
                <a:rPr lang="es-ES" sz="2800" dirty="0">
                  <a:solidFill>
                    <a:srgbClr val="000000"/>
                  </a:solidFill>
                  <a:latin typeface="Calibri"/>
                  <a:ea typeface="ＭＳ Ｐゴシック" charset="-128"/>
                  <a:cs typeface="Calibri"/>
                </a:rPr>
                <a:t>de estructura similar</a:t>
              </a:r>
              <a:endParaRPr lang="es-PE" sz="2800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076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1"/>
          <p:cNvSpPr txBox="1">
            <a:spLocks/>
          </p:cNvSpPr>
          <p:nvPr/>
        </p:nvSpPr>
        <p:spPr bwMode="auto">
          <a:xfrm>
            <a:off x="0" y="101600"/>
            <a:ext cx="9144000" cy="1625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mtClean="0"/>
              <a:t> </a:t>
            </a:r>
            <a:endParaRPr lang="en-US" dirty="0"/>
          </a:p>
        </p:txBody>
      </p:sp>
      <p:grpSp>
        <p:nvGrpSpPr>
          <p:cNvPr id="50" name="Group 49"/>
          <p:cNvGrpSpPr/>
          <p:nvPr/>
        </p:nvGrpSpPr>
        <p:grpSpPr>
          <a:xfrm>
            <a:off x="1587500" y="3822701"/>
            <a:ext cx="5832000" cy="876299"/>
            <a:chOff x="4525" y="1104444"/>
            <a:chExt cx="1258770" cy="2490111"/>
          </a:xfrm>
          <a:solidFill>
            <a:schemeClr val="bg2"/>
          </a:solidFill>
        </p:grpSpPr>
        <p:sp>
          <p:nvSpPr>
            <p:cNvPr id="51" name="Rounded Rectangle 50"/>
            <p:cNvSpPr/>
            <p:nvPr/>
          </p:nvSpPr>
          <p:spPr>
            <a:xfrm>
              <a:off x="4525" y="1104444"/>
              <a:ext cx="1258770" cy="2490111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52" name="Rounded Rectangle 4"/>
            <p:cNvSpPr/>
            <p:nvPr/>
          </p:nvSpPr>
          <p:spPr>
            <a:xfrm>
              <a:off x="41393" y="1141312"/>
              <a:ext cx="1185034" cy="24163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>
                  <a:solidFill>
                    <a:schemeClr val="bg1"/>
                  </a:solidFill>
                  <a:latin typeface="Calibri"/>
                  <a:cs typeface="Calibri"/>
                </a:rPr>
                <a:t>Reportes</a:t>
              </a:r>
              <a:r>
                <a:rPr lang="en-US" sz="2400" kern="1200" dirty="0" smtClean="0">
                  <a:solidFill>
                    <a:schemeClr val="bg1"/>
                  </a:solidFill>
                  <a:latin typeface="Calibri"/>
                  <a:cs typeface="Calibri"/>
                </a:rPr>
                <a:t> </a:t>
              </a:r>
              <a:r>
                <a:rPr lang="en-US" sz="2400" kern="1200" dirty="0" err="1" smtClean="0">
                  <a:solidFill>
                    <a:schemeClr val="bg1"/>
                  </a:solidFill>
                  <a:latin typeface="Calibri"/>
                  <a:cs typeface="Calibri"/>
                </a:rPr>
                <a:t>específicos</a:t>
              </a:r>
              <a:r>
                <a:rPr lang="en-US" sz="2400" kern="1200" dirty="0" smtClean="0">
                  <a:solidFill>
                    <a:schemeClr val="bg1"/>
                  </a:solidFill>
                  <a:latin typeface="Calibri"/>
                  <a:cs typeface="Calibri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Calibri"/>
                  <a:cs typeface="Calibri"/>
                </a:rPr>
                <a:t>sobre</a:t>
              </a:r>
              <a:r>
                <a:rPr lang="en-US" sz="2400" dirty="0" smtClean="0">
                  <a:solidFill>
                    <a:schemeClr val="bg1"/>
                  </a:solidFill>
                  <a:latin typeface="Calibri"/>
                  <a:cs typeface="Calibri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Calibri"/>
                  <a:cs typeface="Calibri"/>
                </a:rPr>
                <a:t>problemas</a:t>
              </a:r>
              <a:r>
                <a:rPr lang="en-US" sz="2400" dirty="0" smtClean="0">
                  <a:solidFill>
                    <a:schemeClr val="bg1"/>
                  </a:solidFill>
                  <a:latin typeface="Calibri"/>
                  <a:cs typeface="Calibri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Calibri"/>
                  <a:cs typeface="Calibri"/>
                </a:rPr>
                <a:t>transzonales</a:t>
              </a:r>
              <a:endParaRPr lang="en-US" sz="2400" kern="1200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</p:grpSp>
      <p:pic>
        <p:nvPicPr>
          <p:cNvPr id="39" name="Picture 3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49149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" name="Picture 3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" y="49022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2" name="Picture 4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89300" y="49276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3" name="Picture 5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686300" y="49403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4" name="Picture 53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083300" y="49530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Picture 55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7518401" y="49149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601" y="1587501"/>
            <a:ext cx="1259998" cy="1259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9" name="Picture 58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2377246" y="16129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3898900" y="16002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73700" y="15748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7023100" y="1549400"/>
            <a:ext cx="1260000" cy="124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60" name="Group 59"/>
          <p:cNvGrpSpPr/>
          <p:nvPr/>
        </p:nvGrpSpPr>
        <p:grpSpPr>
          <a:xfrm>
            <a:off x="1503215" y="444226"/>
            <a:ext cx="5803900" cy="876299"/>
            <a:chOff x="4525" y="1104444"/>
            <a:chExt cx="1258770" cy="2490111"/>
          </a:xfrm>
          <a:solidFill>
            <a:srgbClr val="0099FF"/>
          </a:solidFill>
        </p:grpSpPr>
        <p:sp>
          <p:nvSpPr>
            <p:cNvPr id="61" name="Rounded Rectangle 60"/>
            <p:cNvSpPr/>
            <p:nvPr/>
          </p:nvSpPr>
          <p:spPr>
            <a:xfrm>
              <a:off x="4525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62" name="Rounded Rectangle 4"/>
            <p:cNvSpPr/>
            <p:nvPr/>
          </p:nvSpPr>
          <p:spPr>
            <a:xfrm>
              <a:off x="41393" y="1141312"/>
              <a:ext cx="1185034" cy="24163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r>
                <a:rPr lang="es-ES" sz="2400" dirty="0">
                  <a:solidFill>
                    <a:schemeClr val="bg1"/>
                  </a:solidFill>
                  <a:latin typeface="Calibri"/>
                  <a:cs typeface="Calibri"/>
                </a:rPr>
                <a:t>Amplios estudios sobre los aspectos </a:t>
              </a:r>
              <a:r>
                <a:rPr lang="es-ES" sz="2400" dirty="0" smtClean="0">
                  <a:solidFill>
                    <a:schemeClr val="bg1"/>
                  </a:solidFill>
                  <a:latin typeface="Calibri"/>
                  <a:cs typeface="Calibri"/>
                </a:rPr>
                <a:t>del ADT</a:t>
              </a:r>
              <a:endParaRPr lang="es-PE" sz="2400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86624" y="2959100"/>
            <a:ext cx="1680276" cy="584775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Análisis</a:t>
            </a:r>
            <a:r>
              <a:rPr lang="en-US" sz="1600" dirty="0" smtClean="0"/>
              <a:t> de </a:t>
            </a:r>
            <a:r>
              <a:rPr lang="en-US" sz="1600" dirty="0" err="1" smtClean="0"/>
              <a:t>Gobernanza</a:t>
            </a:r>
            <a:endParaRPr lang="en-US" sz="1600" dirty="0"/>
          </a:p>
        </p:txBody>
      </p:sp>
      <p:sp>
        <p:nvSpPr>
          <p:cNvPr id="64" name="TextBox 63"/>
          <p:cNvSpPr txBox="1"/>
          <p:nvPr/>
        </p:nvSpPr>
        <p:spPr>
          <a:xfrm>
            <a:off x="3871326" y="2949575"/>
            <a:ext cx="1578414" cy="830997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Analisis</a:t>
            </a:r>
            <a:r>
              <a:rPr lang="en-US" sz="1600" dirty="0" smtClean="0"/>
              <a:t> de la </a:t>
            </a:r>
            <a:r>
              <a:rPr lang="en-US" sz="1600" dirty="0" err="1" smtClean="0"/>
              <a:t>Cadena</a:t>
            </a:r>
            <a:r>
              <a:rPr lang="en-US" sz="1600" dirty="0" smtClean="0"/>
              <a:t> Causal</a:t>
            </a:r>
            <a:endParaRPr lang="en-US" sz="1600" dirty="0"/>
          </a:p>
        </p:txBody>
      </p:sp>
      <p:sp>
        <p:nvSpPr>
          <p:cNvPr id="65" name="TextBox 64"/>
          <p:cNvSpPr txBox="1"/>
          <p:nvPr/>
        </p:nvSpPr>
        <p:spPr>
          <a:xfrm>
            <a:off x="2227644" y="2885600"/>
            <a:ext cx="1510242" cy="830997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Análisis</a:t>
            </a:r>
            <a:r>
              <a:rPr lang="en-US" sz="1600" dirty="0" smtClean="0"/>
              <a:t> de Stakeholders</a:t>
            </a:r>
          </a:p>
          <a:p>
            <a:pPr algn="ctr"/>
            <a:endParaRPr lang="en-US" sz="1600" dirty="0"/>
          </a:p>
        </p:txBody>
      </p:sp>
      <p:sp>
        <p:nvSpPr>
          <p:cNvPr id="66" name="TextBox 65"/>
          <p:cNvSpPr txBox="1"/>
          <p:nvPr/>
        </p:nvSpPr>
        <p:spPr>
          <a:xfrm>
            <a:off x="5705475" y="2959100"/>
            <a:ext cx="1368875" cy="584775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Análisis</a:t>
            </a:r>
            <a:r>
              <a:rPr lang="en-US" sz="1600" dirty="0" smtClean="0"/>
              <a:t> de </a:t>
            </a:r>
            <a:r>
              <a:rPr lang="en-US" sz="1600" dirty="0" err="1" smtClean="0"/>
              <a:t>Género</a:t>
            </a:r>
            <a:endParaRPr lang="en-US" sz="1600" dirty="0"/>
          </a:p>
        </p:txBody>
      </p:sp>
      <p:sp>
        <p:nvSpPr>
          <p:cNvPr id="67" name="TextBox 66"/>
          <p:cNvSpPr txBox="1"/>
          <p:nvPr/>
        </p:nvSpPr>
        <p:spPr>
          <a:xfrm>
            <a:off x="7248686" y="2921000"/>
            <a:ext cx="1311747" cy="584775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Cambio</a:t>
            </a:r>
            <a:r>
              <a:rPr lang="en-US" sz="1600" dirty="0" smtClean="0"/>
              <a:t> </a:t>
            </a:r>
            <a:r>
              <a:rPr lang="en-US" sz="1600" dirty="0" err="1" smtClean="0"/>
              <a:t>Climático</a:t>
            </a:r>
            <a:endParaRPr lang="en-US" sz="1600" dirty="0"/>
          </a:p>
        </p:txBody>
      </p:sp>
      <p:sp>
        <p:nvSpPr>
          <p:cNvPr id="68" name="TextBox 67"/>
          <p:cNvSpPr txBox="1"/>
          <p:nvPr/>
        </p:nvSpPr>
        <p:spPr>
          <a:xfrm>
            <a:off x="342812" y="6260524"/>
            <a:ext cx="1412566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bg1"/>
                </a:solidFill>
              </a:rPr>
              <a:t>Biodiversidad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326022" y="6273224"/>
            <a:ext cx="1186543" cy="33855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bg1"/>
                </a:solidFill>
              </a:rPr>
              <a:t>Inundación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721684" y="6273224"/>
            <a:ext cx="1550425" cy="33855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bg1"/>
                </a:solidFill>
              </a:rPr>
              <a:t>Contaminación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730791" y="6273224"/>
            <a:ext cx="1221809" cy="33855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bg1"/>
                </a:solidFill>
              </a:rPr>
              <a:t>Pesquerías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228905" y="6285924"/>
            <a:ext cx="994183" cy="33855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bg1"/>
                </a:solidFill>
              </a:rPr>
              <a:t>Sequías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507529" y="6247824"/>
            <a:ext cx="1357937" cy="33855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bg1"/>
                </a:solidFill>
              </a:rPr>
              <a:t>Uso</a:t>
            </a:r>
            <a:r>
              <a:rPr lang="en-US" sz="1600" dirty="0" smtClean="0">
                <a:solidFill>
                  <a:schemeClr val="bg1"/>
                </a:solidFill>
              </a:rPr>
              <a:t> de Agua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89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theme/theme1.xml><?xml version="1.0" encoding="utf-8"?>
<a:theme xmlns:a="http://schemas.openxmlformats.org/drawingml/2006/main" name="Advantage">
  <a:themeElements>
    <a:clrScheme name="Custom 1">
      <a:dk1>
        <a:sysClr val="windowText" lastClr="000000"/>
      </a:dk1>
      <a:lt1>
        <a:sysClr val="window" lastClr="FFFFFF"/>
      </a:lt1>
      <a:dk2>
        <a:srgbClr val="2B142D"/>
      </a:dk2>
      <a:lt2>
        <a:srgbClr val="0033CC"/>
      </a:lt2>
      <a:accent1>
        <a:srgbClr val="0000FF"/>
      </a:accent1>
      <a:accent2>
        <a:srgbClr val="0033FF"/>
      </a:accent2>
      <a:accent3>
        <a:srgbClr val="3366FF"/>
      </a:accent3>
      <a:accent4>
        <a:srgbClr val="6699FF"/>
      </a:accent4>
      <a:accent5>
        <a:srgbClr val="3366CC"/>
      </a:accent5>
      <a:accent6>
        <a:srgbClr val="0099FF"/>
      </a:accent6>
      <a:hlink>
        <a:srgbClr val="000099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66498</TotalTime>
  <Words>1030</Words>
  <Application>Microsoft Office PowerPoint</Application>
  <PresentationFormat>On-screen Show (4:3)</PresentationFormat>
  <Paragraphs>148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Advantage</vt:lpstr>
      <vt:lpstr>IW:LEARN ADT/PAE Curso de entrenamiento </vt:lpstr>
      <vt:lpstr>Vista general del Curso</vt:lpstr>
      <vt:lpstr>PowerPoint Presentation</vt:lpstr>
      <vt:lpstr>Sección 7: Reportes Temáticos</vt:lpstr>
      <vt:lpstr>PowerPoint Presentation</vt:lpstr>
      <vt:lpstr>Donde estamos?</vt:lpstr>
      <vt:lpstr>En esta sección usted aprenderá….</vt:lpstr>
      <vt:lpstr>Reportes Temáticos</vt:lpstr>
      <vt:lpstr>PowerPoint Presentation</vt:lpstr>
      <vt:lpstr>Proceso para desarrollar reportes temáticos</vt:lpstr>
      <vt:lpstr>Paso 1: Identificación de áreas claves y expertos nacionales</vt:lpstr>
      <vt:lpstr>Paso 1: Identificación de áreas claves y expertos nacionales</vt:lpstr>
      <vt:lpstr>Paso 2: Desarrollo del Reporte  y Revisión</vt:lpstr>
      <vt:lpstr>PowerPoint Presentation</vt:lpstr>
      <vt:lpstr>Consejos desde el campo…..</vt:lpstr>
      <vt:lpstr>Sección 8: vínculo del ADT al PAE</vt:lpstr>
      <vt:lpstr>En esta sección aprenderás….</vt:lpstr>
      <vt:lpstr>PowerPoint Presentation</vt:lpstr>
      <vt:lpstr>El Problema?</vt:lpstr>
      <vt:lpstr>Una Solución - Identificación de Puntos de apalancamiento</vt:lpstr>
      <vt:lpstr>La identificación de Puntos de apalancamiento …</vt:lpstr>
      <vt:lpstr>Una nota de precaución</vt:lpstr>
      <vt:lpstr>Proceso para identificar puntos de apalancamiento</vt:lpstr>
      <vt:lpstr>Ejercicio Grupal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PLYMOUTH FOOD INITIATIVE WORKSHOP</dc:title>
  <dc:creator>Martin Bloxham</dc:creator>
  <cp:lastModifiedBy>Lenka Lazo</cp:lastModifiedBy>
  <cp:revision>396</cp:revision>
  <dcterms:created xsi:type="dcterms:W3CDTF">2010-04-21T10:35:43Z</dcterms:created>
  <dcterms:modified xsi:type="dcterms:W3CDTF">2012-09-05T23:02:17Z</dcterms:modified>
</cp:coreProperties>
</file>