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456" r:id="rId2"/>
    <p:sldId id="523" r:id="rId3"/>
    <p:sldId id="514" r:id="rId4"/>
    <p:sldId id="557" r:id="rId5"/>
    <p:sldId id="539" r:id="rId6"/>
    <p:sldId id="540" r:id="rId7"/>
    <p:sldId id="541" r:id="rId8"/>
    <p:sldId id="538" r:id="rId9"/>
    <p:sldId id="524" r:id="rId10"/>
    <p:sldId id="555" r:id="rId11"/>
    <p:sldId id="543" r:id="rId12"/>
    <p:sldId id="542" r:id="rId13"/>
    <p:sldId id="518" r:id="rId14"/>
    <p:sldId id="525" r:id="rId15"/>
    <p:sldId id="537" r:id="rId16"/>
    <p:sldId id="556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35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514"/>
            <p14:sldId id="557"/>
            <p14:sldId id="539"/>
            <p14:sldId id="540"/>
            <p14:sldId id="541"/>
            <p14:sldId id="538"/>
            <p14:sldId id="524"/>
            <p14:sldId id="555"/>
            <p14:sldId id="543"/>
            <p14:sldId id="542"/>
            <p14:sldId id="518"/>
            <p14:sldId id="525"/>
            <p14:sldId id="537"/>
            <p14:sldId id="556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3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9900"/>
    <a:srgbClr val="336600"/>
    <a:srgbClr val="669900"/>
    <a:srgbClr val="66FF33"/>
    <a:srgbClr val="33CC66"/>
    <a:srgbClr val="339966"/>
    <a:srgbClr val="339933"/>
    <a:srgbClr val="339900"/>
    <a:srgbClr val="CC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9827" autoAdjust="0"/>
  </p:normalViewPr>
  <p:slideViewPr>
    <p:cSldViewPr snapToGrid="0">
      <p:cViewPr varScale="1">
        <p:scale>
          <a:sx n="74" d="100"/>
          <a:sy n="74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518A3-2E5D-5749-8073-848203B676E8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FB971-0AF1-1643-875C-CE647B169823}">
      <dgm:prSet/>
      <dgm:spPr>
        <a:ln>
          <a:solidFill>
            <a:srgbClr val="003399"/>
          </a:solidFill>
        </a:ln>
      </dgm:spPr>
      <dgm:t>
        <a:bodyPr/>
        <a:lstStyle/>
        <a:p>
          <a:pPr rtl="0"/>
          <a:r>
            <a:rPr lang="es-ES_tradnl" noProof="0" dirty="0" smtClean="0">
              <a:latin typeface="Calibri"/>
              <a:cs typeface="Calibri"/>
            </a:rPr>
            <a:t>El PAE es un documento político negociado que debe ser aprobado en el más alto nivel. Establece prioridades claras de acción para resolver los problemas prioritarios identificados en el ADT. </a:t>
          </a:r>
          <a:endParaRPr lang="es-ES_tradnl" noProof="0" dirty="0">
            <a:latin typeface="Calibri"/>
            <a:cs typeface="Calibri"/>
          </a:endParaRPr>
        </a:p>
      </dgm:t>
    </dgm:pt>
    <dgm:pt modelId="{0B67461C-206C-DC4B-A098-F81734602B18}" type="sibTrans" cxnId="{205189B1-1A34-114F-9874-C72163575748}">
      <dgm:prSet/>
      <dgm:spPr/>
      <dgm:t>
        <a:bodyPr/>
        <a:lstStyle/>
        <a:p>
          <a:endParaRPr lang="en-US"/>
        </a:p>
      </dgm:t>
    </dgm:pt>
    <dgm:pt modelId="{12048C5C-AB57-4040-BDC3-D8FA01BB83BE}" type="parTrans" cxnId="{205189B1-1A34-114F-9874-C72163575748}">
      <dgm:prSet/>
      <dgm:spPr/>
      <dgm:t>
        <a:bodyPr/>
        <a:lstStyle/>
        <a:p>
          <a:endParaRPr lang="en-US"/>
        </a:p>
      </dgm:t>
    </dgm:pt>
    <dgm:pt modelId="{BAD2DFD4-E20A-174C-9E54-2CF2EEFBFACB}" type="pres">
      <dgm:prSet presAssocID="{CA0518A3-2E5D-5749-8073-848203B676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E8374-E5B8-DC47-A95A-4AB1FD6998BF}" type="pres">
      <dgm:prSet presAssocID="{DF4FB971-0AF1-1643-875C-CE647B169823}" presName="composite" presStyleCnt="0"/>
      <dgm:spPr/>
    </dgm:pt>
    <dgm:pt modelId="{B3886A87-0BE6-8641-AC84-654564903201}" type="pres">
      <dgm:prSet presAssocID="{DF4FB971-0AF1-1643-875C-CE647B169823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894F2-DE30-8B48-9728-790B56B5C397}" type="pres">
      <dgm:prSet presAssocID="{DF4FB971-0AF1-1643-875C-CE647B169823}" presName="rect2" presStyleLbl="fgImgPlace1" presStyleIdx="0" presStyleCnt="1"/>
      <dgm:spPr/>
    </dgm:pt>
  </dgm:ptLst>
  <dgm:cxnLst>
    <dgm:cxn modelId="{61531D92-FBE2-7148-A2EF-BAEEE3937462}" type="presOf" srcId="{DF4FB971-0AF1-1643-875C-CE647B169823}" destId="{B3886A87-0BE6-8641-AC84-654564903201}" srcOrd="0" destOrd="0" presId="urn:microsoft.com/office/officeart/2008/layout/PictureStrips"/>
    <dgm:cxn modelId="{205189B1-1A34-114F-9874-C72163575748}" srcId="{CA0518A3-2E5D-5749-8073-848203B676E8}" destId="{DF4FB971-0AF1-1643-875C-CE647B169823}" srcOrd="0" destOrd="0" parTransId="{12048C5C-AB57-4040-BDC3-D8FA01BB83BE}" sibTransId="{0B67461C-206C-DC4B-A098-F81734602B18}"/>
    <dgm:cxn modelId="{9B7823EE-17EC-2F40-B81B-36450E4BCFBF}" type="presOf" srcId="{CA0518A3-2E5D-5749-8073-848203B676E8}" destId="{BAD2DFD4-E20A-174C-9E54-2CF2EEFBFACB}" srcOrd="0" destOrd="0" presId="urn:microsoft.com/office/officeart/2008/layout/PictureStrips"/>
    <dgm:cxn modelId="{464A40A0-9DF7-E047-8BF5-617325838C74}" type="presParOf" srcId="{BAD2DFD4-E20A-174C-9E54-2CF2EEFBFACB}" destId="{29CE8374-E5B8-DC47-A95A-4AB1FD6998BF}" srcOrd="0" destOrd="0" presId="urn:microsoft.com/office/officeart/2008/layout/PictureStrips"/>
    <dgm:cxn modelId="{EDD270CB-DDFA-364B-AB52-9039216BAC4F}" type="presParOf" srcId="{29CE8374-E5B8-DC47-A95A-4AB1FD6998BF}" destId="{B3886A87-0BE6-8641-AC84-654564903201}" srcOrd="0" destOrd="0" presId="urn:microsoft.com/office/officeart/2008/layout/PictureStrips"/>
    <dgm:cxn modelId="{8A7A352D-73CE-D842-83E1-43236BA7D01E}" type="presParOf" srcId="{29CE8374-E5B8-DC47-A95A-4AB1FD6998BF}" destId="{36F894F2-DE30-8B48-9728-790B56B5C39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CDAAD-C8A9-394B-BF33-D5E11EB5E6B3}" type="doc">
      <dgm:prSet loTypeId="urn:microsoft.com/office/officeart/2005/8/layout/vList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B564BF-9355-D347-B9E1-BA0A729CE844}">
      <dgm:prSet phldrT="[Text]"/>
      <dgm:spPr>
        <a:xfrm>
          <a:off x="0" y="1988"/>
          <a:ext cx="2962656" cy="869612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Comprensible</a:t>
          </a:r>
          <a:endParaRPr lang="en-US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C0342D7C-EC4A-AD41-B7E7-18A6C07D51F7}" type="parTrans" cxnId="{9E8B64E4-675D-4441-B446-4B6653F08C7C}">
      <dgm:prSet/>
      <dgm:spPr/>
      <dgm:t>
        <a:bodyPr/>
        <a:lstStyle/>
        <a:p>
          <a:endParaRPr lang="en-US"/>
        </a:p>
      </dgm:t>
    </dgm:pt>
    <dgm:pt modelId="{6729D3D7-3931-AA4A-B053-99358F979606}" type="sibTrans" cxnId="{9E8B64E4-675D-4441-B446-4B6653F08C7C}">
      <dgm:prSet/>
      <dgm:spPr/>
      <dgm:t>
        <a:bodyPr/>
        <a:lstStyle/>
        <a:p>
          <a:endParaRPr lang="en-US"/>
        </a:p>
      </dgm:t>
    </dgm:pt>
    <dgm:pt modelId="{BB39260A-E3B0-FA42-BC7F-1D382768534F}">
      <dgm:prSet phldrT="[Text]"/>
      <dgm:spPr>
        <a:xfrm rot="5400000">
          <a:off x="5248282" y="-2196676"/>
          <a:ext cx="695690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Debe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comprensible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tanto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para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el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público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en general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como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para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la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audiencia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científica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BD45262-1149-054E-A33E-9FCAE801AB6D}" type="parTrans" cxnId="{056005B8-7104-2249-B092-B679F7E1E2CC}">
      <dgm:prSet/>
      <dgm:spPr/>
      <dgm:t>
        <a:bodyPr/>
        <a:lstStyle/>
        <a:p>
          <a:endParaRPr lang="en-US"/>
        </a:p>
      </dgm:t>
    </dgm:pt>
    <dgm:pt modelId="{F295AF6B-7975-5947-9410-AB67F746FBD6}" type="sibTrans" cxnId="{056005B8-7104-2249-B092-B679F7E1E2CC}">
      <dgm:prSet/>
      <dgm:spPr/>
      <dgm:t>
        <a:bodyPr/>
        <a:lstStyle/>
        <a:p>
          <a:endParaRPr lang="en-US"/>
        </a:p>
      </dgm:t>
    </dgm:pt>
    <dgm:pt modelId="{4ECFF7DB-5233-B344-99C5-1179AD50EB71}">
      <dgm:prSet phldrT="[Text]"/>
      <dgm:spPr>
        <a:xfrm>
          <a:off x="0" y="915082"/>
          <a:ext cx="2962656" cy="869612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Inspirador</a:t>
          </a:r>
          <a:endParaRPr lang="en-US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06DEF950-C7D5-6149-BE16-07FD607ACC4F}" type="parTrans" cxnId="{4560D8B4-7F5E-564B-8AB1-2BF9AE9CCD4B}">
      <dgm:prSet/>
      <dgm:spPr/>
      <dgm:t>
        <a:bodyPr/>
        <a:lstStyle/>
        <a:p>
          <a:endParaRPr lang="en-US"/>
        </a:p>
      </dgm:t>
    </dgm:pt>
    <dgm:pt modelId="{947D97AD-F5B6-DE4B-9C66-53E21BC2CFCF}" type="sibTrans" cxnId="{4560D8B4-7F5E-564B-8AB1-2BF9AE9CCD4B}">
      <dgm:prSet/>
      <dgm:spPr/>
      <dgm:t>
        <a:bodyPr/>
        <a:lstStyle/>
        <a:p>
          <a:endParaRPr lang="en-US"/>
        </a:p>
      </dgm:t>
    </dgm:pt>
    <dgm:pt modelId="{32A1E945-CFF2-EB47-8A42-5EABF9F3971D}">
      <dgm:prSet phldrT="[Text]"/>
      <dgm:spPr>
        <a:xfrm rot="5400000">
          <a:off x="5248282" y="-1283583"/>
          <a:ext cx="695690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Debe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inspirar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 los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viven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dentro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y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alrededor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del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sistema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hídrico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creer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que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pueden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mejorar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las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condiciones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de 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ambiente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5CDE2D0-0752-4747-9746-901C9AD30581}" type="parTrans" cxnId="{29DB04BA-4219-C24B-B8F7-FCDC8EFC5156}">
      <dgm:prSet/>
      <dgm:spPr/>
      <dgm:t>
        <a:bodyPr/>
        <a:lstStyle/>
        <a:p>
          <a:endParaRPr lang="en-US"/>
        </a:p>
      </dgm:t>
    </dgm:pt>
    <dgm:pt modelId="{1E14960C-1D54-4D45-9CFB-542D54A72811}" type="sibTrans" cxnId="{29DB04BA-4219-C24B-B8F7-FCDC8EFC5156}">
      <dgm:prSet/>
      <dgm:spPr/>
      <dgm:t>
        <a:bodyPr/>
        <a:lstStyle/>
        <a:p>
          <a:endParaRPr lang="en-US"/>
        </a:p>
      </dgm:t>
    </dgm:pt>
    <dgm:pt modelId="{89564A03-0694-5347-9137-34F6103FFCBC}">
      <dgm:prSet phldrT="[Text]"/>
      <dgm:spPr>
        <a:xfrm>
          <a:off x="0" y="1828175"/>
          <a:ext cx="2962656" cy="869612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Alentador</a:t>
          </a:r>
          <a:endParaRPr lang="en-US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42A73150-ECDD-2941-8E62-13631BAFCC97}" type="parTrans" cxnId="{23C1A7A0-0396-7046-BF17-4325596E9AA8}">
      <dgm:prSet/>
      <dgm:spPr/>
      <dgm:t>
        <a:bodyPr/>
        <a:lstStyle/>
        <a:p>
          <a:endParaRPr lang="en-US"/>
        </a:p>
      </dgm:t>
    </dgm:pt>
    <dgm:pt modelId="{45B37DC1-0DA9-CC40-9318-70ADBD347976}" type="sibTrans" cxnId="{23C1A7A0-0396-7046-BF17-4325596E9AA8}">
      <dgm:prSet/>
      <dgm:spPr/>
      <dgm:t>
        <a:bodyPr/>
        <a:lstStyle/>
        <a:p>
          <a:endParaRPr lang="en-US"/>
        </a:p>
      </dgm:t>
    </dgm:pt>
    <dgm:pt modelId="{E7FC35F0-480C-C44C-8525-ECC0C71B7C47}">
      <dgm:prSet phldrT="[Text]"/>
      <dgm:spPr>
        <a:xfrm rot="5400000">
          <a:off x="5248282" y="-370490"/>
          <a:ext cx="695690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Debe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alentar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las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partes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interesadas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a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esforzarse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alcanzar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la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visión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D3A1AEA-1588-2B46-9C79-B3506C5C1F88}" type="parTrans" cxnId="{5CF07D18-ADD4-0048-AABA-635D84048B83}">
      <dgm:prSet/>
      <dgm:spPr/>
      <dgm:t>
        <a:bodyPr/>
        <a:lstStyle/>
        <a:p>
          <a:endParaRPr lang="en-US"/>
        </a:p>
      </dgm:t>
    </dgm:pt>
    <dgm:pt modelId="{3CA3383A-C238-124D-B07A-5679C1188D05}" type="sibTrans" cxnId="{5CF07D18-ADD4-0048-AABA-635D84048B83}">
      <dgm:prSet/>
      <dgm:spPr/>
      <dgm:t>
        <a:bodyPr/>
        <a:lstStyle/>
        <a:p>
          <a:endParaRPr lang="en-US"/>
        </a:p>
      </dgm:t>
    </dgm:pt>
    <dgm:pt modelId="{942A72E7-915E-4A4B-B587-3EF520E57852}">
      <dgm:prSet/>
      <dgm:spPr>
        <a:xfrm>
          <a:off x="0" y="2741268"/>
          <a:ext cx="2962656" cy="869612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Calibri"/>
              <a:ea typeface="+mn-ea"/>
              <a:cs typeface="+mn-cs"/>
            </a:rPr>
            <a:t>Ambicioso</a:t>
          </a:r>
          <a:endParaRPr lang="en-US" dirty="0">
            <a:solidFill>
              <a:srgbClr val="000000"/>
            </a:solidFill>
            <a:latin typeface="Calibri"/>
            <a:ea typeface="+mn-ea"/>
            <a:cs typeface="+mn-cs"/>
          </a:endParaRPr>
        </a:p>
      </dgm:t>
    </dgm:pt>
    <dgm:pt modelId="{2AC41411-0873-044C-A38D-8ECA1B6B1FDA}" type="parTrans" cxnId="{9E84189A-6A22-2946-9CC7-D455D0EA7286}">
      <dgm:prSet/>
      <dgm:spPr/>
      <dgm:t>
        <a:bodyPr/>
        <a:lstStyle/>
        <a:p>
          <a:endParaRPr lang="en-US"/>
        </a:p>
      </dgm:t>
    </dgm:pt>
    <dgm:pt modelId="{3A87488D-B290-E242-BA8C-578BA43BAABB}" type="sibTrans" cxnId="{9E84189A-6A22-2946-9CC7-D455D0EA7286}">
      <dgm:prSet/>
      <dgm:spPr/>
      <dgm:t>
        <a:bodyPr/>
        <a:lstStyle/>
        <a:p>
          <a:endParaRPr lang="en-US"/>
        </a:p>
      </dgm:t>
    </dgm:pt>
    <dgm:pt modelId="{ECD48629-F777-BF49-9E52-461EEC7AF2F6}">
      <dgm:prSet/>
      <dgm:spPr>
        <a:xfrm rot="5400000">
          <a:off x="5248282" y="542602"/>
          <a:ext cx="695690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Debe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representar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desafío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para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las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partes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involucradas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y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suponer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un gran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cambio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0122264-CC79-BA4B-BF92-ED91E9601E77}" type="parTrans" cxnId="{3788D1DD-192F-E740-932B-BEC6437B7B81}">
      <dgm:prSet/>
      <dgm:spPr/>
      <dgm:t>
        <a:bodyPr/>
        <a:lstStyle/>
        <a:p>
          <a:endParaRPr lang="en-US"/>
        </a:p>
      </dgm:t>
    </dgm:pt>
    <dgm:pt modelId="{EBACFBAE-9A6D-1745-B425-5120EE23A40F}" type="sibTrans" cxnId="{3788D1DD-192F-E740-932B-BEC6437B7B81}">
      <dgm:prSet/>
      <dgm:spPr/>
      <dgm:t>
        <a:bodyPr/>
        <a:lstStyle/>
        <a:p>
          <a:endParaRPr lang="en-US"/>
        </a:p>
      </dgm:t>
    </dgm:pt>
    <dgm:pt modelId="{6A44EE55-B4DA-4C4E-B244-E04345C59428}">
      <dgm:prSet/>
      <dgm:spPr>
        <a:xfrm>
          <a:off x="0" y="3654361"/>
          <a:ext cx="2962656" cy="869612"/>
        </a:xfrm>
        <a:prstGeom prst="roundRect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Asequible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216848A-5DED-6847-B082-611F23373E5D}" type="parTrans" cxnId="{DA82391E-9D34-5548-8EA3-6DDDABD68D0A}">
      <dgm:prSet/>
      <dgm:spPr/>
      <dgm:t>
        <a:bodyPr/>
        <a:lstStyle/>
        <a:p>
          <a:endParaRPr lang="en-US"/>
        </a:p>
      </dgm:t>
    </dgm:pt>
    <dgm:pt modelId="{C0E1A032-83F1-0847-AD99-591B1406E600}" type="sibTrans" cxnId="{DA82391E-9D34-5548-8EA3-6DDDABD68D0A}">
      <dgm:prSet/>
      <dgm:spPr/>
      <dgm:t>
        <a:bodyPr/>
        <a:lstStyle/>
        <a:p>
          <a:endParaRPr lang="en-US"/>
        </a:p>
      </dgm:t>
    </dgm:pt>
    <dgm:pt modelId="{D10D55C6-6AC5-DD4B-831F-D17D48289FF3}">
      <dgm:prSet/>
      <dgm:spPr>
        <a:xfrm rot="5400000">
          <a:off x="5248282" y="1455695"/>
          <a:ext cx="695690" cy="5266944"/>
        </a:xfrm>
        <a:prstGeom prst="round2Same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No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debe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imposible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– de lo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contrario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la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visión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puede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desalentadora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y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resultar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en un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fracaso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BF42265-CB72-2E45-963E-FD565DB99F05}" type="parTrans" cxnId="{451DF189-1E92-FF46-8C1B-9CEDD53A276A}">
      <dgm:prSet/>
      <dgm:spPr/>
      <dgm:t>
        <a:bodyPr/>
        <a:lstStyle/>
        <a:p>
          <a:endParaRPr lang="en-US"/>
        </a:p>
      </dgm:t>
    </dgm:pt>
    <dgm:pt modelId="{CAAD0D5D-A1AE-224D-82EC-5066381302DF}" type="sibTrans" cxnId="{451DF189-1E92-FF46-8C1B-9CEDD53A276A}">
      <dgm:prSet/>
      <dgm:spPr/>
      <dgm:t>
        <a:bodyPr/>
        <a:lstStyle/>
        <a:p>
          <a:endParaRPr lang="en-US"/>
        </a:p>
      </dgm:t>
    </dgm:pt>
    <dgm:pt modelId="{0E4A5A79-81D0-B444-90E4-27B71BAEDD57}" type="pres">
      <dgm:prSet presAssocID="{51ECDAAD-C8A9-394B-BF33-D5E11EB5E6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D895E3-F9FE-3F47-B9F0-109E37BF5B20}" type="pres">
      <dgm:prSet presAssocID="{7EB564BF-9355-D347-B9E1-BA0A729CE844}" presName="linNode" presStyleCnt="0"/>
      <dgm:spPr/>
    </dgm:pt>
    <dgm:pt modelId="{665D3D18-7CBD-0741-982B-2BFF14431F16}" type="pres">
      <dgm:prSet presAssocID="{7EB564BF-9355-D347-B9E1-BA0A729CE84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F8066-766B-1141-AC78-525AA0169343}" type="pres">
      <dgm:prSet presAssocID="{7EB564BF-9355-D347-B9E1-BA0A729CE844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99B05-96DF-7B4F-8FD7-C3A8772D1C72}" type="pres">
      <dgm:prSet presAssocID="{6729D3D7-3931-AA4A-B053-99358F979606}" presName="sp" presStyleCnt="0"/>
      <dgm:spPr/>
    </dgm:pt>
    <dgm:pt modelId="{0552C91F-4174-DE48-B94C-CEEC68ADAFD1}" type="pres">
      <dgm:prSet presAssocID="{4ECFF7DB-5233-B344-99C5-1179AD50EB71}" presName="linNode" presStyleCnt="0"/>
      <dgm:spPr/>
    </dgm:pt>
    <dgm:pt modelId="{CF02FB69-C53B-3241-967C-2229C03644A9}" type="pres">
      <dgm:prSet presAssocID="{4ECFF7DB-5233-B344-99C5-1179AD50EB7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F66AA-9E67-4745-8840-ECD55AA5F1F7}" type="pres">
      <dgm:prSet presAssocID="{4ECFF7DB-5233-B344-99C5-1179AD50EB7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82E58-D322-2C46-A5F6-171E08F50BB6}" type="pres">
      <dgm:prSet presAssocID="{947D97AD-F5B6-DE4B-9C66-53E21BC2CFCF}" presName="sp" presStyleCnt="0"/>
      <dgm:spPr/>
    </dgm:pt>
    <dgm:pt modelId="{DF3BD1AE-B04E-474D-8DBF-B30252355EDC}" type="pres">
      <dgm:prSet presAssocID="{89564A03-0694-5347-9137-34F6103FFCBC}" presName="linNode" presStyleCnt="0"/>
      <dgm:spPr/>
    </dgm:pt>
    <dgm:pt modelId="{095556B0-E286-164F-83D7-5CF93865B240}" type="pres">
      <dgm:prSet presAssocID="{89564A03-0694-5347-9137-34F6103FFCB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4181F-A90A-3C4E-9E92-B4B0343D6293}" type="pres">
      <dgm:prSet presAssocID="{89564A03-0694-5347-9137-34F6103FFCB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320C3-5138-2841-8470-3D67E62F742C}" type="pres">
      <dgm:prSet presAssocID="{45B37DC1-0DA9-CC40-9318-70ADBD347976}" presName="sp" presStyleCnt="0"/>
      <dgm:spPr/>
    </dgm:pt>
    <dgm:pt modelId="{E80FF15D-317C-A14B-BA13-EF2FABD6DC6F}" type="pres">
      <dgm:prSet presAssocID="{942A72E7-915E-4A4B-B587-3EF520E57852}" presName="linNode" presStyleCnt="0"/>
      <dgm:spPr/>
    </dgm:pt>
    <dgm:pt modelId="{DAA182E2-871E-814A-8F55-FA7E21F37619}" type="pres">
      <dgm:prSet presAssocID="{942A72E7-915E-4A4B-B587-3EF520E5785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865B0-6E6A-024E-AB5B-0FCE6A965048}" type="pres">
      <dgm:prSet presAssocID="{942A72E7-915E-4A4B-B587-3EF520E5785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793C9-1F71-8B42-9001-4B6D1B18E0A9}" type="pres">
      <dgm:prSet presAssocID="{3A87488D-B290-E242-BA8C-578BA43BAABB}" presName="sp" presStyleCnt="0"/>
      <dgm:spPr/>
    </dgm:pt>
    <dgm:pt modelId="{5CB4AE01-1367-094D-AA1B-64897397A63C}" type="pres">
      <dgm:prSet presAssocID="{6A44EE55-B4DA-4C4E-B244-E04345C59428}" presName="linNode" presStyleCnt="0"/>
      <dgm:spPr/>
    </dgm:pt>
    <dgm:pt modelId="{7C4C6FBA-8952-2A4D-9B30-B393FFC287F7}" type="pres">
      <dgm:prSet presAssocID="{6A44EE55-B4DA-4C4E-B244-E04345C5942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848DE-757B-D94D-BEFA-98A905E0D0F8}" type="pres">
      <dgm:prSet presAssocID="{6A44EE55-B4DA-4C4E-B244-E04345C5942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005B8-7104-2249-B092-B679F7E1E2CC}" srcId="{7EB564BF-9355-D347-B9E1-BA0A729CE844}" destId="{BB39260A-E3B0-FA42-BC7F-1D382768534F}" srcOrd="0" destOrd="0" parTransId="{BBD45262-1149-054E-A33E-9FCAE801AB6D}" sibTransId="{F295AF6B-7975-5947-9410-AB67F746FBD6}"/>
    <dgm:cxn modelId="{308E4BE3-E230-3445-836D-D613D8491F9E}" type="presOf" srcId="{BB39260A-E3B0-FA42-BC7F-1D382768534F}" destId="{B71F8066-766B-1141-AC78-525AA0169343}" srcOrd="0" destOrd="0" presId="urn:microsoft.com/office/officeart/2005/8/layout/vList5"/>
    <dgm:cxn modelId="{CE70BEA4-6D87-3D4D-B25C-17B561BD984A}" type="presOf" srcId="{D10D55C6-6AC5-DD4B-831F-D17D48289FF3}" destId="{10C848DE-757B-D94D-BEFA-98A905E0D0F8}" srcOrd="0" destOrd="0" presId="urn:microsoft.com/office/officeart/2005/8/layout/vList5"/>
    <dgm:cxn modelId="{A252DD7C-AA75-954D-BA49-78C78E9491E9}" type="presOf" srcId="{32A1E945-CFF2-EB47-8A42-5EABF9F3971D}" destId="{129F66AA-9E67-4745-8840-ECD55AA5F1F7}" srcOrd="0" destOrd="0" presId="urn:microsoft.com/office/officeart/2005/8/layout/vList5"/>
    <dgm:cxn modelId="{9C1ACFBA-24DC-4D4B-B918-A51B06348647}" type="presOf" srcId="{E7FC35F0-480C-C44C-8525-ECC0C71B7C47}" destId="{3214181F-A90A-3C4E-9E92-B4B0343D6293}" srcOrd="0" destOrd="0" presId="urn:microsoft.com/office/officeart/2005/8/layout/vList5"/>
    <dgm:cxn modelId="{0028C1EA-035D-AE4A-9612-BC6DBED0C491}" type="presOf" srcId="{942A72E7-915E-4A4B-B587-3EF520E57852}" destId="{DAA182E2-871E-814A-8F55-FA7E21F37619}" srcOrd="0" destOrd="0" presId="urn:microsoft.com/office/officeart/2005/8/layout/vList5"/>
    <dgm:cxn modelId="{9E8B64E4-675D-4441-B446-4B6653F08C7C}" srcId="{51ECDAAD-C8A9-394B-BF33-D5E11EB5E6B3}" destId="{7EB564BF-9355-D347-B9E1-BA0A729CE844}" srcOrd="0" destOrd="0" parTransId="{C0342D7C-EC4A-AD41-B7E7-18A6C07D51F7}" sibTransId="{6729D3D7-3931-AA4A-B053-99358F979606}"/>
    <dgm:cxn modelId="{D8D049EA-9D22-4A48-B3E4-619B75C62AD6}" type="presOf" srcId="{89564A03-0694-5347-9137-34F6103FFCBC}" destId="{095556B0-E286-164F-83D7-5CF93865B240}" srcOrd="0" destOrd="0" presId="urn:microsoft.com/office/officeart/2005/8/layout/vList5"/>
    <dgm:cxn modelId="{4560D8B4-7F5E-564B-8AB1-2BF9AE9CCD4B}" srcId="{51ECDAAD-C8A9-394B-BF33-D5E11EB5E6B3}" destId="{4ECFF7DB-5233-B344-99C5-1179AD50EB71}" srcOrd="1" destOrd="0" parTransId="{06DEF950-C7D5-6149-BE16-07FD607ACC4F}" sibTransId="{947D97AD-F5B6-DE4B-9C66-53E21BC2CFCF}"/>
    <dgm:cxn modelId="{132DE996-CE26-AE49-93BB-34A452A6313D}" type="presOf" srcId="{ECD48629-F777-BF49-9E52-461EEC7AF2F6}" destId="{721865B0-6E6A-024E-AB5B-0FCE6A965048}" srcOrd="0" destOrd="0" presId="urn:microsoft.com/office/officeart/2005/8/layout/vList5"/>
    <dgm:cxn modelId="{6E5D7192-EE20-F647-9855-CB0D47D7CC5A}" type="presOf" srcId="{7EB564BF-9355-D347-B9E1-BA0A729CE844}" destId="{665D3D18-7CBD-0741-982B-2BFF14431F16}" srcOrd="0" destOrd="0" presId="urn:microsoft.com/office/officeart/2005/8/layout/vList5"/>
    <dgm:cxn modelId="{9E84189A-6A22-2946-9CC7-D455D0EA7286}" srcId="{51ECDAAD-C8A9-394B-BF33-D5E11EB5E6B3}" destId="{942A72E7-915E-4A4B-B587-3EF520E57852}" srcOrd="3" destOrd="0" parTransId="{2AC41411-0873-044C-A38D-8ECA1B6B1FDA}" sibTransId="{3A87488D-B290-E242-BA8C-578BA43BAABB}"/>
    <dgm:cxn modelId="{34173FD1-AC62-7B48-A32A-1D583EA12CFE}" type="presOf" srcId="{6A44EE55-B4DA-4C4E-B244-E04345C59428}" destId="{7C4C6FBA-8952-2A4D-9B30-B393FFC287F7}" srcOrd="0" destOrd="0" presId="urn:microsoft.com/office/officeart/2005/8/layout/vList5"/>
    <dgm:cxn modelId="{23C1A7A0-0396-7046-BF17-4325596E9AA8}" srcId="{51ECDAAD-C8A9-394B-BF33-D5E11EB5E6B3}" destId="{89564A03-0694-5347-9137-34F6103FFCBC}" srcOrd="2" destOrd="0" parTransId="{42A73150-ECDD-2941-8E62-13631BAFCC97}" sibTransId="{45B37DC1-0DA9-CC40-9318-70ADBD347976}"/>
    <dgm:cxn modelId="{DA82391E-9D34-5548-8EA3-6DDDABD68D0A}" srcId="{51ECDAAD-C8A9-394B-BF33-D5E11EB5E6B3}" destId="{6A44EE55-B4DA-4C4E-B244-E04345C59428}" srcOrd="4" destOrd="0" parTransId="{D216848A-5DED-6847-B082-611F23373E5D}" sibTransId="{C0E1A032-83F1-0847-AD99-591B1406E600}"/>
    <dgm:cxn modelId="{A6F58E90-6CA7-DB4D-8769-F24E7D5EC44D}" type="presOf" srcId="{51ECDAAD-C8A9-394B-BF33-D5E11EB5E6B3}" destId="{0E4A5A79-81D0-B444-90E4-27B71BAEDD57}" srcOrd="0" destOrd="0" presId="urn:microsoft.com/office/officeart/2005/8/layout/vList5"/>
    <dgm:cxn modelId="{451DF189-1E92-FF46-8C1B-9CEDD53A276A}" srcId="{6A44EE55-B4DA-4C4E-B244-E04345C59428}" destId="{D10D55C6-6AC5-DD4B-831F-D17D48289FF3}" srcOrd="0" destOrd="0" parTransId="{1BF42265-CB72-2E45-963E-FD565DB99F05}" sibTransId="{CAAD0D5D-A1AE-224D-82EC-5066381302DF}"/>
    <dgm:cxn modelId="{3788D1DD-192F-E740-932B-BEC6437B7B81}" srcId="{942A72E7-915E-4A4B-B587-3EF520E57852}" destId="{ECD48629-F777-BF49-9E52-461EEC7AF2F6}" srcOrd="0" destOrd="0" parTransId="{60122264-CC79-BA4B-BF92-ED91E9601E77}" sibTransId="{EBACFBAE-9A6D-1745-B425-5120EE23A40F}"/>
    <dgm:cxn modelId="{29DB04BA-4219-C24B-B8F7-FCDC8EFC5156}" srcId="{4ECFF7DB-5233-B344-99C5-1179AD50EB71}" destId="{32A1E945-CFF2-EB47-8A42-5EABF9F3971D}" srcOrd="0" destOrd="0" parTransId="{F5CDE2D0-0752-4747-9746-901C9AD30581}" sibTransId="{1E14960C-1D54-4D45-9CFB-542D54A72811}"/>
    <dgm:cxn modelId="{5CF07D18-ADD4-0048-AABA-635D84048B83}" srcId="{89564A03-0694-5347-9137-34F6103FFCBC}" destId="{E7FC35F0-480C-C44C-8525-ECC0C71B7C47}" srcOrd="0" destOrd="0" parTransId="{FD3A1AEA-1588-2B46-9C79-B3506C5C1F88}" sibTransId="{3CA3383A-C238-124D-B07A-5679C1188D05}"/>
    <dgm:cxn modelId="{9E51A061-F6E9-1D49-99E9-7D91B2DEA6CD}" type="presOf" srcId="{4ECFF7DB-5233-B344-99C5-1179AD50EB71}" destId="{CF02FB69-C53B-3241-967C-2229C03644A9}" srcOrd="0" destOrd="0" presId="urn:microsoft.com/office/officeart/2005/8/layout/vList5"/>
    <dgm:cxn modelId="{492FFF35-7A82-364E-AEDE-01FE1CEEF1A5}" type="presParOf" srcId="{0E4A5A79-81D0-B444-90E4-27B71BAEDD57}" destId="{4CD895E3-F9FE-3F47-B9F0-109E37BF5B20}" srcOrd="0" destOrd="0" presId="urn:microsoft.com/office/officeart/2005/8/layout/vList5"/>
    <dgm:cxn modelId="{5EA754F8-BE5B-954A-BFFA-A8ACF759C98D}" type="presParOf" srcId="{4CD895E3-F9FE-3F47-B9F0-109E37BF5B20}" destId="{665D3D18-7CBD-0741-982B-2BFF14431F16}" srcOrd="0" destOrd="0" presId="urn:microsoft.com/office/officeart/2005/8/layout/vList5"/>
    <dgm:cxn modelId="{92F73EC0-9EE3-8046-8651-EFCE759DE0F8}" type="presParOf" srcId="{4CD895E3-F9FE-3F47-B9F0-109E37BF5B20}" destId="{B71F8066-766B-1141-AC78-525AA0169343}" srcOrd="1" destOrd="0" presId="urn:microsoft.com/office/officeart/2005/8/layout/vList5"/>
    <dgm:cxn modelId="{E23BEC13-DEA2-2045-94B4-0D8DABC1F18D}" type="presParOf" srcId="{0E4A5A79-81D0-B444-90E4-27B71BAEDD57}" destId="{12799B05-96DF-7B4F-8FD7-C3A8772D1C72}" srcOrd="1" destOrd="0" presId="urn:microsoft.com/office/officeart/2005/8/layout/vList5"/>
    <dgm:cxn modelId="{32E9B869-7C27-6D43-9A4A-485AD05605D8}" type="presParOf" srcId="{0E4A5A79-81D0-B444-90E4-27B71BAEDD57}" destId="{0552C91F-4174-DE48-B94C-CEEC68ADAFD1}" srcOrd="2" destOrd="0" presId="urn:microsoft.com/office/officeart/2005/8/layout/vList5"/>
    <dgm:cxn modelId="{4D0F7036-6D77-5F48-B098-49849D36F497}" type="presParOf" srcId="{0552C91F-4174-DE48-B94C-CEEC68ADAFD1}" destId="{CF02FB69-C53B-3241-967C-2229C03644A9}" srcOrd="0" destOrd="0" presId="urn:microsoft.com/office/officeart/2005/8/layout/vList5"/>
    <dgm:cxn modelId="{F7B08A49-1D52-8847-B13E-382359307BB4}" type="presParOf" srcId="{0552C91F-4174-DE48-B94C-CEEC68ADAFD1}" destId="{129F66AA-9E67-4745-8840-ECD55AA5F1F7}" srcOrd="1" destOrd="0" presId="urn:microsoft.com/office/officeart/2005/8/layout/vList5"/>
    <dgm:cxn modelId="{C4C4FCEF-0D56-E741-B10A-A81B669E6F97}" type="presParOf" srcId="{0E4A5A79-81D0-B444-90E4-27B71BAEDD57}" destId="{F2D82E58-D322-2C46-A5F6-171E08F50BB6}" srcOrd="3" destOrd="0" presId="urn:microsoft.com/office/officeart/2005/8/layout/vList5"/>
    <dgm:cxn modelId="{A0AE4CAF-C6CE-A54E-910B-CEC2C7886967}" type="presParOf" srcId="{0E4A5A79-81D0-B444-90E4-27B71BAEDD57}" destId="{DF3BD1AE-B04E-474D-8DBF-B30252355EDC}" srcOrd="4" destOrd="0" presId="urn:microsoft.com/office/officeart/2005/8/layout/vList5"/>
    <dgm:cxn modelId="{7FADE7FC-D3F5-984C-8950-573DC87ACDAA}" type="presParOf" srcId="{DF3BD1AE-B04E-474D-8DBF-B30252355EDC}" destId="{095556B0-E286-164F-83D7-5CF93865B240}" srcOrd="0" destOrd="0" presId="urn:microsoft.com/office/officeart/2005/8/layout/vList5"/>
    <dgm:cxn modelId="{3AB553B7-3C5F-6549-BD35-850D4F4CE39F}" type="presParOf" srcId="{DF3BD1AE-B04E-474D-8DBF-B30252355EDC}" destId="{3214181F-A90A-3C4E-9E92-B4B0343D6293}" srcOrd="1" destOrd="0" presId="urn:microsoft.com/office/officeart/2005/8/layout/vList5"/>
    <dgm:cxn modelId="{12BD5A2C-9623-FA46-BF34-500303745DBD}" type="presParOf" srcId="{0E4A5A79-81D0-B444-90E4-27B71BAEDD57}" destId="{E88320C3-5138-2841-8470-3D67E62F742C}" srcOrd="5" destOrd="0" presId="urn:microsoft.com/office/officeart/2005/8/layout/vList5"/>
    <dgm:cxn modelId="{66627E14-D59D-374A-A30C-C673BFCE19A8}" type="presParOf" srcId="{0E4A5A79-81D0-B444-90E4-27B71BAEDD57}" destId="{E80FF15D-317C-A14B-BA13-EF2FABD6DC6F}" srcOrd="6" destOrd="0" presId="urn:microsoft.com/office/officeart/2005/8/layout/vList5"/>
    <dgm:cxn modelId="{510E6A18-64C5-1B4E-B4C4-7510C55C24BD}" type="presParOf" srcId="{E80FF15D-317C-A14B-BA13-EF2FABD6DC6F}" destId="{DAA182E2-871E-814A-8F55-FA7E21F37619}" srcOrd="0" destOrd="0" presId="urn:microsoft.com/office/officeart/2005/8/layout/vList5"/>
    <dgm:cxn modelId="{B9E1E31B-E681-3B40-B9FC-31E44FF5418C}" type="presParOf" srcId="{E80FF15D-317C-A14B-BA13-EF2FABD6DC6F}" destId="{721865B0-6E6A-024E-AB5B-0FCE6A965048}" srcOrd="1" destOrd="0" presId="urn:microsoft.com/office/officeart/2005/8/layout/vList5"/>
    <dgm:cxn modelId="{B1ED6FEF-9969-6A4D-A73C-7AB959F870AA}" type="presParOf" srcId="{0E4A5A79-81D0-B444-90E4-27B71BAEDD57}" destId="{2E2793C9-1F71-8B42-9001-4B6D1B18E0A9}" srcOrd="7" destOrd="0" presId="urn:microsoft.com/office/officeart/2005/8/layout/vList5"/>
    <dgm:cxn modelId="{F41F7E0D-C7E7-9745-97EE-7C166851D40B}" type="presParOf" srcId="{0E4A5A79-81D0-B444-90E4-27B71BAEDD57}" destId="{5CB4AE01-1367-094D-AA1B-64897397A63C}" srcOrd="8" destOrd="0" presId="urn:microsoft.com/office/officeart/2005/8/layout/vList5"/>
    <dgm:cxn modelId="{954AF4E9-C93C-E942-9632-37BBA7B1644B}" type="presParOf" srcId="{5CB4AE01-1367-094D-AA1B-64897397A63C}" destId="{7C4C6FBA-8952-2A4D-9B30-B393FFC287F7}" srcOrd="0" destOrd="0" presId="urn:microsoft.com/office/officeart/2005/8/layout/vList5"/>
    <dgm:cxn modelId="{D535F6C7-F443-B344-A64D-95C8095BDD6C}" type="presParOf" srcId="{5CB4AE01-1367-094D-AA1B-64897397A63C}" destId="{10C848DE-757B-D94D-BEFA-98A905E0D0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6A87-0BE6-8641-AC84-654564903201}">
      <dsp:nvSpPr>
        <dsp:cNvPr id="0" name=""/>
        <dsp:cNvSpPr/>
      </dsp:nvSpPr>
      <dsp:spPr>
        <a:xfrm>
          <a:off x="302259" y="1102730"/>
          <a:ext cx="7254240" cy="22669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481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noProof="0" dirty="0" smtClean="0">
              <a:latin typeface="Calibri"/>
              <a:cs typeface="Calibri"/>
            </a:rPr>
            <a:t>El PAE es un documento político negociado que debe ser aprobado en el más alto nivel. Establece prioridades claras de acción para resolver los problemas prioritarios identificados en el ADT. </a:t>
          </a:r>
          <a:endParaRPr lang="es-ES_tradnl" sz="2500" kern="1200" noProof="0" dirty="0">
            <a:latin typeface="Calibri"/>
            <a:cs typeface="Calibri"/>
          </a:endParaRPr>
        </a:p>
      </dsp:txBody>
      <dsp:txXfrm>
        <a:off x="302259" y="1102730"/>
        <a:ext cx="7254240" cy="2266950"/>
      </dsp:txXfrm>
    </dsp:sp>
    <dsp:sp modelId="{36F894F2-DE30-8B48-9728-790B56B5C397}">
      <dsp:nvSpPr>
        <dsp:cNvPr id="0" name=""/>
        <dsp:cNvSpPr/>
      </dsp:nvSpPr>
      <dsp:spPr>
        <a:xfrm>
          <a:off x="0" y="775282"/>
          <a:ext cx="1586865" cy="23802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341-FEA8-7047-996E-223BBE8FE6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616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ADT/PAE </a:t>
            </a:r>
            <a:r>
              <a:rPr lang="en-US" sz="4400" dirty="0" err="1" smtClean="0"/>
              <a:t>Curso</a:t>
            </a:r>
            <a:r>
              <a:rPr lang="en-US" sz="4400" dirty="0" smtClean="0"/>
              <a:t> de </a:t>
            </a:r>
            <a:r>
              <a:rPr lang="en-US" sz="4400" dirty="0" err="1"/>
              <a:t>E</a:t>
            </a:r>
            <a:r>
              <a:rPr lang="en-US" sz="4400" dirty="0" err="1" smtClean="0"/>
              <a:t>ntrenamiento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err="1" smtClean="0"/>
              <a:t>Módulo</a:t>
            </a:r>
            <a:r>
              <a:rPr lang="en-US" dirty="0" smtClean="0"/>
              <a:t> 3: </a:t>
            </a:r>
            <a:r>
              <a:rPr lang="en-US" dirty="0" err="1" smtClean="0"/>
              <a:t>Desarrollo</a:t>
            </a:r>
            <a:r>
              <a:rPr lang="en-US" dirty="0" smtClean="0"/>
              <a:t> del PAE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222501"/>
            <a:ext cx="7556500" cy="2806700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proceso</a:t>
            </a:r>
            <a:r>
              <a:rPr lang="en-US" dirty="0" smtClean="0"/>
              <a:t> del 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endParaRPr lang="en-US" dirty="0"/>
          </a:p>
          <a:p>
            <a:endParaRPr lang="en-GB" b="1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8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6743"/>
            <a:ext cx="7559487" cy="930196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49829"/>
            <a:ext cx="7556500" cy="5152571"/>
          </a:xfrm>
        </p:spPr>
        <p:txBody>
          <a:bodyPr/>
          <a:lstStyle/>
          <a:p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>
                <a:solidFill>
                  <a:schemeClr val="bg2"/>
                </a:solidFill>
              </a:rPr>
              <a:t>proceso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altamente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colaborativo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/>
              <a:t>centrado</a:t>
            </a:r>
            <a:r>
              <a:rPr lang="en-GB" dirty="0" smtClean="0"/>
              <a:t> en </a:t>
            </a:r>
            <a:r>
              <a:rPr lang="en-GB" dirty="0" err="1" smtClean="0"/>
              <a:t>encontrar</a:t>
            </a:r>
            <a:r>
              <a:rPr lang="en-GB" dirty="0" smtClean="0"/>
              <a:t> y </a:t>
            </a:r>
            <a:r>
              <a:rPr lang="en-GB" dirty="0" err="1" smtClean="0"/>
              <a:t>desarrollar</a:t>
            </a:r>
            <a:r>
              <a:rPr lang="en-GB" dirty="0" smtClean="0"/>
              <a:t> </a:t>
            </a:r>
            <a:r>
              <a:rPr lang="en-GB" dirty="0" err="1" smtClean="0"/>
              <a:t>oportunidades</a:t>
            </a:r>
            <a:r>
              <a:rPr lang="en-GB" dirty="0" smtClean="0"/>
              <a:t> </a:t>
            </a:r>
            <a:r>
              <a:rPr lang="en-GB" dirty="0" err="1" smtClean="0"/>
              <a:t>únicas</a:t>
            </a:r>
            <a:r>
              <a:rPr lang="en-GB" dirty="0" smtClean="0"/>
              <a:t> al </a:t>
            </a:r>
            <a:r>
              <a:rPr lang="en-GB" dirty="0" err="1" smtClean="0"/>
              <a:t>facilitar</a:t>
            </a:r>
            <a:r>
              <a:rPr lang="en-GB" dirty="0" smtClean="0"/>
              <a:t> el </a:t>
            </a:r>
            <a:r>
              <a:rPr lang="en-GB" dirty="0" err="1" smtClean="0">
                <a:solidFill>
                  <a:schemeClr val="bg2"/>
                </a:solidFill>
              </a:rPr>
              <a:t>diálogo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creativo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smtClean="0"/>
              <a:t>entre personas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pueden</a:t>
            </a:r>
            <a:r>
              <a:rPr lang="en-GB" dirty="0" smtClean="0"/>
              <a:t> </a:t>
            </a:r>
            <a:r>
              <a:rPr lang="en-GB" dirty="0" err="1" smtClean="0"/>
              <a:t>incidir</a:t>
            </a:r>
            <a:r>
              <a:rPr lang="en-GB" dirty="0" smtClean="0"/>
              <a:t> en la </a:t>
            </a:r>
            <a:r>
              <a:rPr lang="en-GB" dirty="0" err="1" smtClean="0"/>
              <a:t>dirección</a:t>
            </a:r>
            <a:r>
              <a:rPr lang="en-GB" dirty="0" smtClean="0"/>
              <a:t> de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organización</a:t>
            </a:r>
            <a:r>
              <a:rPr lang="en-GB" dirty="0" smtClean="0"/>
              <a:t> o </a:t>
            </a:r>
            <a:r>
              <a:rPr lang="en-GB" dirty="0" err="1" smtClean="0"/>
              <a:t>sistema</a:t>
            </a:r>
            <a:r>
              <a:rPr lang="en-GB" dirty="0" smtClean="0"/>
              <a:t>.</a:t>
            </a:r>
            <a:endParaRPr lang="en-GB" dirty="0">
              <a:solidFill>
                <a:schemeClr val="bg2"/>
              </a:solidFill>
            </a:endParaRPr>
          </a:p>
          <a:p>
            <a:r>
              <a:rPr lang="en-GB" dirty="0" err="1" smtClean="0"/>
              <a:t>Constituye</a:t>
            </a:r>
            <a:r>
              <a:rPr lang="en-GB" dirty="0" smtClean="0"/>
              <a:t> la </a:t>
            </a:r>
            <a:r>
              <a:rPr lang="en-GB" dirty="0" smtClean="0">
                <a:solidFill>
                  <a:schemeClr val="bg2"/>
                </a:solidFill>
              </a:rPr>
              <a:t>base </a:t>
            </a:r>
            <a:r>
              <a:rPr lang="en-GB" dirty="0" err="1" smtClean="0">
                <a:solidFill>
                  <a:schemeClr val="bg2"/>
                </a:solidFill>
              </a:rPr>
              <a:t>para</a:t>
            </a:r>
            <a:r>
              <a:rPr lang="en-GB" dirty="0" smtClean="0">
                <a:solidFill>
                  <a:schemeClr val="bg2"/>
                </a:solidFill>
              </a:rPr>
              <a:t> el </a:t>
            </a:r>
            <a:r>
              <a:rPr lang="en-GB" dirty="0" err="1" smtClean="0">
                <a:solidFill>
                  <a:schemeClr val="bg2"/>
                </a:solidFill>
              </a:rPr>
              <a:t>planeamiento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 smtClean="0">
                <a:solidFill>
                  <a:schemeClr val="bg2"/>
                </a:solidFill>
              </a:rPr>
              <a:t>estratégico</a:t>
            </a:r>
            <a:r>
              <a:rPr lang="en-GB" dirty="0" smtClean="0"/>
              <a:t>—un </a:t>
            </a:r>
            <a:r>
              <a:rPr lang="en-GB" dirty="0" err="1" smtClean="0"/>
              <a:t>adecuado</a:t>
            </a:r>
            <a:r>
              <a:rPr lang="en-GB" dirty="0" smtClean="0"/>
              <a:t> </a:t>
            </a:r>
            <a:r>
              <a:rPr lang="en-GB" dirty="0" err="1" smtClean="0"/>
              <a:t>pensamiento</a:t>
            </a:r>
            <a:r>
              <a:rPr lang="en-GB" dirty="0" smtClean="0"/>
              <a:t> </a:t>
            </a:r>
            <a:r>
              <a:rPr lang="en-GB" dirty="0" err="1" smtClean="0"/>
              <a:t>estratégico</a:t>
            </a:r>
            <a:r>
              <a:rPr lang="en-GB" dirty="0" smtClean="0"/>
              <a:t> </a:t>
            </a:r>
            <a:r>
              <a:rPr lang="en-GB" dirty="0" err="1" smtClean="0"/>
              <a:t>revela</a:t>
            </a:r>
            <a:r>
              <a:rPr lang="en-GB" dirty="0" smtClean="0"/>
              <a:t> </a:t>
            </a:r>
            <a:r>
              <a:rPr lang="en-GB" dirty="0" err="1" smtClean="0"/>
              <a:t>nuevas</a:t>
            </a:r>
            <a:r>
              <a:rPr lang="en-GB" dirty="0" smtClean="0"/>
              <a:t> ideas y </a:t>
            </a:r>
            <a:r>
              <a:rPr lang="en-GB" dirty="0" err="1" smtClean="0"/>
              <a:t>oportunidades</a:t>
            </a:r>
            <a:r>
              <a:rPr lang="en-GB" dirty="0" smtClean="0"/>
              <a:t>, de </a:t>
            </a:r>
            <a:r>
              <a:rPr lang="en-GB" dirty="0" err="1" smtClean="0"/>
              <a:t>manera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cuando</a:t>
            </a:r>
            <a:r>
              <a:rPr lang="en-GB" dirty="0" smtClean="0"/>
              <a:t> se </a:t>
            </a:r>
            <a:r>
              <a:rPr lang="en-GB" dirty="0" err="1" smtClean="0"/>
              <a:t>crea</a:t>
            </a:r>
            <a:r>
              <a:rPr lang="en-GB" dirty="0" smtClean="0"/>
              <a:t> el plan, </a:t>
            </a:r>
            <a:r>
              <a:rPr lang="en-GB" dirty="0" err="1" smtClean="0"/>
              <a:t>estas</a:t>
            </a:r>
            <a:r>
              <a:rPr lang="en-GB" dirty="0" smtClean="0"/>
              <a:t> </a:t>
            </a:r>
            <a:r>
              <a:rPr lang="en-GB" dirty="0" err="1" smtClean="0"/>
              <a:t>oportunidades</a:t>
            </a:r>
            <a:r>
              <a:rPr lang="en-GB" dirty="0" smtClean="0"/>
              <a:t> son </a:t>
            </a:r>
            <a:r>
              <a:rPr lang="en-GB" dirty="0" err="1" smtClean="0"/>
              <a:t>tomadas</a:t>
            </a:r>
            <a:r>
              <a:rPr lang="en-GB" dirty="0" smtClean="0"/>
              <a:t> en </a:t>
            </a:r>
            <a:r>
              <a:rPr lang="en-GB" dirty="0" err="1" smtClean="0"/>
              <a:t>cuenta</a:t>
            </a:r>
            <a:r>
              <a:rPr lang="en-GB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811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152400"/>
            <a:ext cx="9004299" cy="1702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96432" y="5168141"/>
            <a:ext cx="1357188" cy="814312"/>
            <a:chOff x="4378" y="2075693"/>
            <a:chExt cx="1357188" cy="814312"/>
          </a:xfrm>
          <a:solidFill>
            <a:srgbClr val="0033CC"/>
          </a:solidFill>
        </p:grpSpPr>
        <p:sp>
          <p:nvSpPr>
            <p:cNvPr id="30" name="Rounded Rectangle 29"/>
            <p:cNvSpPr/>
            <p:nvPr/>
          </p:nvSpPr>
          <p:spPr>
            <a:xfrm>
              <a:off x="4378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31" name="Rounded Rectangle 4"/>
            <p:cNvSpPr/>
            <p:nvPr/>
          </p:nvSpPr>
          <p:spPr>
            <a:xfrm>
              <a:off x="28228" y="2099543"/>
              <a:ext cx="1309488" cy="76661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err="1" smtClean="0">
                  <a:solidFill>
                    <a:schemeClr val="bg1"/>
                  </a:solidFill>
                </a:rPr>
                <a:t>Definir</a:t>
              </a:r>
              <a:r>
                <a:rPr lang="en-US" sz="1300" dirty="0" smtClean="0">
                  <a:solidFill>
                    <a:schemeClr val="bg1"/>
                  </a:solidFill>
                </a:rPr>
                <a:t> la </a:t>
              </a:r>
              <a:r>
                <a:rPr lang="en-US" sz="1300" dirty="0" err="1" smtClean="0">
                  <a:solidFill>
                    <a:schemeClr val="bg1"/>
                  </a:solidFill>
                </a:rPr>
                <a:t>visión</a:t>
              </a:r>
              <a:endParaRPr lang="en-US" sz="13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2506132" y="5346697"/>
            <a:ext cx="330199" cy="4825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4655259" y="5168141"/>
            <a:ext cx="1357188" cy="814312"/>
            <a:chOff x="3804505" y="2075693"/>
            <a:chExt cx="1357188" cy="814312"/>
          </a:xfrm>
          <a:solidFill>
            <a:srgbClr val="3366FF"/>
          </a:solidFill>
        </p:grpSpPr>
        <p:sp>
          <p:nvSpPr>
            <p:cNvPr id="22" name="Rounded Rectangle 21"/>
            <p:cNvSpPr/>
            <p:nvPr/>
          </p:nvSpPr>
          <p:spPr>
            <a:xfrm>
              <a:off x="3804505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23" name="Rounded Rectangle 12"/>
            <p:cNvSpPr/>
            <p:nvPr/>
          </p:nvSpPr>
          <p:spPr>
            <a:xfrm>
              <a:off x="3828355" y="2099543"/>
              <a:ext cx="1309488" cy="766612"/>
            </a:xfrm>
            <a:prstGeom prst="rect">
              <a:avLst/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err="1" smtClean="0">
                  <a:solidFill>
                    <a:srgbClr val="FFFFFF"/>
                  </a:solidFill>
                </a:rPr>
                <a:t>Aportar</a:t>
              </a:r>
              <a:r>
                <a:rPr lang="en-US" sz="1300" dirty="0" smtClean="0">
                  <a:solidFill>
                    <a:srgbClr val="FFFFFF"/>
                  </a:solidFill>
                </a:rPr>
                <a:t> ideas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78666" y="5191991"/>
            <a:ext cx="1357188" cy="814312"/>
            <a:chOff x="5704568" y="2075693"/>
            <a:chExt cx="1357188" cy="814312"/>
          </a:xfrm>
          <a:solidFill>
            <a:srgbClr val="3366FF"/>
          </a:solidFill>
        </p:grpSpPr>
        <p:sp>
          <p:nvSpPr>
            <p:cNvPr id="18" name="Rounded Rectangle 17"/>
            <p:cNvSpPr/>
            <p:nvPr/>
          </p:nvSpPr>
          <p:spPr>
            <a:xfrm>
              <a:off x="5704568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19" name="Rounded Rectangle 16"/>
            <p:cNvSpPr/>
            <p:nvPr/>
          </p:nvSpPr>
          <p:spPr>
            <a:xfrm>
              <a:off x="5728418" y="2099543"/>
              <a:ext cx="1309488" cy="766612"/>
            </a:xfrm>
            <a:prstGeom prst="rect">
              <a:avLst/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err="1" smtClean="0">
                  <a:solidFill>
                    <a:srgbClr val="FFFFFF"/>
                  </a:solidFill>
                </a:rPr>
                <a:t>Identificar</a:t>
              </a:r>
              <a:r>
                <a:rPr lang="en-US" sz="1300" dirty="0" smtClean="0">
                  <a:solidFill>
                    <a:srgbClr val="FFFFFF"/>
                  </a:solidFill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</a:rPr>
                <a:t>objetivos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7618" y="5169692"/>
            <a:ext cx="1357188" cy="814312"/>
            <a:chOff x="7604632" y="2075693"/>
            <a:chExt cx="1357188" cy="814312"/>
          </a:xfrm>
          <a:solidFill>
            <a:srgbClr val="3366FF"/>
          </a:solidFill>
        </p:grpSpPr>
        <p:sp>
          <p:nvSpPr>
            <p:cNvPr id="14" name="Rounded Rectangle 13"/>
            <p:cNvSpPr/>
            <p:nvPr/>
          </p:nvSpPr>
          <p:spPr>
            <a:xfrm>
              <a:off x="7604632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15" name="Rounded Rectangle 20"/>
            <p:cNvSpPr/>
            <p:nvPr/>
          </p:nvSpPr>
          <p:spPr>
            <a:xfrm>
              <a:off x="7628482" y="2099543"/>
              <a:ext cx="1309488" cy="766612"/>
            </a:xfrm>
            <a:prstGeom prst="rect">
              <a:avLst/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 err="1" smtClean="0">
                  <a:solidFill>
                    <a:srgbClr val="FFFFFF"/>
                  </a:solidFill>
                </a:rPr>
                <a:t>Identificar</a:t>
              </a:r>
              <a:r>
                <a:rPr lang="en-US" sz="1300" dirty="0" smtClean="0">
                  <a:solidFill>
                    <a:srgbClr val="FFFFFF"/>
                  </a:solidFill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</a:rPr>
                <a:t>opciones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4296832" y="5333997"/>
            <a:ext cx="330199" cy="4825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ight Arrow 33"/>
          <p:cNvSpPr/>
          <p:nvPr/>
        </p:nvSpPr>
        <p:spPr>
          <a:xfrm>
            <a:off x="6062132" y="5346697"/>
            <a:ext cx="330199" cy="4825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ounded Rectangle 1"/>
          <p:cNvSpPr/>
          <p:nvPr/>
        </p:nvSpPr>
        <p:spPr>
          <a:xfrm>
            <a:off x="939797" y="4722170"/>
            <a:ext cx="7044267" cy="1525817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>
              <a:ln w="38100" cmpd="sng">
                <a:solidFill>
                  <a:schemeClr val="tx1"/>
                </a:solidFill>
              </a:ln>
              <a:solidFill>
                <a:schemeClr val="dk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5" y="4670959"/>
            <a:ext cx="308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Pensamiento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estratégico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2978349" y="3763438"/>
            <a:ext cx="999066" cy="694263"/>
          </a:xfrm>
          <a:prstGeom prst="stripedRightArrow">
            <a:avLst/>
          </a:prstGeom>
          <a:solidFill>
            <a:srgbClr val="FF0000"/>
          </a:solidFill>
          <a:ln w="12700" cmpd="sng">
            <a:noFill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97175" y="541224"/>
            <a:ext cx="7199313" cy="3894138"/>
            <a:chOff x="229" y="528"/>
            <a:chExt cx="4535" cy="245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" y="528"/>
              <a:ext cx="4535" cy="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019" y="16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430" y="1668"/>
              <a:ext cx="1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600" b="0" i="0" u="none" strike="noStrike" cap="none" normalizeH="0" baseline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147" y="1657"/>
              <a:ext cx="1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600" b="0" i="0" u="none" strike="noStrike" cap="none" normalizeH="0" baseline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449" y="750"/>
              <a:ext cx="32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37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630" y="750"/>
              <a:ext cx="354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3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844" y="750"/>
              <a:ext cx="421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3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A/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125" y="750"/>
              <a:ext cx="743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3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SAP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714" y="750"/>
              <a:ext cx="21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3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2796" y="750"/>
              <a:ext cx="607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3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Pro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3258" y="750"/>
              <a:ext cx="455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3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3571" y="750"/>
              <a:ext cx="52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3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ss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39 Rectángulo redondeado"/>
          <p:cNvSpPr/>
          <p:nvPr/>
        </p:nvSpPr>
        <p:spPr>
          <a:xfrm>
            <a:off x="939796" y="769257"/>
            <a:ext cx="6845009" cy="108597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latin typeface="Arial" pitchFamily="34" charset="0"/>
                <a:cs typeface="Arial" pitchFamily="34" charset="0"/>
              </a:rPr>
              <a:t>Proceso ADT/PAE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939795" y="2086994"/>
            <a:ext cx="1452829" cy="9165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bg2"/>
                </a:solidFill>
              </a:rPr>
              <a:t>ADT</a:t>
            </a:r>
            <a:endParaRPr lang="es-ES" sz="2400" dirty="0">
              <a:solidFill>
                <a:schemeClr val="bg2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2561250" y="2086995"/>
            <a:ext cx="5223556" cy="928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bg2"/>
                </a:solidFill>
              </a:rPr>
              <a:t>PAE</a:t>
            </a:r>
            <a:endParaRPr lang="es-E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PAE - </a:t>
            </a:r>
            <a:r>
              <a:rPr lang="en-US" sz="2800" dirty="0" err="1" smtClean="0"/>
              <a:t>Pasos</a:t>
            </a:r>
            <a:r>
              <a:rPr lang="en-US" sz="2800" dirty="0" smtClean="0"/>
              <a:t> del </a:t>
            </a:r>
            <a:r>
              <a:rPr lang="en-US" sz="2800" dirty="0" err="1" smtClean="0"/>
              <a:t>pensamiento</a:t>
            </a:r>
            <a:r>
              <a:rPr lang="en-US" sz="2800" dirty="0" smtClean="0"/>
              <a:t> </a:t>
            </a:r>
            <a:r>
              <a:rPr lang="en-US" sz="2800" dirty="0" err="1" smtClean="0"/>
              <a:t>estratégico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26963" y="2311400"/>
            <a:ext cx="1258770" cy="2007055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Definir</a:t>
              </a: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la </a:t>
              </a: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visión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76670" y="32680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2504" y="23114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latin typeface="Calibri"/>
                  <a:cs typeface="Calibri"/>
                </a:rPr>
                <a:t>Establecer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las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metas</a:t>
              </a:r>
              <a:r>
                <a:rPr lang="en-US" sz="1600" dirty="0" smtClean="0">
                  <a:latin typeface="Calibri"/>
                  <a:cs typeface="Calibri"/>
                </a:rPr>
                <a:t> o </a:t>
              </a:r>
              <a:r>
                <a:rPr lang="en-US" sz="1600" dirty="0" err="1" smtClean="0">
                  <a:latin typeface="Calibri"/>
                  <a:cs typeface="Calibri"/>
                </a:rPr>
                <a:t>las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declaraciones</a:t>
              </a:r>
              <a:r>
                <a:rPr lang="en-US" sz="1600" dirty="0" smtClean="0"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latin typeface="Calibri"/>
                  <a:cs typeface="Calibri"/>
                </a:rPr>
                <a:t>estatus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52211" y="32680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78045" y="23114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latin typeface="Calibri"/>
                  <a:cs typeface="Calibri"/>
                </a:rPr>
                <a:t>Aportar</a:t>
              </a:r>
              <a:r>
                <a:rPr lang="en-US" sz="1600" dirty="0" smtClean="0">
                  <a:latin typeface="Calibri"/>
                  <a:cs typeface="Calibri"/>
                </a:rPr>
                <a:t> ideas </a:t>
              </a:r>
              <a:r>
                <a:rPr lang="en-US" sz="1600" dirty="0" err="1" smtClean="0">
                  <a:latin typeface="Calibri"/>
                  <a:cs typeface="Calibri"/>
                </a:rPr>
                <a:t>innovadoras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65852" y="32680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78985" y="2311400"/>
            <a:ext cx="1294769" cy="2007055"/>
            <a:chOff x="4431147" y="1104444"/>
            <a:chExt cx="1258770" cy="2490111"/>
          </a:xfrm>
          <a:solidFill>
            <a:srgbClr val="0033CC"/>
          </a:solidFill>
        </p:grpSpPr>
        <p:sp>
          <p:nvSpPr>
            <p:cNvPr id="23" name="Rounded Rectangle 22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Calibri"/>
                  <a:cs typeface="Calibri"/>
                </a:rPr>
                <a:t>Identificar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opciones</a:t>
              </a:r>
              <a:r>
                <a:rPr lang="en-US" sz="1600" kern="1200" dirty="0" smtClean="0">
                  <a:latin typeface="Calibri"/>
                  <a:cs typeface="Calibri"/>
                </a:rPr>
                <a:t> o </a:t>
              </a:r>
              <a:r>
                <a:rPr lang="en-US" sz="1600" kern="1200" dirty="0" err="1" smtClean="0">
                  <a:latin typeface="Calibri"/>
                  <a:cs typeface="Calibri"/>
                </a:rPr>
                <a:t>alternativas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1783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4165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0" y="41783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701" y="4165601"/>
            <a:ext cx="1259998" cy="1259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75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86744"/>
            <a:ext cx="7556500" cy="1349827"/>
          </a:xfrm>
        </p:spPr>
        <p:txBody>
          <a:bodyPr/>
          <a:lstStyle/>
          <a:p>
            <a:r>
              <a:rPr lang="en-US" sz="3600" dirty="0" err="1" smtClean="0"/>
              <a:t>Sección</a:t>
            </a:r>
            <a:r>
              <a:rPr lang="en-US" sz="3600" dirty="0" smtClean="0"/>
              <a:t> 3: </a:t>
            </a:r>
            <a:r>
              <a:rPr lang="en-US" sz="3600" dirty="0" err="1" smtClean="0"/>
              <a:t>Definir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visión</a:t>
            </a:r>
            <a:r>
              <a:rPr lang="en-US" sz="3600" dirty="0" smtClean="0"/>
              <a:t> y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declaración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visión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71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26963" y="2311400"/>
            <a:ext cx="1258770" cy="2007055"/>
            <a:chOff x="4525" y="1104444"/>
            <a:chExt cx="1258770" cy="2490111"/>
          </a:xfrm>
          <a:solidFill>
            <a:srgbClr val="FF0000"/>
          </a:solidFill>
        </p:grpSpPr>
        <p:sp>
          <p:nvSpPr>
            <p:cNvPr id="4" name="Rounded Rectangle 3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Definir</a:t>
              </a: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la </a:t>
              </a:r>
              <a:r>
                <a:rPr lang="en-US" sz="1600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visión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76670" y="3268035"/>
            <a:ext cx="216000" cy="290164"/>
            <a:chOff x="1254232" y="2169499"/>
            <a:chExt cx="216000" cy="360000"/>
          </a:xfrm>
        </p:grpSpPr>
        <p:sp>
          <p:nvSpPr>
            <p:cNvPr id="7" name="Right Arrow 6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02504" y="23114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0" name="Rounded Rectangle 9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latin typeface="Calibri"/>
                  <a:cs typeface="Calibri"/>
                </a:rPr>
                <a:t>Establecer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las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metas</a:t>
              </a:r>
              <a:r>
                <a:rPr lang="en-US" sz="1600" dirty="0" smtClean="0">
                  <a:latin typeface="Calibri"/>
                  <a:cs typeface="Calibri"/>
                </a:rPr>
                <a:t> o  </a:t>
              </a:r>
              <a:r>
                <a:rPr lang="en-US" sz="1600" dirty="0" err="1" smtClean="0">
                  <a:latin typeface="Calibri"/>
                  <a:cs typeface="Calibri"/>
                </a:rPr>
                <a:t>declaraciones</a:t>
              </a:r>
              <a:endParaRPr lang="en-US" sz="1600" dirty="0" smtClean="0">
                <a:latin typeface="Calibri"/>
                <a:cs typeface="Calibri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latin typeface="Calibri"/>
                  <a:cs typeface="Calibri"/>
                </a:rPr>
                <a:t>d</a:t>
              </a:r>
              <a:r>
                <a:rPr lang="en-US" sz="1600" dirty="0" smtClean="0">
                  <a:latin typeface="Calibri"/>
                  <a:cs typeface="Calibri"/>
                </a:rPr>
                <a:t>e </a:t>
              </a:r>
              <a:r>
                <a:rPr lang="en-US" sz="1600" dirty="0" err="1" smtClean="0">
                  <a:latin typeface="Calibri"/>
                  <a:cs typeface="Calibri"/>
                </a:rPr>
                <a:t>estatus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52211" y="3268035"/>
            <a:ext cx="216000" cy="290164"/>
            <a:chOff x="2729773" y="2169499"/>
            <a:chExt cx="216000" cy="360000"/>
          </a:xfrm>
        </p:grpSpPr>
        <p:sp>
          <p:nvSpPr>
            <p:cNvPr id="13" name="Right Arrow 12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78045" y="23114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6" name="Rounded Rectangle 15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latin typeface="Calibri"/>
                  <a:cs typeface="Calibri"/>
                </a:rPr>
                <a:t>Aportar</a:t>
              </a:r>
              <a:r>
                <a:rPr lang="en-US" sz="1600" dirty="0" smtClean="0">
                  <a:latin typeface="Calibri"/>
                  <a:cs typeface="Calibri"/>
                </a:rPr>
                <a:t> ideas </a:t>
              </a:r>
              <a:r>
                <a:rPr lang="en-US" sz="1600" dirty="0" err="1" smtClean="0">
                  <a:latin typeface="Calibri"/>
                  <a:cs typeface="Calibri"/>
                </a:rPr>
                <a:t>innovadoras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65852" y="3268035"/>
            <a:ext cx="216000" cy="290164"/>
            <a:chOff x="4205314" y="2169499"/>
            <a:chExt cx="216000" cy="360000"/>
          </a:xfrm>
        </p:grpSpPr>
        <p:sp>
          <p:nvSpPr>
            <p:cNvPr id="19" name="Right Arrow 18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78985" y="2311400"/>
            <a:ext cx="1294769" cy="2007055"/>
            <a:chOff x="4431147" y="1104444"/>
            <a:chExt cx="1258770" cy="2490111"/>
          </a:xfrm>
          <a:solidFill>
            <a:srgbClr val="0033CC"/>
          </a:solidFill>
        </p:grpSpPr>
        <p:sp>
          <p:nvSpPr>
            <p:cNvPr id="22" name="Rounded Rectangle 21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>
                  <a:latin typeface="Calibri"/>
                  <a:cs typeface="Calibri"/>
                </a:rPr>
                <a:t>I</a:t>
              </a:r>
              <a:r>
                <a:rPr lang="en-US" sz="1600" kern="1200" dirty="0" err="1" smtClean="0">
                  <a:latin typeface="Calibri"/>
                  <a:cs typeface="Calibri"/>
                </a:rPr>
                <a:t>dentificar</a:t>
              </a:r>
              <a:r>
                <a:rPr lang="en-US" sz="1600" kern="1200" dirty="0" smtClean="0">
                  <a:latin typeface="Calibri"/>
                  <a:cs typeface="Calibri"/>
                </a:rPr>
                <a:t> </a:t>
              </a:r>
              <a:r>
                <a:rPr lang="en-US" sz="1600" kern="1200" dirty="0" err="1" smtClean="0">
                  <a:latin typeface="Calibri"/>
                  <a:cs typeface="Calibri"/>
                </a:rPr>
                <a:t>opciones</a:t>
              </a:r>
              <a:r>
                <a:rPr lang="en-US" sz="1600" kern="1200" dirty="0" smtClean="0">
                  <a:latin typeface="Calibri"/>
                  <a:cs typeface="Calibri"/>
                </a:rPr>
                <a:t> o </a:t>
              </a:r>
              <a:r>
                <a:rPr lang="en-US" sz="1600" kern="1200" dirty="0" err="1" smtClean="0">
                  <a:latin typeface="Calibri"/>
                  <a:cs typeface="Calibri"/>
                </a:rPr>
                <a:t>alternativas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41783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41656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0" y="41783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701" y="4165601"/>
            <a:ext cx="1259998" cy="1259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56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1"/>
            <a:ext cx="7556500" cy="2709332"/>
          </a:xfrm>
        </p:spPr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visión</a:t>
            </a:r>
            <a:r>
              <a:rPr lang="en-GB" dirty="0" smtClean="0"/>
              <a:t>?</a:t>
            </a:r>
          </a:p>
          <a:p>
            <a:r>
              <a:rPr lang="en-GB" dirty="0" smtClean="0"/>
              <a:t>Un </a:t>
            </a:r>
            <a:r>
              <a:rPr lang="en-GB" dirty="0" err="1" smtClean="0"/>
              <a:t>proceso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definir</a:t>
            </a:r>
            <a:r>
              <a:rPr lang="en-GB" dirty="0" smtClean="0"/>
              <a:t> la </a:t>
            </a:r>
            <a:r>
              <a:rPr lang="en-GB" dirty="0" err="1" smtClean="0"/>
              <a:t>visión</a:t>
            </a:r>
            <a:endParaRPr lang="en-GB" dirty="0" smtClean="0"/>
          </a:p>
          <a:p>
            <a:r>
              <a:rPr lang="en-GB" dirty="0" err="1" smtClean="0"/>
              <a:t>Ejemplos</a:t>
            </a:r>
            <a:r>
              <a:rPr lang="en-GB" dirty="0" smtClean="0"/>
              <a:t> de </a:t>
            </a:r>
            <a:r>
              <a:rPr lang="en-GB" dirty="0" err="1" smtClean="0"/>
              <a:t>declaraciones</a:t>
            </a:r>
            <a:r>
              <a:rPr lang="en-GB" dirty="0" smtClean="0"/>
              <a:t> de la </a:t>
            </a:r>
            <a:r>
              <a:rPr lang="en-GB" dirty="0" err="1" smtClean="0"/>
              <a:t>visión</a:t>
            </a:r>
            <a:endParaRPr lang="en-GB" dirty="0"/>
          </a:p>
          <a:p>
            <a:endParaRPr lang="en-GB" b="1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visión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22245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En el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contexto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enfoque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ADT/PAE, la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visión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una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cs typeface="Calibri"/>
                </a:rPr>
                <a:t>perspectiva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 a largo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cs typeface="Calibri"/>
                </a:rPr>
                <a:t>plazo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que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describe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cómo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los stakeholders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cs typeface="Calibri"/>
                </a:rPr>
                <a:t>quisieran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cs typeface="Calibri"/>
                </a:rPr>
                <a:t>ver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 el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cs typeface="Calibri"/>
                </a:rPr>
                <a:t>sistema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cs typeface="Calibri"/>
                </a:rPr>
                <a:t>hídrico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 en el </a:t>
              </a:r>
              <a:r>
                <a:rPr lang="en-US" sz="2800" dirty="0" err="1" smtClean="0">
                  <a:solidFill>
                    <a:schemeClr val="bg2"/>
                  </a:solidFill>
                  <a:latin typeface="Calibri"/>
                  <a:cs typeface="Calibri"/>
                </a:rPr>
                <a:t>futuro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 </a:t>
              </a:r>
              <a:endParaRPr lang="en-US" sz="2800" dirty="0">
                <a:solidFill>
                  <a:schemeClr val="bg2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0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visión</a:t>
            </a:r>
            <a:r>
              <a:rPr lang="en-US" dirty="0" smtClean="0"/>
              <a:t> a largo </a:t>
            </a:r>
            <a:r>
              <a:rPr lang="en-US" dirty="0" err="1" smtClean="0"/>
              <a:t>plazo</a:t>
            </a:r>
            <a:r>
              <a:rPr lang="en-US" dirty="0" smtClean="0"/>
              <a:t> </a:t>
            </a:r>
            <a:r>
              <a:rPr lang="en-US" dirty="0" err="1" smtClean="0"/>
              <a:t>debería</a:t>
            </a:r>
            <a:r>
              <a:rPr lang="en-US" dirty="0" smtClean="0"/>
              <a:t> ser...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042624"/>
              </p:ext>
            </p:extLst>
          </p:nvPr>
        </p:nvGraphicFramePr>
        <p:xfrm>
          <a:off x="508000" y="19177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1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5D3D18-7CBD-0741-982B-2BFF14431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1F8066-766B-1141-AC78-525AA0169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02FB69-C53B-3241-967C-2229C0364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9F66AA-9E67-4745-8840-ECD55AA5F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5556B0-E286-164F-83D7-5CF93865B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14181F-A90A-3C4E-9E92-B4B0343D6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182E2-871E-814A-8F55-FA7E21F37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865B0-6E6A-024E-AB5B-0FCE6A965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4C6FBA-8952-2A4D-9B30-B393FFC28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C848DE-757B-D94D-BEFA-98A905E0D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PAE Mar Negro</a:t>
            </a:r>
            <a:r>
              <a:rPr lang="ro-RO" dirty="0" smtClean="0"/>
              <a:t> </a:t>
            </a:r>
            <a:r>
              <a:rPr lang="ro-RO" dirty="0"/>
              <a:t>(2009</a:t>
            </a:r>
            <a:r>
              <a:rPr lang="ro-RO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899" y="1917700"/>
            <a:ext cx="6045201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“La </a:t>
            </a:r>
            <a:r>
              <a:rPr lang="en-US" dirty="0" err="1" smtClean="0"/>
              <a:t>visión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el Mar Negro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preservar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ecosistema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un </a:t>
            </a:r>
            <a:r>
              <a:rPr lang="en-US" dirty="0" err="1" smtClean="0"/>
              <a:t>valioso</a:t>
            </a:r>
            <a:r>
              <a:rPr lang="en-US" dirty="0" smtClean="0"/>
              <a:t> </a:t>
            </a:r>
            <a:r>
              <a:rPr lang="en-US" dirty="0" err="1" smtClean="0"/>
              <a:t>patrimonio</a:t>
            </a:r>
            <a:r>
              <a:rPr lang="en-US" dirty="0" smtClean="0"/>
              <a:t> natural de la </a:t>
            </a:r>
            <a:r>
              <a:rPr lang="en-US" dirty="0" err="1" smtClean="0"/>
              <a:t>región</a:t>
            </a:r>
            <a:r>
              <a:rPr lang="en-US" dirty="0"/>
              <a:t> </a:t>
            </a:r>
            <a:r>
              <a:rPr lang="en-US" dirty="0" smtClean="0"/>
              <a:t>y a la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garantizar</a:t>
            </a:r>
            <a:r>
              <a:rPr lang="en-US" dirty="0" smtClean="0"/>
              <a:t> la </a:t>
            </a:r>
            <a:r>
              <a:rPr lang="en-US" dirty="0" err="1" smtClean="0"/>
              <a:t>protección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marinos</a:t>
            </a:r>
            <a:r>
              <a:rPr lang="en-US" dirty="0" smtClean="0"/>
              <a:t> y </a:t>
            </a:r>
            <a:r>
              <a:rPr lang="en-US" dirty="0" err="1" smtClean="0"/>
              <a:t>costeros</a:t>
            </a:r>
            <a:r>
              <a:rPr lang="en-US" dirty="0" smtClean="0"/>
              <a:t> </a:t>
            </a:r>
            <a:r>
              <a:rPr lang="en-US" dirty="0" err="1" smtClean="0"/>
              <a:t>vivos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condición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sostenible</a:t>
            </a:r>
            <a:r>
              <a:rPr lang="en-US" dirty="0" smtClean="0"/>
              <a:t> de los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costeros</a:t>
            </a:r>
            <a:r>
              <a:rPr lang="en-US" dirty="0" smtClean="0"/>
              <a:t> del Mar Negro, y el </a:t>
            </a:r>
            <a:r>
              <a:rPr lang="en-US" dirty="0" err="1" smtClean="0"/>
              <a:t>bienestar</a:t>
            </a:r>
            <a:r>
              <a:rPr lang="en-US" dirty="0" smtClean="0"/>
              <a:t>, la </a:t>
            </a:r>
            <a:r>
              <a:rPr lang="en-US" dirty="0" err="1" smtClean="0"/>
              <a:t>salud</a:t>
            </a:r>
            <a:r>
              <a:rPr lang="en-US" dirty="0" smtClean="0"/>
              <a:t> y la </a:t>
            </a:r>
            <a:r>
              <a:rPr lang="en-US" dirty="0" err="1" smtClean="0"/>
              <a:t>seguridad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habitantes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959100"/>
            <a:ext cx="2120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998788"/>
            <a:ext cx="7451726" cy="1027112"/>
          </a:xfrm>
        </p:spPr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1: El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r>
              <a:rPr lang="en-US" dirty="0" smtClean="0"/>
              <a:t> - PAE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PAE </a:t>
            </a:r>
            <a:r>
              <a:rPr lang="en-US" dirty="0" err="1" smtClean="0"/>
              <a:t>Acuífero</a:t>
            </a:r>
            <a:r>
              <a:rPr lang="en-US" dirty="0" smtClean="0"/>
              <a:t> de Nubia (2012)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97200" y="1320800"/>
            <a:ext cx="5803900" cy="47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“La </a:t>
            </a:r>
            <a:r>
              <a:rPr lang="en-US" dirty="0" err="1" smtClean="0"/>
              <a:t>visión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acuífero</a:t>
            </a:r>
            <a:r>
              <a:rPr lang="en-US" dirty="0" smtClean="0"/>
              <a:t> de </a:t>
            </a:r>
            <a:r>
              <a:rPr lang="en-US" dirty="0" err="1" smtClean="0"/>
              <a:t>piedra</a:t>
            </a:r>
            <a:r>
              <a:rPr lang="en-US" dirty="0" smtClean="0"/>
              <a:t> </a:t>
            </a:r>
            <a:r>
              <a:rPr lang="en-US" dirty="0" err="1" smtClean="0"/>
              <a:t>arenisca</a:t>
            </a:r>
            <a:r>
              <a:rPr lang="en-US" dirty="0" smtClean="0"/>
              <a:t> de Nubia (NSAS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siglas</a:t>
            </a:r>
            <a:r>
              <a:rPr lang="en-US" dirty="0" smtClean="0"/>
              <a:t> en </a:t>
            </a:r>
            <a:r>
              <a:rPr lang="en-US" dirty="0" err="1" smtClean="0"/>
              <a:t>inglés</a:t>
            </a:r>
            <a:r>
              <a:rPr lang="en-US" dirty="0" smtClean="0"/>
              <a:t>), </a:t>
            </a:r>
            <a:r>
              <a:rPr lang="en-US" dirty="0" err="1" smtClean="0"/>
              <a:t>adoptada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 los </a:t>
            </a:r>
            <a:r>
              <a:rPr lang="en-US" dirty="0" err="1" smtClean="0"/>
              <a:t>países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asegurar</a:t>
            </a:r>
            <a:r>
              <a:rPr lang="en-US" dirty="0" smtClean="0"/>
              <a:t> la </a:t>
            </a:r>
            <a:r>
              <a:rPr lang="en-US" dirty="0" err="1" smtClean="0"/>
              <a:t>gestión</a:t>
            </a:r>
            <a:r>
              <a:rPr lang="en-US" dirty="0" smtClean="0"/>
              <a:t> </a:t>
            </a:r>
            <a:r>
              <a:rPr lang="en-US" dirty="0" err="1" smtClean="0"/>
              <a:t>racional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equitativa</a:t>
            </a:r>
            <a:r>
              <a:rPr lang="en-US" dirty="0" smtClean="0"/>
              <a:t> del NSAS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socioeconómico</a:t>
            </a:r>
            <a:r>
              <a:rPr lang="en-US" dirty="0" smtClean="0"/>
              <a:t> </a:t>
            </a:r>
            <a:r>
              <a:rPr lang="en-US" dirty="0" err="1" smtClean="0"/>
              <a:t>sostenible</a:t>
            </a:r>
            <a:r>
              <a:rPr lang="en-US" dirty="0" smtClean="0"/>
              <a:t> y la </a:t>
            </a:r>
            <a:r>
              <a:rPr lang="en-US" dirty="0" err="1" smtClean="0"/>
              <a:t>protección</a:t>
            </a:r>
            <a:r>
              <a:rPr lang="en-US" dirty="0" smtClean="0"/>
              <a:t> de la </a:t>
            </a:r>
            <a:r>
              <a:rPr lang="en-US" dirty="0" err="1" smtClean="0"/>
              <a:t>biodiversidad</a:t>
            </a:r>
            <a:r>
              <a:rPr lang="en-US" dirty="0" smtClean="0"/>
              <a:t> y los </a:t>
            </a:r>
            <a:r>
              <a:rPr lang="en-US" dirty="0" err="1" smtClean="0"/>
              <a:t>recursos</a:t>
            </a:r>
            <a:r>
              <a:rPr lang="en-US" dirty="0" smtClean="0"/>
              <a:t> de la </a:t>
            </a:r>
            <a:r>
              <a:rPr lang="en-US" dirty="0" err="1" smtClean="0"/>
              <a:t>tierra</a:t>
            </a:r>
            <a:r>
              <a:rPr lang="en-US" dirty="0" smtClean="0"/>
              <a:t>.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asimismo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garantizar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existan</a:t>
            </a:r>
            <a:r>
              <a:rPr lang="en-US" dirty="0" smtClean="0"/>
              <a:t> </a:t>
            </a:r>
            <a:r>
              <a:rPr lang="en-US" dirty="0" err="1" smtClean="0"/>
              <a:t>efectos</a:t>
            </a:r>
            <a:r>
              <a:rPr lang="en-US" dirty="0" smtClean="0"/>
              <a:t> </a:t>
            </a:r>
            <a:r>
              <a:rPr lang="en-US" dirty="0" err="1" smtClean="0"/>
              <a:t>perjudiciales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comparten</a:t>
            </a:r>
            <a:r>
              <a:rPr lang="en-US" dirty="0" smtClean="0"/>
              <a:t> el </a:t>
            </a:r>
            <a:r>
              <a:rPr lang="en-US" dirty="0" err="1" smtClean="0"/>
              <a:t>acuífero</a:t>
            </a:r>
            <a:r>
              <a:rPr lang="en-US" dirty="0" smtClean="0"/>
              <a:t>”.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802414"/>
            <a:ext cx="2451099" cy="18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PAE </a:t>
            </a:r>
            <a:r>
              <a:rPr lang="en-US" dirty="0" err="1" smtClean="0"/>
              <a:t>Océano</a:t>
            </a:r>
            <a:r>
              <a:rPr lang="en-US" dirty="0" smtClean="0"/>
              <a:t> </a:t>
            </a:r>
            <a:r>
              <a:rPr lang="en-US" dirty="0" err="1" smtClean="0"/>
              <a:t>Indico</a:t>
            </a:r>
            <a:r>
              <a:rPr lang="en-US" dirty="0" smtClean="0"/>
              <a:t> Occidental (2009)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73600" y="2895600"/>
            <a:ext cx="4064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Habitantes</a:t>
            </a:r>
            <a:r>
              <a:rPr lang="en-US" dirty="0" smtClean="0"/>
              <a:t> de la </a:t>
            </a:r>
            <a:r>
              <a:rPr lang="en-US" dirty="0" err="1" smtClean="0"/>
              <a:t>región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prospera</a:t>
            </a:r>
            <a:r>
              <a:rPr lang="en-US" dirty="0" smtClean="0"/>
              <a:t> de un </a:t>
            </a:r>
            <a:r>
              <a:rPr lang="en-US" dirty="0" err="1" smtClean="0"/>
              <a:t>saludable</a:t>
            </a:r>
            <a:r>
              <a:rPr lang="en-US" dirty="0" smtClean="0"/>
              <a:t> </a:t>
            </a:r>
            <a:r>
              <a:rPr lang="en-US" dirty="0" err="1" smtClean="0"/>
              <a:t>Océano</a:t>
            </a:r>
            <a:r>
              <a:rPr lang="en-US" dirty="0" smtClean="0"/>
              <a:t> </a:t>
            </a:r>
            <a:r>
              <a:rPr lang="en-US" dirty="0" err="1" smtClean="0"/>
              <a:t>Indico</a:t>
            </a:r>
            <a:r>
              <a:rPr lang="en-US" dirty="0" smtClean="0"/>
              <a:t> Occidental”.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7" y="3098800"/>
            <a:ext cx="4532724" cy="10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PAE Cuenca del </a:t>
            </a:r>
            <a:r>
              <a:rPr lang="en-US" dirty="0" err="1" smtClean="0"/>
              <a:t>río</a:t>
            </a:r>
            <a:r>
              <a:rPr lang="en-US" dirty="0" smtClean="0"/>
              <a:t> Mekong (2006)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09900" y="2870201"/>
            <a:ext cx="5803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cuenca</a:t>
            </a:r>
            <a:r>
              <a:rPr lang="en-US" dirty="0" smtClean="0"/>
              <a:t> del </a:t>
            </a:r>
            <a:r>
              <a:rPr lang="en-US" dirty="0" err="1" smtClean="0"/>
              <a:t>río</a:t>
            </a:r>
            <a:r>
              <a:rPr lang="en-US" dirty="0" smtClean="0"/>
              <a:t> Mekong </a:t>
            </a:r>
            <a:r>
              <a:rPr lang="en-US" dirty="0" err="1" smtClean="0"/>
              <a:t>económicamente</a:t>
            </a:r>
            <a:r>
              <a:rPr lang="en-US" dirty="0" smtClean="0"/>
              <a:t> </a:t>
            </a:r>
            <a:r>
              <a:rPr lang="en-US" dirty="0" err="1" smtClean="0"/>
              <a:t>próspera</a:t>
            </a:r>
            <a:r>
              <a:rPr lang="en-US" dirty="0" smtClean="0"/>
              <a:t>, </a:t>
            </a:r>
            <a:r>
              <a:rPr lang="en-US" dirty="0" err="1" smtClean="0"/>
              <a:t>socialmente</a:t>
            </a:r>
            <a:r>
              <a:rPr lang="en-US" dirty="0" smtClean="0"/>
              <a:t> </a:t>
            </a:r>
            <a:r>
              <a:rPr lang="en-US" dirty="0" err="1" smtClean="0"/>
              <a:t>justa</a:t>
            </a:r>
            <a:r>
              <a:rPr lang="en-US" dirty="0" smtClean="0"/>
              <a:t> y </a:t>
            </a:r>
            <a:r>
              <a:rPr lang="en-US" dirty="0" err="1" smtClean="0"/>
              <a:t>ambientalmente</a:t>
            </a:r>
            <a:r>
              <a:rPr lang="en-US" dirty="0" smtClean="0"/>
              <a:t> </a:t>
            </a:r>
            <a:r>
              <a:rPr lang="en-US" dirty="0" err="1" smtClean="0"/>
              <a:t>sana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74" y="2273300"/>
            <a:ext cx="2676335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PAE Cuenca del </a:t>
            </a:r>
            <a:r>
              <a:rPr lang="en-US" dirty="0" err="1"/>
              <a:t>L</a:t>
            </a:r>
            <a:r>
              <a:rPr lang="en-US" dirty="0" err="1" smtClean="0"/>
              <a:t>ago</a:t>
            </a:r>
            <a:r>
              <a:rPr lang="en-US" dirty="0" smtClean="0"/>
              <a:t> Victoria (2007)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09900" y="2679700"/>
            <a:ext cx="5803900" cy="24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dirty="0" err="1" smtClean="0"/>
              <a:t>próspera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vive en un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 </a:t>
            </a:r>
            <a:r>
              <a:rPr lang="en-US" dirty="0" err="1" smtClean="0"/>
              <a:t>gestionado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saludable</a:t>
            </a:r>
            <a:r>
              <a:rPr lang="en-US" dirty="0" smtClean="0"/>
              <a:t> y </a:t>
            </a:r>
            <a:r>
              <a:rPr lang="en-US" dirty="0" err="1" smtClean="0"/>
              <a:t>sostenible</a:t>
            </a:r>
            <a:r>
              <a:rPr lang="en-US" dirty="0" smtClean="0"/>
              <a:t>, del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obtienen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y </a:t>
            </a:r>
            <a:r>
              <a:rPr lang="en-US" dirty="0" err="1" smtClean="0"/>
              <a:t>beneficios</a:t>
            </a:r>
            <a:r>
              <a:rPr lang="en-US" dirty="0" smtClean="0"/>
              <a:t> </a:t>
            </a:r>
            <a:r>
              <a:rPr lang="en-US" dirty="0" err="1" smtClean="0"/>
              <a:t>equitativos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9" y="2679700"/>
            <a:ext cx="261884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PAE </a:t>
            </a:r>
            <a:r>
              <a:rPr lang="en-US" dirty="0" err="1" smtClean="0"/>
              <a:t>Lago</a:t>
            </a:r>
            <a:r>
              <a:rPr lang="en-US" dirty="0" smtClean="0"/>
              <a:t> Chad (2008)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68600" y="1291772"/>
            <a:ext cx="6032500" cy="537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“La </a:t>
            </a:r>
            <a:r>
              <a:rPr lang="en-US" dirty="0" err="1" smtClean="0"/>
              <a:t>región</a:t>
            </a:r>
            <a:r>
              <a:rPr lang="en-US" dirty="0" smtClean="0"/>
              <a:t> del </a:t>
            </a:r>
            <a:r>
              <a:rPr lang="en-US" dirty="0" err="1"/>
              <a:t>l</a:t>
            </a:r>
            <a:r>
              <a:rPr lang="en-US" dirty="0" err="1" smtClean="0"/>
              <a:t>ago</a:t>
            </a:r>
            <a:r>
              <a:rPr lang="en-US" dirty="0" smtClean="0"/>
              <a:t> Chad </a:t>
            </a:r>
            <a:r>
              <a:rPr lang="en-US" dirty="0" err="1" smtClean="0"/>
              <a:t>quisiera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en el </a:t>
            </a:r>
            <a:r>
              <a:rPr lang="en-US" dirty="0" err="1" smtClean="0"/>
              <a:t>año</a:t>
            </a:r>
            <a:r>
              <a:rPr lang="en-US" dirty="0" smtClean="0"/>
              <a:t> 2025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patrimonio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r>
              <a:rPr lang="en-US" dirty="0" smtClean="0"/>
              <a:t> del </a:t>
            </a:r>
            <a:r>
              <a:rPr lang="en-US" dirty="0" err="1" smtClean="0"/>
              <a:t>Lago</a:t>
            </a:r>
            <a:r>
              <a:rPr lang="en-US" dirty="0" smtClean="0"/>
              <a:t> Chad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humedales</a:t>
            </a:r>
            <a:r>
              <a:rPr lang="en-US" dirty="0" smtClean="0"/>
              <a:t>  </a:t>
            </a:r>
            <a:r>
              <a:rPr lang="en-US" dirty="0" err="1" smtClean="0"/>
              <a:t>mantengan</a:t>
            </a:r>
            <a:r>
              <a:rPr lang="en-US" dirty="0" smtClean="0"/>
              <a:t> </a:t>
            </a:r>
            <a:r>
              <a:rPr lang="en-US" dirty="0" err="1" smtClean="0"/>
              <a:t>niveles</a:t>
            </a:r>
            <a:r>
              <a:rPr lang="en-US" dirty="0" smtClean="0"/>
              <a:t> </a:t>
            </a:r>
            <a:r>
              <a:rPr lang="en-US" dirty="0" err="1" smtClean="0"/>
              <a:t>sostenibles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asegurar</a:t>
            </a:r>
            <a:r>
              <a:rPr lang="en-US" dirty="0" smtClean="0"/>
              <a:t> la </a:t>
            </a:r>
            <a:r>
              <a:rPr lang="en-US" dirty="0" err="1" smtClean="0"/>
              <a:t>seguridad</a:t>
            </a:r>
            <a:r>
              <a:rPr lang="en-US" dirty="0" smtClean="0"/>
              <a:t> </a:t>
            </a:r>
            <a:r>
              <a:rPr lang="en-US" dirty="0" err="1" smtClean="0"/>
              <a:t>económica</a:t>
            </a:r>
            <a:r>
              <a:rPr lang="en-US" dirty="0" smtClean="0"/>
              <a:t> de los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ecosistémicos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dulce</a:t>
            </a:r>
            <a:r>
              <a:rPr lang="en-US" dirty="0" smtClean="0"/>
              <a:t>;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sustente</a:t>
            </a:r>
            <a:r>
              <a:rPr lang="en-US" dirty="0" smtClean="0"/>
              <a:t> la </a:t>
            </a:r>
            <a:r>
              <a:rPr lang="en-US" dirty="0" err="1" smtClean="0"/>
              <a:t>biodiversidad</a:t>
            </a:r>
            <a:r>
              <a:rPr lang="en-US" dirty="0" smtClean="0"/>
              <a:t> y los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hídricos</a:t>
            </a:r>
            <a:r>
              <a:rPr lang="en-US" dirty="0" smtClean="0"/>
              <a:t> de la </a:t>
            </a:r>
            <a:r>
              <a:rPr lang="en-US" dirty="0" err="1" smtClean="0"/>
              <a:t>cuenca</a:t>
            </a:r>
            <a:r>
              <a:rPr lang="en-US" dirty="0" smtClean="0"/>
              <a:t>, </a:t>
            </a:r>
            <a:r>
              <a:rPr lang="en-US" dirty="0" err="1" smtClean="0"/>
              <a:t>cuya</a:t>
            </a:r>
            <a:r>
              <a:rPr lang="en-US" dirty="0" smtClean="0"/>
              <a:t> </a:t>
            </a:r>
            <a:r>
              <a:rPr lang="en-US" dirty="0" err="1" smtClean="0"/>
              <a:t>utilización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equitativa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responder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 de la </a:t>
            </a:r>
            <a:r>
              <a:rPr lang="en-US" dirty="0" err="1" smtClean="0"/>
              <a:t>población</a:t>
            </a:r>
            <a:r>
              <a:rPr lang="en-US" dirty="0" smtClean="0"/>
              <a:t> de la </a:t>
            </a:r>
            <a:r>
              <a:rPr lang="en-US" dirty="0" err="1" smtClean="0"/>
              <a:t>cuenta</a:t>
            </a:r>
            <a:r>
              <a:rPr lang="en-US" dirty="0" smtClean="0"/>
              <a:t> y </a:t>
            </a:r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reducir</a:t>
            </a:r>
            <a:r>
              <a:rPr lang="en-US" dirty="0" smtClean="0"/>
              <a:t> el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pobreza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1" y="2844800"/>
            <a:ext cx="2097974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proceso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definir</a:t>
            </a:r>
            <a:r>
              <a:rPr lang="en-GB" dirty="0" smtClean="0"/>
              <a:t> la </a:t>
            </a:r>
            <a:r>
              <a:rPr lang="en-GB" dirty="0" err="1" smtClean="0"/>
              <a:t>visión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954622" y="2936070"/>
            <a:ext cx="3066467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33FF"/>
          </a:solidFill>
          <a:ln>
            <a:solidFill>
              <a:schemeClr val="bg2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1176026" y="3598655"/>
            <a:ext cx="3212360" cy="2815822"/>
            <a:chOff x="382275" y="1327737"/>
            <a:chExt cx="3212360" cy="2815822"/>
          </a:xfrm>
        </p:grpSpPr>
        <p:sp>
          <p:nvSpPr>
            <p:cNvPr id="13" name="Rectangle 12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b="1" dirty="0" smtClean="0">
                  <a:solidFill>
                    <a:srgbClr val="0033CC"/>
                  </a:solidFill>
                  <a:latin typeface="Calibri"/>
                  <a:cs typeface="Calibri"/>
                </a:rPr>
                <a:t>Paso 1: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desarrollar</a:t>
              </a:r>
              <a:r>
                <a:rPr lang="en-US" sz="2700" dirty="0" smtClean="0">
                  <a:solidFill>
                    <a:schemeClr val="tx1"/>
                  </a:solidFill>
                  <a:latin typeface="Calibri"/>
                  <a:cs typeface="Calibri"/>
                </a:rPr>
                <a:t> la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visión</a:t>
              </a:r>
              <a:r>
                <a:rPr lang="en-US" sz="27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por</a:t>
              </a:r>
              <a:r>
                <a:rPr lang="en-US" sz="27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medio</a:t>
              </a:r>
              <a:r>
                <a:rPr lang="en-US" sz="27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un taller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colaborativo</a:t>
              </a:r>
              <a:endParaRPr lang="en-US" sz="27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L-Shape 8"/>
          <p:cNvSpPr/>
          <p:nvPr/>
        </p:nvSpPr>
        <p:spPr>
          <a:xfrm rot="5400000">
            <a:off x="4859713" y="1977722"/>
            <a:ext cx="3095999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108582" y="2625540"/>
            <a:ext cx="3212360" cy="2815822"/>
            <a:chOff x="4314831" y="354622"/>
            <a:chExt cx="3212360" cy="2815822"/>
          </a:xfrm>
        </p:grpSpPr>
        <p:sp>
          <p:nvSpPr>
            <p:cNvPr id="11" name="Rectangle 10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b="1" dirty="0" smtClean="0">
                  <a:solidFill>
                    <a:srgbClr val="0033CC"/>
                  </a:solidFill>
                  <a:latin typeface="Calibri"/>
                  <a:cs typeface="Calibri"/>
                </a:rPr>
                <a:t>Paso 2</a:t>
              </a:r>
              <a:r>
                <a:rPr lang="en-US" sz="2700" b="1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: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formular</a:t>
              </a:r>
              <a:r>
                <a:rPr lang="en-US" sz="27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la </a:t>
              </a:r>
              <a:r>
                <a:rPr lang="en-US" sz="2700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declaración</a:t>
              </a:r>
              <a:r>
                <a:rPr lang="en-US" sz="2700" dirty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700" dirty="0" smtClean="0">
                  <a:solidFill>
                    <a:schemeClr val="tx1"/>
                  </a:solidFill>
                  <a:latin typeface="Calibri"/>
                  <a:cs typeface="Calibri"/>
                </a:rPr>
                <a:t>de la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visión</a:t>
              </a:r>
              <a:r>
                <a:rPr lang="en-US" sz="27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tomando</a:t>
              </a:r>
              <a:r>
                <a:rPr lang="en-US" sz="27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como</a:t>
              </a:r>
              <a:r>
                <a:rPr lang="en-US" sz="2700" dirty="0" smtClean="0">
                  <a:solidFill>
                    <a:schemeClr val="tx1"/>
                  </a:solidFill>
                  <a:latin typeface="Calibri"/>
                  <a:cs typeface="Calibri"/>
                </a:rPr>
                <a:t> base los </a:t>
              </a:r>
              <a:r>
                <a:rPr lang="en-US" sz="27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resultados</a:t>
              </a:r>
              <a:r>
                <a:rPr lang="en-US" sz="27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Paso 1.</a:t>
              </a:r>
              <a:r>
                <a:rPr lang="en-US" sz="27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 </a:t>
              </a:r>
              <a:endParaRPr lang="en-US" sz="2700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Paso 1: </a:t>
            </a:r>
            <a:r>
              <a:rPr lang="en-US" sz="3600" dirty="0" err="1" smtClean="0"/>
              <a:t>desarrollar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visión</a:t>
            </a:r>
            <a:r>
              <a:rPr lang="en-US" sz="3600" dirty="0" smtClean="0"/>
              <a:t> </a:t>
            </a:r>
            <a:r>
              <a:rPr lang="en-US" sz="3600" dirty="0" err="1" smtClean="0"/>
              <a:t>mediante</a:t>
            </a:r>
            <a:r>
              <a:rPr lang="en-US" sz="3600" dirty="0" smtClean="0"/>
              <a:t> un taller </a:t>
            </a:r>
            <a:r>
              <a:rPr lang="en-US" sz="3600" dirty="0" err="1" smtClean="0"/>
              <a:t>colaborativo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298701"/>
            <a:ext cx="7556500" cy="3238500"/>
          </a:xfrm>
        </p:spPr>
        <p:txBody>
          <a:bodyPr/>
          <a:lstStyle/>
          <a:p>
            <a:r>
              <a:rPr lang="en-GB" dirty="0" smtClean="0"/>
              <a:t>Este </a:t>
            </a:r>
            <a:r>
              <a:rPr lang="en-GB" dirty="0" err="1" smtClean="0"/>
              <a:t>paso</a:t>
            </a:r>
            <a:r>
              <a:rPr lang="en-GB" dirty="0" smtClean="0"/>
              <a:t>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realizarse</a:t>
            </a:r>
            <a:r>
              <a:rPr lang="en-GB" dirty="0" smtClean="0"/>
              <a:t> con </a:t>
            </a:r>
            <a:r>
              <a:rPr lang="en-GB" dirty="0" err="1" smtClean="0"/>
              <a:t>éxito</a:t>
            </a:r>
            <a:r>
              <a:rPr lang="en-GB" dirty="0" smtClean="0"/>
              <a:t> </a:t>
            </a:r>
            <a:r>
              <a:rPr lang="en-GB" dirty="0" err="1" smtClean="0"/>
              <a:t>mediante</a:t>
            </a:r>
            <a:r>
              <a:rPr lang="en-GB" dirty="0" smtClean="0"/>
              <a:t> un </a:t>
            </a:r>
            <a:r>
              <a:rPr lang="en-GB" i="1" dirty="0" smtClean="0">
                <a:solidFill>
                  <a:schemeClr val="bg2"/>
                </a:solidFill>
              </a:rPr>
              <a:t>taller </a:t>
            </a:r>
            <a:r>
              <a:rPr lang="en-GB" i="1" dirty="0" err="1" smtClean="0">
                <a:solidFill>
                  <a:schemeClr val="bg2"/>
                </a:solidFill>
              </a:rPr>
              <a:t>colaborativo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involucre al </a:t>
            </a:r>
            <a:r>
              <a:rPr lang="en-GB" dirty="0" err="1" smtClean="0"/>
              <a:t>equipo</a:t>
            </a:r>
            <a:r>
              <a:rPr lang="en-GB" dirty="0" smtClean="0"/>
              <a:t> de </a:t>
            </a:r>
            <a:r>
              <a:rPr lang="en-GB" dirty="0" err="1" smtClean="0"/>
              <a:t>desarrollo</a:t>
            </a:r>
            <a:r>
              <a:rPr lang="en-GB" dirty="0" smtClean="0"/>
              <a:t> del PAE, </a:t>
            </a:r>
            <a:r>
              <a:rPr lang="en-GB" dirty="0" err="1" smtClean="0"/>
              <a:t>junto</a:t>
            </a:r>
            <a:r>
              <a:rPr lang="en-GB" dirty="0" smtClean="0"/>
              <a:t> a </a:t>
            </a:r>
            <a:r>
              <a:rPr lang="en-GB" dirty="0" err="1" smtClean="0"/>
              <a:t>otros</a:t>
            </a:r>
            <a:r>
              <a:rPr lang="en-GB" dirty="0" smtClean="0"/>
              <a:t> </a:t>
            </a:r>
            <a:r>
              <a:rPr lang="en-GB" dirty="0" err="1" smtClean="0"/>
              <a:t>especialistas</a:t>
            </a:r>
            <a:r>
              <a:rPr lang="en-GB" dirty="0" smtClean="0"/>
              <a:t>.</a:t>
            </a:r>
          </a:p>
          <a:p>
            <a:r>
              <a:rPr lang="en-GB" dirty="0" smtClean="0"/>
              <a:t>El taller </a:t>
            </a:r>
            <a:r>
              <a:rPr lang="en-GB" dirty="0" err="1" smtClean="0"/>
              <a:t>puede</a:t>
            </a:r>
            <a:r>
              <a:rPr lang="en-GB" dirty="0" smtClean="0"/>
              <a:t> </a:t>
            </a:r>
            <a:r>
              <a:rPr lang="en-GB" dirty="0" err="1" smtClean="0"/>
              <a:t>dictarse</a:t>
            </a:r>
            <a:r>
              <a:rPr lang="en-GB" dirty="0" smtClean="0"/>
              <a:t> </a:t>
            </a:r>
            <a:r>
              <a:rPr lang="en-GB" dirty="0" err="1" smtClean="0"/>
              <a:t>durante</a:t>
            </a:r>
            <a:r>
              <a:rPr lang="en-GB" dirty="0" smtClean="0"/>
              <a:t> la </a:t>
            </a:r>
            <a:r>
              <a:rPr lang="en-GB" i="1" dirty="0" err="1" smtClean="0">
                <a:solidFill>
                  <a:schemeClr val="bg2"/>
                </a:solidFill>
              </a:rPr>
              <a:t>misma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sesión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r>
              <a:rPr lang="en-GB" dirty="0" smtClean="0"/>
              <a:t>en la </a:t>
            </a:r>
            <a:r>
              <a:rPr lang="en-GB" dirty="0" err="1" smtClean="0"/>
              <a:t>que</a:t>
            </a:r>
            <a:r>
              <a:rPr lang="en-GB" dirty="0" smtClean="0"/>
              <a:t> se </a:t>
            </a:r>
            <a:r>
              <a:rPr lang="en-GB" dirty="0" err="1" smtClean="0"/>
              <a:t>identifican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metas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9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Paso 2: </a:t>
            </a:r>
            <a:r>
              <a:rPr lang="en-GB" sz="3400" dirty="0" err="1" smtClean="0"/>
              <a:t>elaborar</a:t>
            </a:r>
            <a:r>
              <a:rPr lang="en-GB" sz="3400" dirty="0" smtClean="0"/>
              <a:t> la </a:t>
            </a:r>
            <a:r>
              <a:rPr lang="en-GB" sz="3400" dirty="0" err="1" smtClean="0"/>
              <a:t>declaración</a:t>
            </a:r>
            <a:r>
              <a:rPr lang="en-GB" sz="3400" dirty="0" smtClean="0"/>
              <a:t> de la </a:t>
            </a:r>
            <a:r>
              <a:rPr lang="en-GB" sz="3400" dirty="0" err="1" smtClean="0"/>
              <a:t>visión</a:t>
            </a:r>
            <a:endParaRPr lang="en-US" sz="3400" dirty="0"/>
          </a:p>
        </p:txBody>
      </p:sp>
      <p:grpSp>
        <p:nvGrpSpPr>
          <p:cNvPr id="6" name="Group 5"/>
          <p:cNvGrpSpPr/>
          <p:nvPr/>
        </p:nvGrpSpPr>
        <p:grpSpPr>
          <a:xfrm>
            <a:off x="850900" y="22880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muy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probable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que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los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resultados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taller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sobre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la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visión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solo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proporcionen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un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punto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partida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para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la </a:t>
              </a:r>
              <a:r>
                <a:rPr lang="en-US" sz="2800" dirty="0" err="1">
                  <a:solidFill>
                    <a:schemeClr val="tx1"/>
                  </a:solidFill>
                  <a:latin typeface="Calibri"/>
                  <a:cs typeface="Calibri"/>
                </a:rPr>
                <a:t>d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eclaración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la </a:t>
              </a:r>
              <a:r>
                <a:rPr lang="en-US" sz="2800" dirty="0" err="1">
                  <a:solidFill>
                    <a:schemeClr val="tx1"/>
                  </a:solidFill>
                  <a:latin typeface="Calibri"/>
                  <a:cs typeface="Calibri"/>
                </a:rPr>
                <a:t>v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isión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.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El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equipo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desarrollo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PAE (o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miembros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seleccionados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mismo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)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deberán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recoger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las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declaraciones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 la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visión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del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grupo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y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reunirlas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en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una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única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declaración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. 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5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dirty="0" err="1" smtClean="0"/>
              <a:t>grupal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311401"/>
            <a:ext cx="7556500" cy="2971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En </a:t>
            </a:r>
            <a:r>
              <a:rPr lang="en-GB" dirty="0" err="1" smtClean="0"/>
              <a:t>grupos</a:t>
            </a:r>
            <a:r>
              <a:rPr lang="en-GB" dirty="0" smtClean="0"/>
              <a:t> de 5 personas:</a:t>
            </a:r>
          </a:p>
          <a:p>
            <a:pPr marL="0" indent="0">
              <a:buNone/>
            </a:pPr>
            <a:endParaRPr lang="en-GB" dirty="0"/>
          </a:p>
          <a:p>
            <a:pPr marL="355600" lvl="1" indent="-355600">
              <a:spcBef>
                <a:spcPts val="2000"/>
              </a:spcBef>
              <a:buClr>
                <a:srgbClr val="003399"/>
              </a:buClr>
            </a:pPr>
            <a:r>
              <a:rPr lang="en-GB" sz="2800" dirty="0" smtClean="0"/>
              <a:t>¿</a:t>
            </a:r>
            <a:r>
              <a:rPr lang="en-GB" sz="2800" dirty="0" err="1" smtClean="0"/>
              <a:t>Cuáles</a:t>
            </a:r>
            <a:r>
              <a:rPr lang="en-GB" sz="2800" dirty="0" smtClean="0"/>
              <a:t> son sus </a:t>
            </a:r>
            <a:r>
              <a:rPr lang="en-GB" sz="2800" dirty="0" err="1" smtClean="0"/>
              <a:t>mayores</a:t>
            </a:r>
            <a:r>
              <a:rPr lang="en-GB" sz="2800" dirty="0" smtClean="0"/>
              <a:t> </a:t>
            </a:r>
            <a:r>
              <a:rPr lang="en-GB" sz="2800" dirty="0" err="1" smtClean="0"/>
              <a:t>expectativas</a:t>
            </a:r>
            <a:r>
              <a:rPr lang="en-GB" sz="2800" dirty="0" smtClean="0"/>
              <a:t> </a:t>
            </a:r>
            <a:r>
              <a:rPr lang="en-GB" sz="2800" dirty="0" err="1" smtClean="0"/>
              <a:t>para</a:t>
            </a:r>
            <a:r>
              <a:rPr lang="en-GB" sz="2800" dirty="0" smtClean="0"/>
              <a:t> el </a:t>
            </a:r>
            <a:r>
              <a:rPr lang="en-GB" sz="2800" dirty="0" err="1" smtClean="0"/>
              <a:t>sistema</a:t>
            </a:r>
            <a:r>
              <a:rPr lang="en-GB" sz="2800" dirty="0" smtClean="0"/>
              <a:t> </a:t>
            </a:r>
            <a:r>
              <a:rPr lang="en-GB" sz="2800" dirty="0" err="1" smtClean="0"/>
              <a:t>hídrico</a:t>
            </a:r>
            <a:r>
              <a:rPr lang="en-GB" sz="2800" dirty="0" smtClean="0"/>
              <a:t> en 20 </a:t>
            </a:r>
            <a:r>
              <a:rPr lang="en-GB" sz="2800" dirty="0" err="1" smtClean="0"/>
              <a:t>años</a:t>
            </a:r>
            <a:r>
              <a:rPr lang="en-GB" sz="2800" dirty="0" smtClean="0"/>
              <a:t>?</a:t>
            </a:r>
            <a:endParaRPr lang="en-GB" sz="2800" dirty="0"/>
          </a:p>
          <a:p>
            <a:pPr marL="0" lvl="0" indent="0">
              <a:buNone/>
            </a:pPr>
            <a:endParaRPr lang="en-GB" b="1" dirty="0" smtClean="0"/>
          </a:p>
          <a:p>
            <a:pPr marL="0" lvl="0" indent="0">
              <a:buNone/>
            </a:pPr>
            <a:r>
              <a:rPr lang="en-GB" b="1" dirty="0" err="1" smtClean="0"/>
              <a:t>Tiempo</a:t>
            </a:r>
            <a:r>
              <a:rPr lang="en-GB" b="1" dirty="0" smtClean="0"/>
              <a:t>: 20 </a:t>
            </a:r>
            <a:r>
              <a:rPr lang="en-GB" b="1" smtClean="0"/>
              <a:t>minutos</a:t>
            </a:r>
            <a:endParaRPr lang="en-GB" b="1" dirty="0"/>
          </a:p>
          <a:p>
            <a:pPr marL="0" lv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7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En esta sección usted aprenderá sobre…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1"/>
            <a:ext cx="7556500" cy="2971800"/>
          </a:xfrm>
        </p:spPr>
        <p:txBody>
          <a:bodyPr/>
          <a:lstStyle/>
          <a:p>
            <a:r>
              <a:rPr lang="es-ES_tradnl" dirty="0" smtClean="0"/>
              <a:t>El componente estratégico –  PAE</a:t>
            </a:r>
          </a:p>
          <a:p>
            <a:r>
              <a:rPr lang="es-ES_tradnl" dirty="0" smtClean="0"/>
              <a:t>Pasos claves del proceso PAE</a:t>
            </a:r>
          </a:p>
          <a:p>
            <a:r>
              <a:rPr lang="es-ES_tradnl" dirty="0" smtClean="0"/>
              <a:t>Elementos claves del proceso PAE</a:t>
            </a:r>
          </a:p>
          <a:p>
            <a:r>
              <a:rPr lang="es-ES_tradnl" dirty="0" smtClean="0"/>
              <a:t>El equipo de desarrollo del PAE</a:t>
            </a:r>
          </a:p>
          <a:p>
            <a:endParaRPr lang="en-GB" b="1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6432" y="5168141"/>
            <a:ext cx="1671638" cy="814312"/>
            <a:chOff x="4378" y="2075693"/>
            <a:chExt cx="1671638" cy="1079846"/>
          </a:xfrm>
          <a:solidFill>
            <a:srgbClr val="0033CC"/>
          </a:solidFill>
        </p:grpSpPr>
        <p:sp>
          <p:nvSpPr>
            <p:cNvPr id="30" name="Rounded Rectangle 29"/>
            <p:cNvSpPr/>
            <p:nvPr/>
          </p:nvSpPr>
          <p:spPr>
            <a:xfrm>
              <a:off x="4378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31" name="Rounded Rectangle 4"/>
            <p:cNvSpPr/>
            <p:nvPr/>
          </p:nvSpPr>
          <p:spPr>
            <a:xfrm>
              <a:off x="28228" y="2099543"/>
              <a:ext cx="1647788" cy="105599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dirty="0" err="1" smtClean="0">
                  <a:solidFill>
                    <a:prstClr val="white"/>
                  </a:solidFill>
                </a:rPr>
                <a:t>Pensamiento</a:t>
              </a:r>
              <a:r>
                <a:rPr lang="en-US" sz="1300" dirty="0" smtClean="0">
                  <a:solidFill>
                    <a:prstClr val="white"/>
                  </a:solidFill>
                </a:rPr>
                <a:t> </a:t>
              </a:r>
              <a:r>
                <a:rPr lang="en-US" sz="1300" dirty="0" err="1" smtClean="0">
                  <a:solidFill>
                    <a:prstClr val="white"/>
                  </a:solidFill>
                </a:rPr>
                <a:t>estratégico</a:t>
              </a:r>
              <a:endParaRPr lang="en-US" sz="13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3212413" y="5329475"/>
            <a:ext cx="330199" cy="4825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6228026" y="5144291"/>
            <a:ext cx="1357188" cy="838164"/>
            <a:chOff x="3804505" y="2075693"/>
            <a:chExt cx="1357188" cy="814312"/>
          </a:xfrm>
          <a:solidFill>
            <a:srgbClr val="3366FF"/>
          </a:solidFill>
        </p:grpSpPr>
        <p:sp>
          <p:nvSpPr>
            <p:cNvPr id="22" name="Rounded Rectangle 21"/>
            <p:cNvSpPr/>
            <p:nvPr/>
          </p:nvSpPr>
          <p:spPr>
            <a:xfrm>
              <a:off x="3804505" y="20756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23" name="Rounded Rectangle 12"/>
            <p:cNvSpPr/>
            <p:nvPr/>
          </p:nvSpPr>
          <p:spPr>
            <a:xfrm>
              <a:off x="3828355" y="2099543"/>
              <a:ext cx="1309488" cy="766612"/>
            </a:xfrm>
            <a:prstGeom prst="rect">
              <a:avLst/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dirty="0" err="1" smtClean="0">
                  <a:solidFill>
                    <a:srgbClr val="FFFFFF"/>
                  </a:solidFill>
                </a:rPr>
                <a:t>Implementación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25014" y="5144291"/>
            <a:ext cx="1522705" cy="838163"/>
            <a:chOff x="6650916" y="2027993"/>
            <a:chExt cx="1522705" cy="838163"/>
          </a:xfrm>
          <a:solidFill>
            <a:srgbClr val="3366FF"/>
          </a:solidFill>
        </p:grpSpPr>
        <p:sp>
          <p:nvSpPr>
            <p:cNvPr id="18" name="Rounded Rectangle 17"/>
            <p:cNvSpPr/>
            <p:nvPr/>
          </p:nvSpPr>
          <p:spPr>
            <a:xfrm>
              <a:off x="6816433" y="2027993"/>
              <a:ext cx="1357188" cy="814312"/>
            </a:xfrm>
            <a:prstGeom prst="roundRect">
              <a:avLst>
                <a:gd name="adj" fmla="val 10000"/>
              </a:avLst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</p:sp>
        <p:sp>
          <p:nvSpPr>
            <p:cNvPr id="19" name="Rounded Rectangle 16"/>
            <p:cNvSpPr/>
            <p:nvPr/>
          </p:nvSpPr>
          <p:spPr>
            <a:xfrm>
              <a:off x="6650916" y="2071170"/>
              <a:ext cx="1471843" cy="794986"/>
            </a:xfrm>
            <a:prstGeom prst="rect">
              <a:avLst/>
            </a:prstGeom>
            <a:solidFill>
              <a:srgbClr val="0033CC"/>
            </a:solidFill>
            <a:ln w="1270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63500" dist="25400" dir="5400000" rotWithShape="0">
                <a:srgbClr val="808080">
                  <a:alpha val="75000"/>
                </a:srgbClr>
              </a:outerShdw>
            </a:effectLst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300" dirty="0" err="1" smtClean="0">
                  <a:solidFill>
                    <a:srgbClr val="FFFFFF"/>
                  </a:solidFill>
                </a:rPr>
                <a:t>Planeamiento</a:t>
              </a:r>
              <a:r>
                <a:rPr lang="en-US" sz="1300" dirty="0" smtClean="0">
                  <a:solidFill>
                    <a:srgbClr val="FFFFFF"/>
                  </a:solidFill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</a:rPr>
                <a:t>estratégico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5570801" y="5352466"/>
            <a:ext cx="330199" cy="482598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ounded Rectangle 1"/>
          <p:cNvSpPr/>
          <p:nvPr/>
        </p:nvSpPr>
        <p:spPr>
          <a:xfrm>
            <a:off x="939797" y="4722170"/>
            <a:ext cx="7044267" cy="1525817"/>
          </a:xfrm>
          <a:prstGeom prst="round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>
              <a:ln w="38100" cmpd="sng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5" y="4670959"/>
            <a:ext cx="308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2B142D"/>
                </a:solidFill>
              </a:rPr>
              <a:t>Planeamiento</a:t>
            </a:r>
            <a:r>
              <a:rPr lang="en-US" b="1" dirty="0" smtClean="0">
                <a:solidFill>
                  <a:srgbClr val="2B142D"/>
                </a:solidFill>
              </a:rPr>
              <a:t> </a:t>
            </a:r>
            <a:r>
              <a:rPr lang="en-US" b="1" dirty="0" err="1" smtClean="0">
                <a:solidFill>
                  <a:srgbClr val="2B142D"/>
                </a:solidFill>
              </a:rPr>
              <a:t>estratégico</a:t>
            </a:r>
            <a:endParaRPr lang="en-US" b="1" dirty="0">
              <a:solidFill>
                <a:srgbClr val="2B142D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5440752" y="4037031"/>
            <a:ext cx="815190" cy="555092"/>
          </a:xfrm>
          <a:prstGeom prst="stripedRightArrow">
            <a:avLst/>
          </a:prstGeom>
          <a:solidFill>
            <a:srgbClr val="FF0000"/>
          </a:solidFill>
          <a:ln w="12700" cmpd="sng">
            <a:noFill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97175" y="1264999"/>
            <a:ext cx="7199313" cy="3170363"/>
            <a:chOff x="229" y="528"/>
            <a:chExt cx="4535" cy="245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9" y="528"/>
              <a:ext cx="4535" cy="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019" y="16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430" y="1668"/>
              <a:ext cx="1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260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147" y="1657"/>
              <a:ext cx="1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260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449" y="750"/>
              <a:ext cx="32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1630" y="750"/>
              <a:ext cx="354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1844" y="750"/>
              <a:ext cx="421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A/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2125" y="750"/>
              <a:ext cx="743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SAP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>
              <a:off x="2714" y="750"/>
              <a:ext cx="21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2796" y="750"/>
              <a:ext cx="607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Pro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3258" y="750"/>
              <a:ext cx="455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ce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3571" y="750"/>
              <a:ext cx="52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s-ES" sz="370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ss </a:t>
              </a:r>
              <a:endParaRPr lang="es-E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39 Rectángulo redondeado"/>
          <p:cNvSpPr/>
          <p:nvPr/>
        </p:nvSpPr>
        <p:spPr>
          <a:xfrm>
            <a:off x="964667" y="1528495"/>
            <a:ext cx="6845009" cy="108597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Proceso ADT/PAE</a:t>
            </a:r>
            <a:endParaRPr lang="es-ES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939795" y="2724167"/>
            <a:ext cx="1452829" cy="1148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ADT</a:t>
            </a:r>
            <a:endParaRPr lang="es-ES" sz="280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2672932" y="2725336"/>
            <a:ext cx="5223556" cy="114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0000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PAE</a:t>
            </a:r>
            <a:endParaRPr lang="es-ES" sz="2800" dirty="0">
              <a:solidFill>
                <a:srgbClr val="0000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proceso ADT/PAE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58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PAE – el </a:t>
            </a:r>
            <a:r>
              <a:rPr lang="es-ES" dirty="0" smtClean="0"/>
              <a:t>componente estratégico</a:t>
            </a:r>
            <a:endParaRPr lang="es-E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817812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5000"/>
                    </a14:imgEffect>
                    <a14:imgEffect>
                      <a14:colorTemperature colorTemp="3239"/>
                    </a14:imgEffect>
                    <a14:imgEffect>
                      <a14:saturation sat="361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383" y="2819400"/>
            <a:ext cx="1605218" cy="22987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6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3 </a:t>
            </a:r>
            <a:r>
              <a:rPr lang="en-US" dirty="0" err="1" smtClean="0"/>
              <a:t>pasos</a:t>
            </a:r>
            <a:r>
              <a:rPr lang="en-US" dirty="0" smtClean="0"/>
              <a:t> claves del PAE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101600" y="1473200"/>
            <a:ext cx="9042400" cy="528320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/>
          <p:cNvGrpSpPr/>
          <p:nvPr/>
        </p:nvGrpSpPr>
        <p:grpSpPr>
          <a:xfrm>
            <a:off x="260350" y="3058160"/>
            <a:ext cx="2670810" cy="2113280"/>
            <a:chOff x="0" y="1584960"/>
            <a:chExt cx="2670810" cy="2113280"/>
          </a:xfrm>
        </p:grpSpPr>
        <p:sp>
          <p:nvSpPr>
            <p:cNvPr id="40" name="Rounded Rectangle 39"/>
            <p:cNvSpPr/>
            <p:nvPr/>
          </p:nvSpPr>
          <p:spPr>
            <a:xfrm>
              <a:off x="0" y="1584960"/>
              <a:ext cx="2670810" cy="2113280"/>
            </a:xfrm>
            <a:prstGeom prst="roundRect">
              <a:avLst/>
            </a:prstGeom>
            <a:solidFill>
              <a:srgbClr val="66CC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5"/>
            <p:cNvSpPr/>
            <p:nvPr/>
          </p:nvSpPr>
          <p:spPr>
            <a:xfrm>
              <a:off x="103162" y="1688122"/>
              <a:ext cx="2464486" cy="1906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Pensamiento</a:t>
              </a:r>
              <a:r>
                <a:rPr lang="en-US" sz="16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6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estratégico</a:t>
              </a:r>
              <a:r>
                <a:rPr lang="en-US" sz="1600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El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desarrollo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colaborativo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los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componentes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fundamentales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del PAE –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visión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,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metas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,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oportunidades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para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 la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innovación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,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opciones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 y </a:t>
              </a:r>
              <a:r>
                <a:rPr lang="en-US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alternativas</a:t>
              </a:r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.</a:t>
              </a:r>
              <a:endParaRPr lang="en-US" sz="1600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58794" y="3058160"/>
            <a:ext cx="2670810" cy="2113280"/>
            <a:chOff x="3115944" y="1584960"/>
            <a:chExt cx="2670810" cy="2113280"/>
          </a:xfrm>
        </p:grpSpPr>
        <p:sp>
          <p:nvSpPr>
            <p:cNvPr id="38" name="Rounded Rectangle 37"/>
            <p:cNvSpPr/>
            <p:nvPr/>
          </p:nvSpPr>
          <p:spPr>
            <a:xfrm>
              <a:off x="3115944" y="1584960"/>
              <a:ext cx="2670810" cy="2113280"/>
            </a:xfrm>
            <a:prstGeom prst="roundRect">
              <a:avLst/>
            </a:prstGeom>
            <a:solidFill>
              <a:srgbClr val="073F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7"/>
            <p:cNvSpPr/>
            <p:nvPr/>
          </p:nvSpPr>
          <p:spPr>
            <a:xfrm>
              <a:off x="3219106" y="1688122"/>
              <a:ext cx="2464486" cy="1906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Planificación</a:t>
              </a:r>
              <a:r>
                <a:rPr lang="en-US" sz="16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6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estratégica</a:t>
              </a:r>
              <a:r>
                <a:rPr lang="en-US" sz="16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>
                  <a:latin typeface="Calibri"/>
                  <a:cs typeface="Calibri"/>
                </a:rPr>
                <a:t>Procesos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consultivos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nacionales</a:t>
              </a:r>
              <a:r>
                <a:rPr lang="en-US" sz="1600" dirty="0" smtClean="0">
                  <a:latin typeface="Calibri"/>
                  <a:cs typeface="Calibri"/>
                </a:rPr>
                <a:t> y </a:t>
              </a:r>
              <a:r>
                <a:rPr lang="en-US" sz="1600" dirty="0" err="1" smtClean="0">
                  <a:latin typeface="Calibri"/>
                  <a:cs typeface="Calibri"/>
                </a:rPr>
                <a:t>regionales</a:t>
              </a:r>
              <a:r>
                <a:rPr lang="en-US" sz="1600" dirty="0" smtClean="0">
                  <a:latin typeface="Calibri"/>
                  <a:cs typeface="Calibri"/>
                </a:rPr>
                <a:t>, </a:t>
              </a:r>
              <a:r>
                <a:rPr lang="en-US" sz="1600" dirty="0" err="1" smtClean="0">
                  <a:latin typeface="Calibri"/>
                  <a:cs typeface="Calibri"/>
                </a:rPr>
                <a:t>establecimiento</a:t>
              </a:r>
              <a:r>
                <a:rPr lang="en-US" sz="1600" dirty="0" smtClean="0"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latin typeface="Calibri"/>
                  <a:cs typeface="Calibri"/>
                </a:rPr>
                <a:t>estrategias</a:t>
              </a:r>
              <a:r>
                <a:rPr lang="en-US" sz="1600" dirty="0" smtClean="0"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latin typeface="Calibri"/>
                  <a:cs typeface="Calibri"/>
                </a:rPr>
                <a:t>implementación</a:t>
              </a:r>
              <a:r>
                <a:rPr lang="en-US" sz="1600" dirty="0" smtClean="0">
                  <a:latin typeface="Calibri"/>
                  <a:cs typeface="Calibri"/>
                </a:rPr>
                <a:t>, </a:t>
              </a:r>
              <a:r>
                <a:rPr lang="en-US" sz="1600" dirty="0" err="1" smtClean="0">
                  <a:latin typeface="Calibri"/>
                  <a:cs typeface="Calibri"/>
                </a:rPr>
                <a:t>planificación</a:t>
              </a:r>
              <a:r>
                <a:rPr lang="en-US" sz="1600" dirty="0" smtClean="0">
                  <a:latin typeface="Calibri"/>
                  <a:cs typeface="Calibri"/>
                </a:rPr>
                <a:t> de  </a:t>
              </a:r>
              <a:r>
                <a:rPr lang="en-US" sz="1600" dirty="0" err="1" smtClean="0">
                  <a:latin typeface="Calibri"/>
                  <a:cs typeface="Calibri"/>
                </a:rPr>
                <a:t>acciones</a:t>
              </a:r>
              <a:r>
                <a:rPr lang="en-US" sz="1600" dirty="0" smtClean="0">
                  <a:latin typeface="Calibri"/>
                  <a:cs typeface="Calibri"/>
                </a:rPr>
                <a:t>, </a:t>
              </a:r>
              <a:r>
                <a:rPr lang="en-US" sz="1600" dirty="0" err="1" smtClean="0">
                  <a:latin typeface="Calibri"/>
                  <a:cs typeface="Calibri"/>
                </a:rPr>
                <a:t>desarrollo</a:t>
              </a:r>
              <a:r>
                <a:rPr lang="en-US" sz="1600" dirty="0" smtClean="0">
                  <a:latin typeface="Calibri"/>
                  <a:cs typeface="Calibri"/>
                </a:rPr>
                <a:t> de un plan de </a:t>
              </a:r>
              <a:r>
                <a:rPr lang="en-US" sz="1600" dirty="0" err="1" smtClean="0">
                  <a:latin typeface="Calibri"/>
                  <a:cs typeface="Calibri"/>
                </a:rPr>
                <a:t>acción</a:t>
              </a:r>
              <a:r>
                <a:rPr lang="en-US" sz="1600" dirty="0" smtClean="0"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latin typeface="Calibri"/>
                  <a:cs typeface="Calibri"/>
                </a:rPr>
                <a:t>preliminar</a:t>
              </a:r>
              <a:r>
                <a:rPr lang="en-US" sz="1600" dirty="0">
                  <a:latin typeface="Calibri"/>
                  <a:cs typeface="Calibri"/>
                </a:rPr>
                <a:t>.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44540" y="3058160"/>
            <a:ext cx="2670810" cy="2113280"/>
            <a:chOff x="6231890" y="1584960"/>
            <a:chExt cx="2670810" cy="2113280"/>
          </a:xfrm>
        </p:grpSpPr>
        <p:sp>
          <p:nvSpPr>
            <p:cNvPr id="36" name="Rounded Rectangle 35"/>
            <p:cNvSpPr/>
            <p:nvPr/>
          </p:nvSpPr>
          <p:spPr>
            <a:xfrm>
              <a:off x="6231890" y="1584960"/>
              <a:ext cx="2670810" cy="2113280"/>
            </a:xfrm>
            <a:prstGeom prst="roundRect">
              <a:avLst/>
            </a:prstGeom>
            <a:solidFill>
              <a:srgbClr val="0033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9"/>
            <p:cNvSpPr/>
            <p:nvPr/>
          </p:nvSpPr>
          <p:spPr>
            <a:xfrm>
              <a:off x="6335052" y="1688122"/>
              <a:ext cx="2464486" cy="1906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err="1" smtClean="0">
                  <a:latin typeface="Calibri"/>
                  <a:cs typeface="Calibri"/>
                </a:rPr>
                <a:t>Implementación</a:t>
              </a:r>
              <a:r>
                <a:rPr lang="en-GB" sz="1800" b="1" kern="1200" dirty="0" smtClean="0">
                  <a:latin typeface="Calibri"/>
                  <a:cs typeface="Calibri"/>
                </a:rPr>
                <a:t>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latin typeface="Calibri"/>
                  <a:cs typeface="Calibri"/>
                </a:rPr>
                <a:t> </a:t>
              </a:r>
              <a:r>
                <a:rPr lang="en-GB" sz="1600" dirty="0" err="1" smtClean="0">
                  <a:latin typeface="Calibri"/>
                  <a:cs typeface="Calibri"/>
                </a:rPr>
                <a:t>Aprobación</a:t>
              </a:r>
              <a:r>
                <a:rPr lang="en-GB" sz="1600" dirty="0" smtClean="0">
                  <a:latin typeface="Calibri"/>
                  <a:cs typeface="Calibri"/>
                </a:rPr>
                <a:t> del PAE, </a:t>
              </a:r>
              <a:r>
                <a:rPr lang="en-GB" sz="1600" dirty="0" err="1" smtClean="0">
                  <a:latin typeface="Calibri"/>
                  <a:cs typeface="Calibri"/>
                </a:rPr>
                <a:t>pasos</a:t>
              </a:r>
              <a:r>
                <a:rPr lang="en-GB" sz="1600" dirty="0" smtClean="0">
                  <a:latin typeface="Calibri"/>
                  <a:cs typeface="Calibri"/>
                </a:rPr>
                <a:t> </a:t>
              </a:r>
              <a:r>
                <a:rPr lang="en-GB" sz="1600" dirty="0" err="1" smtClean="0">
                  <a:latin typeface="Calibri"/>
                  <a:cs typeface="Calibri"/>
                </a:rPr>
                <a:t>básicos</a:t>
              </a:r>
              <a:r>
                <a:rPr lang="en-GB" sz="1600" dirty="0" smtClean="0">
                  <a:latin typeface="Calibri"/>
                  <a:cs typeface="Calibri"/>
                </a:rPr>
                <a:t> </a:t>
              </a:r>
              <a:r>
                <a:rPr lang="en-GB" sz="1600" dirty="0" err="1" smtClean="0">
                  <a:latin typeface="Calibri"/>
                  <a:cs typeface="Calibri"/>
                </a:rPr>
                <a:t>para</a:t>
              </a:r>
              <a:r>
                <a:rPr lang="en-GB" sz="1600" dirty="0" smtClean="0">
                  <a:latin typeface="Calibri"/>
                  <a:cs typeface="Calibri"/>
                </a:rPr>
                <a:t> la </a:t>
              </a:r>
              <a:r>
                <a:rPr lang="en-GB" sz="1600" dirty="0" err="1" smtClean="0">
                  <a:latin typeface="Calibri"/>
                  <a:cs typeface="Calibri"/>
                </a:rPr>
                <a:t>implementación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4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 PAE -  </a:t>
            </a:r>
            <a:r>
              <a:rPr lang="en-US" sz="3600" dirty="0" err="1" smtClean="0"/>
              <a:t>elementos</a:t>
            </a:r>
            <a:r>
              <a:rPr lang="en-US" sz="3600" dirty="0"/>
              <a:t> </a:t>
            </a:r>
            <a:r>
              <a:rPr lang="en-US" sz="3600" dirty="0" smtClean="0"/>
              <a:t>clave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407885"/>
            <a:ext cx="7556500" cy="5268685"/>
          </a:xfrm>
        </p:spPr>
        <p:txBody>
          <a:bodyPr/>
          <a:lstStyle/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línea</a:t>
            </a:r>
            <a:r>
              <a:rPr lang="en-GB" dirty="0" smtClean="0"/>
              <a:t> de base </a:t>
            </a:r>
            <a:r>
              <a:rPr lang="en-GB" dirty="0" err="1" smtClean="0"/>
              <a:t>bien</a:t>
            </a:r>
            <a:r>
              <a:rPr lang="en-GB" dirty="0" smtClean="0"/>
              <a:t> </a:t>
            </a:r>
            <a:r>
              <a:rPr lang="en-GB" dirty="0" err="1" smtClean="0"/>
              <a:t>definida</a:t>
            </a:r>
            <a:r>
              <a:rPr lang="en-GB" dirty="0" smtClean="0"/>
              <a:t> </a:t>
            </a:r>
            <a:r>
              <a:rPr lang="en-GB" dirty="0" err="1" smtClean="0"/>
              <a:t>permite</a:t>
            </a:r>
            <a:r>
              <a:rPr lang="en-GB" dirty="0" smtClean="0"/>
              <a:t> </a:t>
            </a:r>
            <a:r>
              <a:rPr lang="en-GB" dirty="0" err="1" smtClean="0"/>
              <a:t>distinguir</a:t>
            </a:r>
            <a:r>
              <a:rPr lang="en-GB" dirty="0" smtClean="0"/>
              <a:t> </a:t>
            </a:r>
            <a:r>
              <a:rPr lang="en-GB" dirty="0" err="1" smtClean="0"/>
              <a:t>claramente</a:t>
            </a:r>
            <a:r>
              <a:rPr lang="en-GB" dirty="0" smtClean="0"/>
              <a:t> entre </a:t>
            </a:r>
            <a:r>
              <a:rPr lang="en-GB" dirty="0" err="1" smtClean="0"/>
              <a:t>acciones</a:t>
            </a:r>
            <a:r>
              <a:rPr lang="en-GB" dirty="0" smtClean="0"/>
              <a:t> con </a:t>
            </a:r>
            <a:r>
              <a:rPr lang="en-GB" dirty="0" err="1" smtClean="0"/>
              <a:t>beneficios</a:t>
            </a:r>
            <a:r>
              <a:rPr lang="en-GB" dirty="0" smtClean="0"/>
              <a:t> </a:t>
            </a:r>
            <a:r>
              <a:rPr lang="en-GB" dirty="0" err="1" smtClean="0"/>
              <a:t>únicamente</a:t>
            </a:r>
            <a:r>
              <a:rPr lang="en-GB" dirty="0" smtClean="0"/>
              <a:t> </a:t>
            </a:r>
            <a:r>
              <a:rPr lang="en-GB" dirty="0" err="1" smtClean="0"/>
              <a:t>nacionales</a:t>
            </a:r>
            <a:r>
              <a:rPr lang="en-GB" dirty="0" smtClean="0"/>
              <a:t> y </a:t>
            </a:r>
            <a:r>
              <a:rPr lang="en-GB" dirty="0" err="1" smtClean="0"/>
              <a:t>aquellas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abordan</a:t>
            </a:r>
            <a:r>
              <a:rPr lang="en-GB" dirty="0" smtClean="0"/>
              <a:t> </a:t>
            </a:r>
            <a:r>
              <a:rPr lang="en-GB" dirty="0" err="1" smtClean="0"/>
              <a:t>problemas</a:t>
            </a:r>
            <a:r>
              <a:rPr lang="en-GB" dirty="0" smtClean="0"/>
              <a:t> </a:t>
            </a:r>
            <a:r>
              <a:rPr lang="en-GB" dirty="0" err="1" smtClean="0"/>
              <a:t>tranzonales</a:t>
            </a:r>
            <a:r>
              <a:rPr lang="en-GB" dirty="0" smtClean="0"/>
              <a:t> con </a:t>
            </a:r>
            <a:r>
              <a:rPr lang="en-GB" dirty="0" err="1" smtClean="0"/>
              <a:t>beneficios</a:t>
            </a:r>
            <a:r>
              <a:rPr lang="en-GB" dirty="0" smtClean="0"/>
              <a:t> </a:t>
            </a:r>
            <a:r>
              <a:rPr lang="en-GB" dirty="0" err="1" smtClean="0"/>
              <a:t>globales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La </a:t>
            </a:r>
            <a:r>
              <a:rPr lang="en-GB" dirty="0" err="1"/>
              <a:t>e</a:t>
            </a:r>
            <a:r>
              <a:rPr lang="en-GB" dirty="0" err="1" smtClean="0"/>
              <a:t>laboración</a:t>
            </a:r>
            <a:r>
              <a:rPr lang="en-GB" dirty="0" smtClean="0"/>
              <a:t> de </a:t>
            </a:r>
            <a:r>
              <a:rPr lang="en-GB" dirty="0" err="1" smtClean="0"/>
              <a:t>mecanismos</a:t>
            </a:r>
            <a:r>
              <a:rPr lang="en-GB" dirty="0" smtClean="0"/>
              <a:t> </a:t>
            </a:r>
            <a:r>
              <a:rPr lang="en-GB" dirty="0" err="1" smtClean="0"/>
              <a:t>institucionales</a:t>
            </a:r>
            <a:r>
              <a:rPr lang="en-GB" dirty="0" smtClean="0"/>
              <a:t>  a </a:t>
            </a:r>
            <a:r>
              <a:rPr lang="en-GB" dirty="0" err="1" smtClean="0"/>
              <a:t>nivel</a:t>
            </a:r>
            <a:r>
              <a:rPr lang="en-GB" dirty="0" smtClean="0"/>
              <a:t> regional y </a:t>
            </a:r>
            <a:r>
              <a:rPr lang="en-GB" dirty="0" err="1" smtClean="0"/>
              <a:t>nacional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la </a:t>
            </a:r>
            <a:r>
              <a:rPr lang="en-GB" dirty="0" err="1" smtClean="0"/>
              <a:t>implementación</a:t>
            </a:r>
            <a:r>
              <a:rPr lang="en-GB" dirty="0" smtClean="0"/>
              <a:t> del PAE.</a:t>
            </a:r>
          </a:p>
          <a:p>
            <a:r>
              <a:rPr lang="en-GB" dirty="0" smtClean="0"/>
              <a:t>Los </a:t>
            </a:r>
            <a:r>
              <a:rPr lang="en-GB" dirty="0" err="1" smtClean="0"/>
              <a:t>procedimientos</a:t>
            </a:r>
            <a:r>
              <a:rPr lang="en-GB" dirty="0" smtClean="0"/>
              <a:t> de </a:t>
            </a:r>
            <a:r>
              <a:rPr lang="en-GB" dirty="0" err="1" smtClean="0"/>
              <a:t>monitoreo</a:t>
            </a:r>
            <a:r>
              <a:rPr lang="en-GB" dirty="0" smtClean="0"/>
              <a:t> y </a:t>
            </a:r>
            <a:r>
              <a:rPr lang="en-GB" dirty="0" err="1" smtClean="0"/>
              <a:t>evaluación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medir</a:t>
            </a:r>
            <a:r>
              <a:rPr lang="en-GB" dirty="0" smtClean="0"/>
              <a:t> la </a:t>
            </a:r>
            <a:r>
              <a:rPr lang="en-GB" dirty="0" err="1" smtClean="0"/>
              <a:t>efectividad</a:t>
            </a:r>
            <a:r>
              <a:rPr lang="en-GB" dirty="0" smtClean="0"/>
              <a:t> de los </a:t>
            </a:r>
            <a:r>
              <a:rPr lang="en-GB" dirty="0" err="1" smtClean="0"/>
              <a:t>resultados</a:t>
            </a:r>
            <a:r>
              <a:rPr lang="en-GB" dirty="0" smtClean="0"/>
              <a:t> del </a:t>
            </a:r>
            <a:r>
              <a:rPr lang="en-GB" dirty="0" err="1" smtClean="0"/>
              <a:t>proceso</a:t>
            </a:r>
            <a:r>
              <a:rPr lang="en-GB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equipo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r>
              <a:rPr lang="en-US" dirty="0" smtClean="0"/>
              <a:t> del PAE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11086"/>
            <a:ext cx="7556500" cy="50800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El </a:t>
            </a:r>
            <a:r>
              <a:rPr lang="en-GB" dirty="0" err="1" smtClean="0"/>
              <a:t>equipo</a:t>
            </a:r>
            <a:r>
              <a:rPr lang="en-GB" dirty="0" smtClean="0"/>
              <a:t> de </a:t>
            </a:r>
            <a:r>
              <a:rPr lang="en-GB" dirty="0" err="1" smtClean="0"/>
              <a:t>desarrollo</a:t>
            </a:r>
            <a:r>
              <a:rPr lang="en-GB" dirty="0" smtClean="0"/>
              <a:t> del PAE </a:t>
            </a:r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cuerpo</a:t>
            </a:r>
            <a:r>
              <a:rPr lang="en-GB" dirty="0" smtClean="0"/>
              <a:t> </a:t>
            </a:r>
            <a:r>
              <a:rPr lang="en-GB" dirty="0" err="1" smtClean="0"/>
              <a:t>altamente</a:t>
            </a:r>
            <a:r>
              <a:rPr lang="en-GB" dirty="0" smtClean="0"/>
              <a:t> </a:t>
            </a:r>
            <a:r>
              <a:rPr lang="en-GB" dirty="0" err="1" smtClean="0"/>
              <a:t>representativo</a:t>
            </a:r>
            <a:r>
              <a:rPr lang="en-GB" dirty="0" smtClean="0"/>
              <a:t> de </a:t>
            </a:r>
            <a:r>
              <a:rPr lang="en-GB" dirty="0" err="1" smtClean="0"/>
              <a:t>expertos</a:t>
            </a:r>
            <a:r>
              <a:rPr lang="en-GB" dirty="0" smtClean="0"/>
              <a:t> y stakeholders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participará</a:t>
            </a:r>
            <a:r>
              <a:rPr lang="en-GB" dirty="0" smtClean="0"/>
              <a:t> en los </a:t>
            </a:r>
            <a:r>
              <a:rPr lang="en-GB" dirty="0" err="1" smtClean="0"/>
              <a:t>pasos</a:t>
            </a:r>
            <a:r>
              <a:rPr lang="en-GB" dirty="0" smtClean="0"/>
              <a:t> clave de </a:t>
            </a:r>
            <a:r>
              <a:rPr lang="en-GB" dirty="0" err="1" smtClean="0"/>
              <a:t>desarrollo</a:t>
            </a:r>
            <a:r>
              <a:rPr lang="en-GB" dirty="0" smtClean="0"/>
              <a:t> del PAE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incluir</a:t>
            </a:r>
            <a:r>
              <a:rPr lang="en-GB" dirty="0" smtClean="0"/>
              <a:t> a los </a:t>
            </a:r>
            <a:r>
              <a:rPr lang="en-GB" dirty="0" err="1" smtClean="0"/>
              <a:t>miembros</a:t>
            </a:r>
            <a:r>
              <a:rPr lang="en-GB" dirty="0" smtClean="0"/>
              <a:t> clave del </a:t>
            </a:r>
            <a:r>
              <a:rPr lang="en-GB" dirty="0" err="1" smtClean="0"/>
              <a:t>equipo</a:t>
            </a:r>
            <a:r>
              <a:rPr lang="en-GB" dirty="0" smtClean="0"/>
              <a:t> de </a:t>
            </a:r>
            <a:r>
              <a:rPr lang="en-GB" dirty="0" err="1" smtClean="0"/>
              <a:t>desarrollo</a:t>
            </a:r>
            <a:r>
              <a:rPr lang="en-GB" dirty="0" smtClean="0"/>
              <a:t> del ADT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garantizar</a:t>
            </a:r>
            <a:r>
              <a:rPr lang="en-GB" dirty="0" smtClean="0"/>
              <a:t> la </a:t>
            </a:r>
            <a:r>
              <a:rPr lang="en-GB" dirty="0" err="1" smtClean="0"/>
              <a:t>continuidad</a:t>
            </a:r>
            <a:r>
              <a:rPr lang="en-GB" dirty="0" smtClean="0"/>
              <a:t> del </a:t>
            </a:r>
            <a:r>
              <a:rPr lang="en-GB" dirty="0" err="1" smtClean="0"/>
              <a:t>proceso</a:t>
            </a:r>
            <a:r>
              <a:rPr lang="en-GB" dirty="0" smtClean="0"/>
              <a:t> global ADT/PAE</a:t>
            </a:r>
          </a:p>
        </p:txBody>
      </p:sp>
      <p:sp>
        <p:nvSpPr>
          <p:cNvPr id="4" name="Down Arrow 3"/>
          <p:cNvSpPr/>
          <p:nvPr/>
        </p:nvSpPr>
        <p:spPr>
          <a:xfrm>
            <a:off x="3835400" y="3536043"/>
            <a:ext cx="660400" cy="9017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2: 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61756</TotalTime>
  <Words>1099</Words>
  <Application>Microsoft Office PowerPoint</Application>
  <PresentationFormat>Presentación en pantalla (4:3)</PresentationFormat>
  <Paragraphs>139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Advantage</vt:lpstr>
      <vt:lpstr>IW:LEARN ADT/PAE Curso de Entrenamiento</vt:lpstr>
      <vt:lpstr>Sección 1: El componente estratégico - PAE</vt:lpstr>
      <vt:lpstr>En esta sección usted aprenderá sobre…</vt:lpstr>
      <vt:lpstr>El proceso ADT/PAE</vt:lpstr>
      <vt:lpstr>PAE – el componente estratégico</vt:lpstr>
      <vt:lpstr>Los 3 pasos claves del PAE</vt:lpstr>
      <vt:lpstr>El PAE -  elementos clave</vt:lpstr>
      <vt:lpstr>El equipo de desarrollo del PAE</vt:lpstr>
      <vt:lpstr>Sección 2: Pensamiento estratégico</vt:lpstr>
      <vt:lpstr>En esta sección usted aprenderá sobre…</vt:lpstr>
      <vt:lpstr>¿Qué es el pensamiento estratégico?</vt:lpstr>
      <vt:lpstr>Presentación de PowerPoint</vt:lpstr>
      <vt:lpstr>PAE - Pasos del pensamiento estratégico </vt:lpstr>
      <vt:lpstr>Sección 3: Definir una visión y una declaración de visión</vt:lpstr>
      <vt:lpstr>¿Dónde estamos?</vt:lpstr>
      <vt:lpstr>En esta sección usted aprenderá sobre…</vt:lpstr>
      <vt:lpstr>¿Qué es una visión?</vt:lpstr>
      <vt:lpstr>Una visión a largo plazo debería ser...</vt:lpstr>
      <vt:lpstr>PAE Mar Negro (2009)</vt:lpstr>
      <vt:lpstr>PAE Acuífero de Nubia (2012)</vt:lpstr>
      <vt:lpstr>PAE Océano Indico Occidental (2009)</vt:lpstr>
      <vt:lpstr>PAE Cuenca del río Mekong (2006)</vt:lpstr>
      <vt:lpstr>PAE Cuenca del Lago Victoria (2007)</vt:lpstr>
      <vt:lpstr>PAE Lago Chad (2008)</vt:lpstr>
      <vt:lpstr>El proceso para definir la visión</vt:lpstr>
      <vt:lpstr>Paso 1: desarrollar una visión mediante un taller colaborativo</vt:lpstr>
      <vt:lpstr>Paso 2: elaborar la declaración de la visión</vt:lpstr>
      <vt:lpstr>Ejercicio grupal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usuario</cp:lastModifiedBy>
  <cp:revision>331</cp:revision>
  <cp:lastPrinted>2012-08-24T14:34:00Z</cp:lastPrinted>
  <dcterms:created xsi:type="dcterms:W3CDTF">2010-04-21T10:35:43Z</dcterms:created>
  <dcterms:modified xsi:type="dcterms:W3CDTF">2012-09-05T00:53:42Z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