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456" r:id="rId2"/>
    <p:sldId id="523" r:id="rId3"/>
    <p:sldId id="514" r:id="rId4"/>
    <p:sldId id="581" r:id="rId5"/>
    <p:sldId id="610" r:id="rId6"/>
    <p:sldId id="582" r:id="rId7"/>
    <p:sldId id="583" r:id="rId8"/>
    <p:sldId id="585" r:id="rId9"/>
    <p:sldId id="584" r:id="rId10"/>
    <p:sldId id="586" r:id="rId11"/>
    <p:sldId id="562" r:id="rId12"/>
    <p:sldId id="587" r:id="rId13"/>
    <p:sldId id="588" r:id="rId14"/>
    <p:sldId id="589" r:id="rId15"/>
    <p:sldId id="590" r:id="rId16"/>
    <p:sldId id="591" r:id="rId17"/>
    <p:sldId id="592" r:id="rId18"/>
    <p:sldId id="594" r:id="rId19"/>
    <p:sldId id="595" r:id="rId20"/>
    <p:sldId id="611" r:id="rId21"/>
    <p:sldId id="535" r:id="rId22"/>
    <p:sldId id="597" r:id="rId23"/>
    <p:sldId id="599" r:id="rId24"/>
    <p:sldId id="598" r:id="rId25"/>
    <p:sldId id="603" r:id="rId26"/>
    <p:sldId id="604" r:id="rId27"/>
    <p:sldId id="605" r:id="rId28"/>
    <p:sldId id="606" r:id="rId29"/>
    <p:sldId id="607" r:id="rId30"/>
    <p:sldId id="608" r:id="rId31"/>
    <p:sldId id="609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B4BFA2-F74C-C241-80B4-2CF6C8FAA18E}">
          <p14:sldIdLst>
            <p14:sldId id="456"/>
            <p14:sldId id="523"/>
            <p14:sldId id="514"/>
            <p14:sldId id="581"/>
            <p14:sldId id="610"/>
            <p14:sldId id="582"/>
            <p14:sldId id="583"/>
            <p14:sldId id="585"/>
            <p14:sldId id="584"/>
            <p14:sldId id="586"/>
            <p14:sldId id="562"/>
            <p14:sldId id="587"/>
            <p14:sldId id="588"/>
            <p14:sldId id="589"/>
            <p14:sldId id="590"/>
            <p14:sldId id="591"/>
            <p14:sldId id="592"/>
            <p14:sldId id="594"/>
            <p14:sldId id="595"/>
            <p14:sldId id="611"/>
            <p14:sldId id="535"/>
            <p14:sldId id="597"/>
            <p14:sldId id="599"/>
            <p14:sldId id="598"/>
            <p14:sldId id="603"/>
            <p14:sldId id="604"/>
            <p14:sldId id="605"/>
            <p14:sldId id="606"/>
            <p14:sldId id="607"/>
            <p14:sldId id="608"/>
            <p14:sldId id="60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Redstone" initials="PA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00"/>
    <a:srgbClr val="669900"/>
    <a:srgbClr val="66FF33"/>
    <a:srgbClr val="33CC66"/>
    <a:srgbClr val="339966"/>
    <a:srgbClr val="339933"/>
    <a:srgbClr val="339900"/>
    <a:srgbClr val="CC66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9784" autoAdjust="0"/>
  </p:normalViewPr>
  <p:slideViewPr>
    <p:cSldViewPr snapToGrid="0">
      <p:cViewPr varScale="1">
        <p:scale>
          <a:sx n="74" d="100"/>
          <a:sy n="74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F907B-D2B4-4AA6-94AC-E2CB726448B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9E513D-3E6D-47AD-B1CE-D1EB2F3173B1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S_tradnl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Rentabilidad</a:t>
          </a:r>
          <a:endParaRPr lang="es-E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FE28B2-13FA-4167-9F19-4D17D73440D7}" type="parTrans" cxnId="{AF84B863-B23E-4B21-B32B-471BCC49DFA7}">
      <dgm:prSet/>
      <dgm:spPr/>
      <dgm:t>
        <a:bodyPr/>
        <a:lstStyle/>
        <a:p>
          <a:endParaRPr lang="es-ES"/>
        </a:p>
      </dgm:t>
    </dgm:pt>
    <dgm:pt modelId="{F90AB98A-4A51-4968-85CE-5D018B966E81}" type="sibTrans" cxnId="{AF84B863-B23E-4B21-B32B-471BCC49DFA7}">
      <dgm:prSet/>
      <dgm:spPr/>
      <dgm:t>
        <a:bodyPr/>
        <a:lstStyle/>
        <a:p>
          <a:endParaRPr lang="es-ES"/>
        </a:p>
      </dgm:t>
    </dgm:pt>
    <dgm:pt modelId="{126D07CF-77FD-47AB-86BA-53B4376BD05E}">
      <dgm:prSet phldrT="[Texto]" custT="1"/>
      <dgm:spPr/>
      <dgm:t>
        <a:bodyPr/>
        <a:lstStyle/>
        <a:p>
          <a:r>
            <a:rPr lang="es-ES_tradnl" sz="1400" dirty="0" smtClean="0">
              <a:latin typeface="Arial" pitchFamily="34" charset="0"/>
              <a:cs typeface="Arial" pitchFamily="34" charset="0"/>
            </a:rPr>
            <a:t>Se calcula el costo de cada opción y se enumeran sus múltiples beneficios. Es un enfoque basado en resultados relativamente simple pero dice poco sobre el producto final. Además, quien decide qué opción debe aplicarse es la autoridad responsable.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0456B43D-AF2D-4DA1-B225-1C578E6CB79D}" type="parTrans" cxnId="{DBF18B63-C038-4539-954D-3CF837E00E19}">
      <dgm:prSet/>
      <dgm:spPr/>
      <dgm:t>
        <a:bodyPr/>
        <a:lstStyle/>
        <a:p>
          <a:endParaRPr lang="es-ES"/>
        </a:p>
      </dgm:t>
    </dgm:pt>
    <dgm:pt modelId="{927CEC50-BB9E-4AE2-B7B7-C009EB329B97}" type="sibTrans" cxnId="{DBF18B63-C038-4539-954D-3CF837E00E19}">
      <dgm:prSet/>
      <dgm:spPr/>
      <dgm:t>
        <a:bodyPr/>
        <a:lstStyle/>
        <a:p>
          <a:endParaRPr lang="es-ES"/>
        </a:p>
      </dgm:t>
    </dgm:pt>
    <dgm:pt modelId="{DE3AE7A0-5FC0-4087-BB0D-9BD9083E2545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S_tradnl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Análisis costo-beneficio</a:t>
          </a:r>
          <a:endParaRPr lang="es-E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CFE952A-AEB2-4AEF-89BB-C5C956E4875E}" type="parTrans" cxnId="{B7FE3322-EFED-4EA4-AB49-CB0FA1F80BB5}">
      <dgm:prSet/>
      <dgm:spPr/>
      <dgm:t>
        <a:bodyPr/>
        <a:lstStyle/>
        <a:p>
          <a:endParaRPr lang="es-ES"/>
        </a:p>
      </dgm:t>
    </dgm:pt>
    <dgm:pt modelId="{1307A903-5D29-49E7-BB7E-5C4B9F037A4D}" type="sibTrans" cxnId="{B7FE3322-EFED-4EA4-AB49-CB0FA1F80BB5}">
      <dgm:prSet/>
      <dgm:spPr/>
      <dgm:t>
        <a:bodyPr/>
        <a:lstStyle/>
        <a:p>
          <a:endParaRPr lang="es-ES"/>
        </a:p>
      </dgm:t>
    </dgm:pt>
    <dgm:pt modelId="{C1BAB1DE-6CE2-4121-8A7D-CCAAC6552F0B}">
      <dgm:prSet phldrT="[Texto]" custT="1"/>
      <dgm:spPr/>
      <dgm:t>
        <a:bodyPr/>
        <a:lstStyle/>
        <a:p>
          <a:r>
            <a:rPr lang="es-ES_tradnl" sz="1400" dirty="0" smtClean="0">
              <a:latin typeface="Arial" pitchFamily="34" charset="0"/>
              <a:cs typeface="Arial" pitchFamily="34" charset="0"/>
            </a:rPr>
            <a:t>Se basa en la evaluación de todos los costos y beneficios en una medida común y en unidades monetarias. Se trata de un enfoque basado en resultados mucho más complejo. No obstante, permite evaluar todas las opciones de manera objetiva y en igualdad de condiciones para que puedan priorizarse, antes que dejar que la autoridad responsable decida si los beneficios de una opción justifica sus costos.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FDA6C9B6-5AFA-45C4-96C4-4C30E5E8E73A}" type="parTrans" cxnId="{683E226C-1F81-4007-84B2-1F2A5280EE69}">
      <dgm:prSet/>
      <dgm:spPr/>
      <dgm:t>
        <a:bodyPr/>
        <a:lstStyle/>
        <a:p>
          <a:endParaRPr lang="es-ES"/>
        </a:p>
      </dgm:t>
    </dgm:pt>
    <dgm:pt modelId="{5CCD6FA5-9C36-41ED-AF58-7AC50ED1C54C}" type="sibTrans" cxnId="{683E226C-1F81-4007-84B2-1F2A5280EE69}">
      <dgm:prSet/>
      <dgm:spPr/>
      <dgm:t>
        <a:bodyPr/>
        <a:lstStyle/>
        <a:p>
          <a:endParaRPr lang="es-ES"/>
        </a:p>
      </dgm:t>
    </dgm:pt>
    <dgm:pt modelId="{45681838-0FBF-4BAE-8BED-F2897FA12EE6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S_tradnl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Valoración económica de bienes y servicios</a:t>
          </a:r>
          <a:endParaRPr lang="es-E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5815EDB-E4B8-46ED-B898-B57F936C50E1}" type="parTrans" cxnId="{DE92C926-E430-47A4-B36E-8218ABD4A3AC}">
      <dgm:prSet/>
      <dgm:spPr/>
      <dgm:t>
        <a:bodyPr/>
        <a:lstStyle/>
        <a:p>
          <a:endParaRPr lang="es-ES"/>
        </a:p>
      </dgm:t>
    </dgm:pt>
    <dgm:pt modelId="{26B09D46-CD7A-4F24-AEB8-A3110A6475F3}" type="sibTrans" cxnId="{DE92C926-E430-47A4-B36E-8218ABD4A3AC}">
      <dgm:prSet/>
      <dgm:spPr/>
      <dgm:t>
        <a:bodyPr/>
        <a:lstStyle/>
        <a:p>
          <a:endParaRPr lang="es-ES"/>
        </a:p>
      </dgm:t>
    </dgm:pt>
    <dgm:pt modelId="{7F2841A6-998C-4858-A44F-3DE4B62C4106}">
      <dgm:prSet phldrT="[Texto]" custT="1"/>
      <dgm:spPr/>
      <dgm:t>
        <a:bodyPr/>
        <a:lstStyle/>
        <a:p>
          <a:r>
            <a:rPr lang="es-ES_tradnl" sz="1400" dirty="0" smtClean="0">
              <a:latin typeface="Arial" pitchFamily="34" charset="0"/>
              <a:cs typeface="Arial" pitchFamily="34" charset="0"/>
            </a:rPr>
            <a:t>Se define como el propósito de asignar valores cuantitativos o monetarios a los bienes y servicios proporcionados por el medio ambiente , al margen de si los precios de mercado estén o no disponibles para ayudar al proceso. 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D8EC8408-ADF8-4398-9D34-4A8B17EAB027}" type="parTrans" cxnId="{A119A3A6-9856-47AD-BF24-09382D823716}">
      <dgm:prSet/>
      <dgm:spPr/>
      <dgm:t>
        <a:bodyPr/>
        <a:lstStyle/>
        <a:p>
          <a:endParaRPr lang="es-ES"/>
        </a:p>
      </dgm:t>
    </dgm:pt>
    <dgm:pt modelId="{59AABB2F-82FD-4627-93E3-D47697E55ECC}" type="sibTrans" cxnId="{A119A3A6-9856-47AD-BF24-09382D823716}">
      <dgm:prSet/>
      <dgm:spPr/>
      <dgm:t>
        <a:bodyPr/>
        <a:lstStyle/>
        <a:p>
          <a:endParaRPr lang="es-ES"/>
        </a:p>
      </dgm:t>
    </dgm:pt>
    <dgm:pt modelId="{5E02CCF4-516D-424F-B00D-A661F50B7589}" type="pres">
      <dgm:prSet presAssocID="{AC4F907B-D2B4-4AA6-94AC-E2CB72644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2A76EA4-3462-4118-9EDF-2BE4F9C108AB}" type="pres">
      <dgm:prSet presAssocID="{D59E513D-3E6D-47AD-B1CE-D1EB2F3173B1}" presName="linNode" presStyleCnt="0"/>
      <dgm:spPr/>
    </dgm:pt>
    <dgm:pt modelId="{73CDB60B-6951-4E91-94F8-2127AEC3B3A8}" type="pres">
      <dgm:prSet presAssocID="{D59E513D-3E6D-47AD-B1CE-D1EB2F3173B1}" presName="parentText" presStyleLbl="node1" presStyleIdx="0" presStyleCnt="3" custScaleY="615316" custLinFactNeighborX="-901" custLinFactNeighborY="-537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EDCE7C-ECCC-4A00-9E05-CC298EAEC140}" type="pres">
      <dgm:prSet presAssocID="{D59E513D-3E6D-47AD-B1CE-D1EB2F3173B1}" presName="descendantText" presStyleLbl="alignAccFollowNode1" presStyleIdx="0" presStyleCnt="3" custScaleY="6049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28DDDB-E99F-4E77-9006-BDBC6714B8B4}" type="pres">
      <dgm:prSet presAssocID="{F90AB98A-4A51-4968-85CE-5D018B966E81}" presName="sp" presStyleCnt="0"/>
      <dgm:spPr/>
    </dgm:pt>
    <dgm:pt modelId="{D96817FC-FE3E-44D8-9526-0287E4A1435A}" type="pres">
      <dgm:prSet presAssocID="{DE3AE7A0-5FC0-4087-BB0D-9BD9083E2545}" presName="linNode" presStyleCnt="0"/>
      <dgm:spPr/>
    </dgm:pt>
    <dgm:pt modelId="{2BD94C1B-F913-46E5-9308-D7471A29908F}" type="pres">
      <dgm:prSet presAssocID="{DE3AE7A0-5FC0-4087-BB0D-9BD9083E2545}" presName="parentText" presStyleLbl="node1" presStyleIdx="1" presStyleCnt="3" custScaleY="55988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49AC7D-3B3F-4819-A135-4E07859461E6}" type="pres">
      <dgm:prSet presAssocID="{DE3AE7A0-5FC0-4087-BB0D-9BD9083E2545}" presName="descendantText" presStyleLbl="alignAccFollowNode1" presStyleIdx="1" presStyleCnt="3" custScaleY="7870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1E34FB-A783-462C-A3A4-46BDEE2E505E}" type="pres">
      <dgm:prSet presAssocID="{1307A903-5D29-49E7-BB7E-5C4B9F037A4D}" presName="sp" presStyleCnt="0"/>
      <dgm:spPr/>
    </dgm:pt>
    <dgm:pt modelId="{1DD9D002-B4DB-4CB4-B96C-BC2757CB1A70}" type="pres">
      <dgm:prSet presAssocID="{45681838-0FBF-4BAE-8BED-F2897FA12EE6}" presName="linNode" presStyleCnt="0"/>
      <dgm:spPr/>
    </dgm:pt>
    <dgm:pt modelId="{FF81B893-FDE9-47F6-9621-DB834EBA84E6}" type="pres">
      <dgm:prSet presAssocID="{45681838-0FBF-4BAE-8BED-F2897FA12EE6}" presName="parentText" presStyleLbl="node1" presStyleIdx="2" presStyleCnt="3" custScaleY="661130" custLinFactNeighborX="-415" custLinFactNeighborY="171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6314C8-C09C-49BA-85D9-FCB687D588D3}" type="pres">
      <dgm:prSet presAssocID="{45681838-0FBF-4BAE-8BED-F2897FA12EE6}" presName="descendantText" presStyleLbl="alignAccFollowNode1" presStyleIdx="2" presStyleCnt="3" custScaleY="685224" custLinFactNeighborX="737" custLinFactNeighborY="691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FE3322-EFED-4EA4-AB49-CB0FA1F80BB5}" srcId="{AC4F907B-D2B4-4AA6-94AC-E2CB726448B8}" destId="{DE3AE7A0-5FC0-4087-BB0D-9BD9083E2545}" srcOrd="1" destOrd="0" parTransId="{CCFE952A-AEB2-4AEF-89BB-C5C956E4875E}" sibTransId="{1307A903-5D29-49E7-BB7E-5C4B9F037A4D}"/>
    <dgm:cxn modelId="{1A433B66-4AEB-4943-821D-CACF1288AAFD}" type="presOf" srcId="{7F2841A6-998C-4858-A44F-3DE4B62C4106}" destId="{336314C8-C09C-49BA-85D9-FCB687D588D3}" srcOrd="0" destOrd="0" presId="urn:microsoft.com/office/officeart/2005/8/layout/vList5"/>
    <dgm:cxn modelId="{1AE560B2-C47D-46A3-A202-8A708EA27B64}" type="presOf" srcId="{C1BAB1DE-6CE2-4121-8A7D-CCAAC6552F0B}" destId="{F049AC7D-3B3F-4819-A135-4E07859461E6}" srcOrd="0" destOrd="0" presId="urn:microsoft.com/office/officeart/2005/8/layout/vList5"/>
    <dgm:cxn modelId="{6C0D300C-4081-4007-AF7E-76D5E3AEBA74}" type="presOf" srcId="{45681838-0FBF-4BAE-8BED-F2897FA12EE6}" destId="{FF81B893-FDE9-47F6-9621-DB834EBA84E6}" srcOrd="0" destOrd="0" presId="urn:microsoft.com/office/officeart/2005/8/layout/vList5"/>
    <dgm:cxn modelId="{9D236525-0AEE-48C8-AB8B-268CC620E290}" type="presOf" srcId="{AC4F907B-D2B4-4AA6-94AC-E2CB726448B8}" destId="{5E02CCF4-516D-424F-B00D-A661F50B7589}" srcOrd="0" destOrd="0" presId="urn:microsoft.com/office/officeart/2005/8/layout/vList5"/>
    <dgm:cxn modelId="{683E226C-1F81-4007-84B2-1F2A5280EE69}" srcId="{DE3AE7A0-5FC0-4087-BB0D-9BD9083E2545}" destId="{C1BAB1DE-6CE2-4121-8A7D-CCAAC6552F0B}" srcOrd="0" destOrd="0" parTransId="{FDA6C9B6-5AFA-45C4-96C4-4C30E5E8E73A}" sibTransId="{5CCD6FA5-9C36-41ED-AF58-7AC50ED1C54C}"/>
    <dgm:cxn modelId="{AF84B863-B23E-4B21-B32B-471BCC49DFA7}" srcId="{AC4F907B-D2B4-4AA6-94AC-E2CB726448B8}" destId="{D59E513D-3E6D-47AD-B1CE-D1EB2F3173B1}" srcOrd="0" destOrd="0" parTransId="{E8FE28B2-13FA-4167-9F19-4D17D73440D7}" sibTransId="{F90AB98A-4A51-4968-85CE-5D018B966E81}"/>
    <dgm:cxn modelId="{DBF18B63-C038-4539-954D-3CF837E00E19}" srcId="{D59E513D-3E6D-47AD-B1CE-D1EB2F3173B1}" destId="{126D07CF-77FD-47AB-86BA-53B4376BD05E}" srcOrd="0" destOrd="0" parTransId="{0456B43D-AF2D-4DA1-B225-1C578E6CB79D}" sibTransId="{927CEC50-BB9E-4AE2-B7B7-C009EB329B97}"/>
    <dgm:cxn modelId="{50C376FC-8C1C-444A-B007-156F856F1575}" type="presOf" srcId="{126D07CF-77FD-47AB-86BA-53B4376BD05E}" destId="{B3EDCE7C-ECCC-4A00-9E05-CC298EAEC140}" srcOrd="0" destOrd="0" presId="urn:microsoft.com/office/officeart/2005/8/layout/vList5"/>
    <dgm:cxn modelId="{A119A3A6-9856-47AD-BF24-09382D823716}" srcId="{45681838-0FBF-4BAE-8BED-F2897FA12EE6}" destId="{7F2841A6-998C-4858-A44F-3DE4B62C4106}" srcOrd="0" destOrd="0" parTransId="{D8EC8408-ADF8-4398-9D34-4A8B17EAB027}" sibTransId="{59AABB2F-82FD-4627-93E3-D47697E55ECC}"/>
    <dgm:cxn modelId="{E38F3B92-8DCD-4A59-AADE-4FF070A712C9}" type="presOf" srcId="{DE3AE7A0-5FC0-4087-BB0D-9BD9083E2545}" destId="{2BD94C1B-F913-46E5-9308-D7471A29908F}" srcOrd="0" destOrd="0" presId="urn:microsoft.com/office/officeart/2005/8/layout/vList5"/>
    <dgm:cxn modelId="{DE92C926-E430-47A4-B36E-8218ABD4A3AC}" srcId="{AC4F907B-D2B4-4AA6-94AC-E2CB726448B8}" destId="{45681838-0FBF-4BAE-8BED-F2897FA12EE6}" srcOrd="2" destOrd="0" parTransId="{25815EDB-E4B8-46ED-B898-B57F936C50E1}" sibTransId="{26B09D46-CD7A-4F24-AEB8-A3110A6475F3}"/>
    <dgm:cxn modelId="{2EF4C654-766A-479F-94A5-D4AA2DBC8DA0}" type="presOf" srcId="{D59E513D-3E6D-47AD-B1CE-D1EB2F3173B1}" destId="{73CDB60B-6951-4E91-94F8-2127AEC3B3A8}" srcOrd="0" destOrd="0" presId="urn:microsoft.com/office/officeart/2005/8/layout/vList5"/>
    <dgm:cxn modelId="{BC02F992-87B0-412E-9D76-B214BA86112F}" type="presParOf" srcId="{5E02CCF4-516D-424F-B00D-A661F50B7589}" destId="{62A76EA4-3462-4118-9EDF-2BE4F9C108AB}" srcOrd="0" destOrd="0" presId="urn:microsoft.com/office/officeart/2005/8/layout/vList5"/>
    <dgm:cxn modelId="{E1D0C355-6E98-4E9F-BEAC-DC615AE07554}" type="presParOf" srcId="{62A76EA4-3462-4118-9EDF-2BE4F9C108AB}" destId="{73CDB60B-6951-4E91-94F8-2127AEC3B3A8}" srcOrd="0" destOrd="0" presId="urn:microsoft.com/office/officeart/2005/8/layout/vList5"/>
    <dgm:cxn modelId="{5E4FF5A8-5632-44DC-87F6-E43F98824C08}" type="presParOf" srcId="{62A76EA4-3462-4118-9EDF-2BE4F9C108AB}" destId="{B3EDCE7C-ECCC-4A00-9E05-CC298EAEC140}" srcOrd="1" destOrd="0" presId="urn:microsoft.com/office/officeart/2005/8/layout/vList5"/>
    <dgm:cxn modelId="{7E0676DA-5FB2-469D-8BEB-03E2A474796D}" type="presParOf" srcId="{5E02CCF4-516D-424F-B00D-A661F50B7589}" destId="{6A28DDDB-E99F-4E77-9006-BDBC6714B8B4}" srcOrd="1" destOrd="0" presId="urn:microsoft.com/office/officeart/2005/8/layout/vList5"/>
    <dgm:cxn modelId="{87D6D8B8-A896-455D-B85E-D342F6AE673B}" type="presParOf" srcId="{5E02CCF4-516D-424F-B00D-A661F50B7589}" destId="{D96817FC-FE3E-44D8-9526-0287E4A1435A}" srcOrd="2" destOrd="0" presId="urn:microsoft.com/office/officeart/2005/8/layout/vList5"/>
    <dgm:cxn modelId="{65EA40F9-D922-4A25-8B5F-EF598E36500C}" type="presParOf" srcId="{D96817FC-FE3E-44D8-9526-0287E4A1435A}" destId="{2BD94C1B-F913-46E5-9308-D7471A29908F}" srcOrd="0" destOrd="0" presId="urn:microsoft.com/office/officeart/2005/8/layout/vList5"/>
    <dgm:cxn modelId="{4BF2D6CD-63B9-4436-8CEF-32F6203F03C7}" type="presParOf" srcId="{D96817FC-FE3E-44D8-9526-0287E4A1435A}" destId="{F049AC7D-3B3F-4819-A135-4E07859461E6}" srcOrd="1" destOrd="0" presId="urn:microsoft.com/office/officeart/2005/8/layout/vList5"/>
    <dgm:cxn modelId="{FBC6D639-8FC2-4702-B5A0-B52DCD3406DA}" type="presParOf" srcId="{5E02CCF4-516D-424F-B00D-A661F50B7589}" destId="{881E34FB-A783-462C-A3A4-46BDEE2E505E}" srcOrd="3" destOrd="0" presId="urn:microsoft.com/office/officeart/2005/8/layout/vList5"/>
    <dgm:cxn modelId="{D19837EE-A484-422B-B2E4-E4EB80228A9D}" type="presParOf" srcId="{5E02CCF4-516D-424F-B00D-A661F50B7589}" destId="{1DD9D002-B4DB-4CB4-B96C-BC2757CB1A70}" srcOrd="4" destOrd="0" presId="urn:microsoft.com/office/officeart/2005/8/layout/vList5"/>
    <dgm:cxn modelId="{22D5BA3C-D940-4401-A6A9-E8F7A84704DB}" type="presParOf" srcId="{1DD9D002-B4DB-4CB4-B96C-BC2757CB1A70}" destId="{FF81B893-FDE9-47F6-9621-DB834EBA84E6}" srcOrd="0" destOrd="0" presId="urn:microsoft.com/office/officeart/2005/8/layout/vList5"/>
    <dgm:cxn modelId="{FAB73355-C432-4960-B1D1-15804ACAC626}" type="presParOf" srcId="{1DD9D002-B4DB-4CB4-B96C-BC2757CB1A70}" destId="{336314C8-C09C-49BA-85D9-FCB687D588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2F301C-B90D-A949-AD1B-3993104C1A5E}" type="doc">
      <dgm:prSet loTypeId="urn:microsoft.com/office/officeart/2008/layout/LinedList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FED728A-04BF-0C49-AB52-BB65A7A1851B}">
      <dgm:prSet custT="1"/>
      <dgm:spPr/>
      <dgm:t>
        <a:bodyPr/>
        <a:lstStyle/>
        <a:p>
          <a:pPr rtl="0"/>
          <a:r>
            <a:rPr lang="en-US" sz="2200" dirty="0" smtClean="0">
              <a:latin typeface="Calibri"/>
              <a:cs typeface="Calibri"/>
            </a:rPr>
            <a:t>¿</a:t>
          </a:r>
          <a:r>
            <a:rPr lang="es-ES" sz="2200" b="1" noProof="0" dirty="0" smtClean="0">
              <a:latin typeface="Calibri"/>
              <a:cs typeface="Calibri"/>
            </a:rPr>
            <a:t>Existe</a:t>
          </a:r>
          <a:r>
            <a:rPr lang="es-ES" sz="2200" b="1" baseline="0" noProof="0" dirty="0" smtClean="0">
              <a:latin typeface="Calibri"/>
              <a:cs typeface="Calibri"/>
            </a:rPr>
            <a:t> el riesgo de que el PAE sea considerado como una “lista de deseos”</a:t>
          </a:r>
          <a:r>
            <a:rPr lang="es-ES" sz="2200" baseline="0" noProof="0" dirty="0" smtClean="0">
              <a:latin typeface="Calibri"/>
              <a:cs typeface="Calibri"/>
            </a:rPr>
            <a:t> durante el proceso de consulta nacional/regional? Asegúrese de que el foco sean los asuntos prioritarios y evite presentar “listas de compra”.</a:t>
          </a:r>
          <a:endParaRPr lang="es-ES" sz="2200" noProof="0" dirty="0">
            <a:latin typeface="Calibri"/>
            <a:cs typeface="Calibri"/>
          </a:endParaRPr>
        </a:p>
      </dgm:t>
    </dgm:pt>
    <dgm:pt modelId="{79FE0816-D61A-274D-8914-5282AE85163D}" type="parTrans" cxnId="{6FF36AB3-0D56-4346-AEE7-85A5B40CCD8E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B4B5554F-BB50-824E-AAE8-40E02B68A48A}" type="sibTrans" cxnId="{6FF36AB3-0D56-4346-AEE7-85A5B40CCD8E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1D43A754-6235-1E4E-B394-543208CCB3BE}">
      <dgm:prSet custT="1"/>
      <dgm:spPr/>
      <dgm:t>
        <a:bodyPr/>
        <a:lstStyle/>
        <a:p>
          <a:pPr rtl="0"/>
          <a:endParaRPr lang="en-US" sz="2200" b="1" dirty="0" smtClean="0">
            <a:latin typeface="Calibri"/>
            <a:cs typeface="Calibri"/>
          </a:endParaRPr>
        </a:p>
        <a:p>
          <a:pPr rtl="0"/>
          <a:r>
            <a:rPr lang="en-US" sz="2200" b="1" dirty="0" smtClean="0">
              <a:latin typeface="Calibri"/>
              <a:cs typeface="Calibri"/>
            </a:rPr>
            <a:t>¿De </a:t>
          </a:r>
          <a:r>
            <a:rPr lang="es-ES" sz="2200" b="1" noProof="0" dirty="0" smtClean="0">
              <a:latin typeface="Calibri"/>
              <a:cs typeface="Calibri"/>
            </a:rPr>
            <a:t>qué manera el proyecto va a convencer a los ministros de finanzas, de planificación y desarrollo para realizar la inversión? </a:t>
          </a:r>
          <a:r>
            <a:rPr lang="es-ES" sz="2200" b="0" noProof="0" dirty="0" smtClean="0">
              <a:latin typeface="Calibri"/>
              <a:cs typeface="Calibri"/>
            </a:rPr>
            <a:t>Las prioridades basadas específicamente en la valoración económica de los bienes y servicios ambientales puede ayudar a convencer a estos ministros al percatarse de los beneficios de su inversión.</a:t>
          </a:r>
        </a:p>
      </dgm:t>
    </dgm:pt>
    <dgm:pt modelId="{7470DD3D-AE7B-134F-AFB9-A2AC7A175F27}" type="parTrans" cxnId="{33C8C0D6-20A3-F847-9060-6CDA17831A07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B7119717-D650-6E42-8A4C-C82BBF259DFE}" type="sibTrans" cxnId="{33C8C0D6-20A3-F847-9060-6CDA17831A07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8AA5B483-F80C-E64A-B4DA-309CDF872AF6}">
      <dgm:prSet custT="1"/>
      <dgm:spPr/>
      <dgm:t>
        <a:bodyPr/>
        <a:lstStyle/>
        <a:p>
          <a:pPr rtl="0"/>
          <a:r>
            <a:rPr lang="en-US" sz="2200" dirty="0" smtClean="0">
              <a:latin typeface="Calibri"/>
              <a:cs typeface="Calibri"/>
            </a:rPr>
            <a:t>¿</a:t>
          </a:r>
          <a:r>
            <a:rPr lang="en-US" sz="2200" dirty="0" err="1" smtClean="0">
              <a:latin typeface="Calibri"/>
              <a:cs typeface="Calibri"/>
            </a:rPr>
            <a:t>Cuán</a:t>
          </a:r>
          <a:r>
            <a:rPr lang="en-US" sz="2200" dirty="0" smtClean="0">
              <a:latin typeface="Calibri"/>
              <a:cs typeface="Calibri"/>
            </a:rPr>
            <a:t> </a:t>
          </a:r>
          <a:r>
            <a:rPr lang="en-US" sz="2200" dirty="0" err="1" smtClean="0">
              <a:latin typeface="Calibri"/>
              <a:cs typeface="Calibri"/>
            </a:rPr>
            <a:t>importante</a:t>
          </a:r>
          <a:r>
            <a:rPr lang="en-US" sz="2200" dirty="0" smtClean="0">
              <a:latin typeface="Calibri"/>
              <a:cs typeface="Calibri"/>
            </a:rPr>
            <a:t> </a:t>
          </a:r>
          <a:r>
            <a:rPr lang="en-US" sz="2200" dirty="0" err="1" smtClean="0">
              <a:latin typeface="Calibri"/>
              <a:cs typeface="Calibri"/>
            </a:rPr>
            <a:t>es</a:t>
          </a:r>
          <a:r>
            <a:rPr lang="en-US" sz="2200" dirty="0" smtClean="0">
              <a:latin typeface="Calibri"/>
              <a:cs typeface="Calibri"/>
            </a:rPr>
            <a:t> el </a:t>
          </a:r>
          <a:r>
            <a:rPr lang="en-US" sz="2200" b="1" dirty="0" err="1" smtClean="0">
              <a:latin typeface="Calibri"/>
              <a:cs typeface="Calibri"/>
            </a:rPr>
            <a:t>compromiso</a:t>
          </a:r>
          <a:r>
            <a:rPr lang="en-US" sz="2200" b="1" dirty="0" smtClean="0">
              <a:latin typeface="Calibri"/>
              <a:cs typeface="Calibri"/>
            </a:rPr>
            <a:t> del sector </a:t>
          </a:r>
          <a:r>
            <a:rPr lang="en-US" sz="2200" b="1" dirty="0" err="1" smtClean="0">
              <a:latin typeface="Calibri"/>
              <a:cs typeface="Calibri"/>
            </a:rPr>
            <a:t>privado</a:t>
          </a:r>
          <a:r>
            <a:rPr lang="en-US" sz="2200" b="1" dirty="0" smtClean="0">
              <a:latin typeface="Calibri"/>
              <a:cs typeface="Calibri"/>
            </a:rPr>
            <a:t>/</a:t>
          </a:r>
          <a:r>
            <a:rPr lang="en-US" sz="2200" b="1" dirty="0" err="1" smtClean="0">
              <a:latin typeface="Calibri"/>
              <a:cs typeface="Calibri"/>
            </a:rPr>
            <a:t>sociedad</a:t>
          </a:r>
          <a:r>
            <a:rPr lang="en-US" sz="2200" b="1" dirty="0" smtClean="0">
              <a:latin typeface="Calibri"/>
              <a:cs typeface="Calibri"/>
            </a:rPr>
            <a:t> civil </a:t>
          </a:r>
          <a:r>
            <a:rPr lang="en-US" sz="2200" dirty="0" smtClean="0">
              <a:latin typeface="Calibri"/>
              <a:cs typeface="Calibri"/>
            </a:rPr>
            <a:t>y la </a:t>
          </a:r>
          <a:r>
            <a:rPr lang="en-US" sz="2200" dirty="0" err="1" smtClean="0">
              <a:latin typeface="Calibri"/>
              <a:cs typeface="Calibri"/>
            </a:rPr>
            <a:t>aceptación</a:t>
          </a:r>
          <a:r>
            <a:rPr lang="en-US" sz="2200" dirty="0" smtClean="0">
              <a:latin typeface="Calibri"/>
              <a:cs typeface="Calibri"/>
            </a:rPr>
            <a:t> de </a:t>
          </a:r>
          <a:r>
            <a:rPr lang="en-US" sz="2200" dirty="0" err="1" smtClean="0">
              <a:latin typeface="Calibri"/>
              <a:cs typeface="Calibri"/>
            </a:rPr>
            <a:t>una</a:t>
          </a:r>
          <a:r>
            <a:rPr lang="en-US" sz="2200" dirty="0" smtClean="0">
              <a:latin typeface="Calibri"/>
              <a:cs typeface="Calibri"/>
            </a:rPr>
            <a:t> opción determinada? La </a:t>
          </a:r>
          <a:r>
            <a:rPr lang="en-US" sz="2200" dirty="0" err="1" smtClean="0">
              <a:latin typeface="Calibri"/>
              <a:cs typeface="Calibri"/>
            </a:rPr>
            <a:t>falta</a:t>
          </a:r>
          <a:r>
            <a:rPr lang="en-US" sz="2200" dirty="0" smtClean="0">
              <a:latin typeface="Calibri"/>
              <a:cs typeface="Calibri"/>
            </a:rPr>
            <a:t> de </a:t>
          </a:r>
          <a:r>
            <a:rPr lang="en-US" sz="2200" dirty="0" err="1" smtClean="0">
              <a:latin typeface="Calibri"/>
              <a:cs typeface="Calibri"/>
            </a:rPr>
            <a:t>compromiso</a:t>
          </a:r>
          <a:r>
            <a:rPr lang="en-US" sz="2200" dirty="0" smtClean="0">
              <a:latin typeface="Calibri"/>
              <a:cs typeface="Calibri"/>
            </a:rPr>
            <a:t> </a:t>
          </a:r>
          <a:r>
            <a:rPr lang="en-US" sz="2200" dirty="0" err="1" smtClean="0">
              <a:latin typeface="Calibri"/>
              <a:cs typeface="Calibri"/>
            </a:rPr>
            <a:t>dificultará</a:t>
          </a:r>
          <a:r>
            <a:rPr lang="en-US" sz="2200" dirty="0" smtClean="0">
              <a:latin typeface="Calibri"/>
              <a:cs typeface="Calibri"/>
            </a:rPr>
            <a:t> la </a:t>
          </a:r>
          <a:r>
            <a:rPr lang="en-US" sz="2200" dirty="0" err="1" smtClean="0">
              <a:latin typeface="Calibri"/>
              <a:cs typeface="Calibri"/>
            </a:rPr>
            <a:t>implementación</a:t>
          </a:r>
          <a:r>
            <a:rPr lang="en-US" sz="2200" dirty="0" smtClean="0">
              <a:latin typeface="Calibri"/>
              <a:cs typeface="Calibri"/>
            </a:rPr>
            <a:t>.</a:t>
          </a:r>
          <a:endParaRPr lang="en-US" sz="2200" dirty="0">
            <a:latin typeface="Calibri"/>
            <a:cs typeface="Calibri"/>
          </a:endParaRPr>
        </a:p>
      </dgm:t>
    </dgm:pt>
    <dgm:pt modelId="{7A165148-DA78-1C40-A8E4-131BE24A8674}" type="parTrans" cxnId="{4BE10A8B-D2BD-D041-A9C9-303DEAAEB760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DDFB72A8-9514-3F45-A744-3B0BCD331903}" type="sibTrans" cxnId="{4BE10A8B-D2BD-D041-A9C9-303DEAAEB760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3E5D7A14-3161-4A4B-9B1D-7471657F493A}" type="pres">
      <dgm:prSet presAssocID="{E52F301C-B90D-A949-AD1B-3993104C1A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9FFFA4-B142-394D-8805-40C9E0F43A7F}" type="pres">
      <dgm:prSet presAssocID="{2FED728A-04BF-0C49-AB52-BB65A7A1851B}" presName="thickLine" presStyleLbl="alignNode1" presStyleIdx="0" presStyleCnt="3"/>
      <dgm:spPr/>
    </dgm:pt>
    <dgm:pt modelId="{4B5152A4-28DC-FA4B-9EB5-140633896964}" type="pres">
      <dgm:prSet presAssocID="{2FED728A-04BF-0C49-AB52-BB65A7A1851B}" presName="horz1" presStyleCnt="0"/>
      <dgm:spPr/>
    </dgm:pt>
    <dgm:pt modelId="{FAFAFCA6-432B-3742-BECD-0E41190B285D}" type="pres">
      <dgm:prSet presAssocID="{2FED728A-04BF-0C49-AB52-BB65A7A1851B}" presName="tx1" presStyleLbl="revTx" presStyleIdx="0" presStyleCnt="3" custScaleX="99426" custScaleY="88270" custLinFactNeighborX="-156" custLinFactNeighborY="-19609"/>
      <dgm:spPr/>
      <dgm:t>
        <a:bodyPr/>
        <a:lstStyle/>
        <a:p>
          <a:endParaRPr lang="en-US"/>
        </a:p>
      </dgm:t>
    </dgm:pt>
    <dgm:pt modelId="{5FC2C81A-9FBC-0C48-A145-063BF09E44EA}" type="pres">
      <dgm:prSet presAssocID="{2FED728A-04BF-0C49-AB52-BB65A7A1851B}" presName="vert1" presStyleCnt="0"/>
      <dgm:spPr/>
    </dgm:pt>
    <dgm:pt modelId="{4D05FABF-4685-4043-A9C5-16B58C895320}" type="pres">
      <dgm:prSet presAssocID="{1D43A754-6235-1E4E-B394-543208CCB3BE}" presName="thickLine" presStyleLbl="alignNode1" presStyleIdx="1" presStyleCnt="3" custLinFactNeighborX="-215" custLinFactNeighborY="-7623"/>
      <dgm:spPr/>
    </dgm:pt>
    <dgm:pt modelId="{4C38707A-D16B-FE4C-8C2B-3D308046E954}" type="pres">
      <dgm:prSet presAssocID="{1D43A754-6235-1E4E-B394-543208CCB3BE}" presName="horz1" presStyleCnt="0"/>
      <dgm:spPr/>
    </dgm:pt>
    <dgm:pt modelId="{B01EEACF-1506-9648-A927-C50E02E6D69D}" type="pres">
      <dgm:prSet presAssocID="{1D43A754-6235-1E4E-B394-543208CCB3BE}" presName="tx1" presStyleLbl="revTx" presStyleIdx="1" presStyleCnt="3" custScaleY="82970" custLinFactNeighborY="-28932"/>
      <dgm:spPr/>
      <dgm:t>
        <a:bodyPr/>
        <a:lstStyle/>
        <a:p>
          <a:endParaRPr lang="en-US"/>
        </a:p>
      </dgm:t>
    </dgm:pt>
    <dgm:pt modelId="{BDBB51FE-740F-0841-ADBF-39E3D24690B1}" type="pres">
      <dgm:prSet presAssocID="{1D43A754-6235-1E4E-B394-543208CCB3BE}" presName="vert1" presStyleCnt="0"/>
      <dgm:spPr/>
    </dgm:pt>
    <dgm:pt modelId="{9437F8AF-507E-E94B-9217-2EBDE3525F1D}" type="pres">
      <dgm:prSet presAssocID="{8AA5B483-F80C-E64A-B4DA-309CDF872AF6}" presName="thickLine" presStyleLbl="alignNode1" presStyleIdx="2" presStyleCnt="3" custFlipVert="0" custSzY="45719" custScaleX="99192" custLinFactNeighborY="-9808"/>
      <dgm:spPr/>
    </dgm:pt>
    <dgm:pt modelId="{CB704779-26A6-5043-8EBA-7BE29B8BAF5B}" type="pres">
      <dgm:prSet presAssocID="{8AA5B483-F80C-E64A-B4DA-309CDF872AF6}" presName="horz1" presStyleCnt="0"/>
      <dgm:spPr/>
    </dgm:pt>
    <dgm:pt modelId="{E2E2453B-BF1A-A348-B460-3601F7C82B83}" type="pres">
      <dgm:prSet presAssocID="{8AA5B483-F80C-E64A-B4DA-309CDF872AF6}" presName="tx1" presStyleLbl="revTx" presStyleIdx="2" presStyleCnt="3" custScaleY="77323" custLinFactNeighborX="-431" custLinFactNeighborY="18637"/>
      <dgm:spPr/>
      <dgm:t>
        <a:bodyPr/>
        <a:lstStyle/>
        <a:p>
          <a:endParaRPr lang="en-US"/>
        </a:p>
      </dgm:t>
    </dgm:pt>
    <dgm:pt modelId="{E30DD37F-B885-3D40-878F-34239EC07B83}" type="pres">
      <dgm:prSet presAssocID="{8AA5B483-F80C-E64A-B4DA-309CDF872AF6}" presName="vert1" presStyleCnt="0"/>
      <dgm:spPr/>
    </dgm:pt>
  </dgm:ptLst>
  <dgm:cxnLst>
    <dgm:cxn modelId="{33C8C0D6-20A3-F847-9060-6CDA17831A07}" srcId="{E52F301C-B90D-A949-AD1B-3993104C1A5E}" destId="{1D43A754-6235-1E4E-B394-543208CCB3BE}" srcOrd="1" destOrd="0" parTransId="{7470DD3D-AE7B-134F-AFB9-A2AC7A175F27}" sibTransId="{B7119717-D650-6E42-8A4C-C82BBF259DFE}"/>
    <dgm:cxn modelId="{6FF36AB3-0D56-4346-AEE7-85A5B40CCD8E}" srcId="{E52F301C-B90D-A949-AD1B-3993104C1A5E}" destId="{2FED728A-04BF-0C49-AB52-BB65A7A1851B}" srcOrd="0" destOrd="0" parTransId="{79FE0816-D61A-274D-8914-5282AE85163D}" sibTransId="{B4B5554F-BB50-824E-AAE8-40E02B68A48A}"/>
    <dgm:cxn modelId="{304B9358-C90C-DB42-987F-06814DF5F82F}" type="presOf" srcId="{2FED728A-04BF-0C49-AB52-BB65A7A1851B}" destId="{FAFAFCA6-432B-3742-BECD-0E41190B285D}" srcOrd="0" destOrd="0" presId="urn:microsoft.com/office/officeart/2008/layout/LinedList"/>
    <dgm:cxn modelId="{3DE2DEAE-C1F4-EF4B-90CE-F5AD6072E5F1}" type="presOf" srcId="{1D43A754-6235-1E4E-B394-543208CCB3BE}" destId="{B01EEACF-1506-9648-A927-C50E02E6D69D}" srcOrd="0" destOrd="0" presId="urn:microsoft.com/office/officeart/2008/layout/LinedList"/>
    <dgm:cxn modelId="{99EEE56B-313A-C641-A5B1-A17198FF465E}" type="presOf" srcId="{E52F301C-B90D-A949-AD1B-3993104C1A5E}" destId="{3E5D7A14-3161-4A4B-9B1D-7471657F493A}" srcOrd="0" destOrd="0" presId="urn:microsoft.com/office/officeart/2008/layout/LinedList"/>
    <dgm:cxn modelId="{4BE10A8B-D2BD-D041-A9C9-303DEAAEB760}" srcId="{E52F301C-B90D-A949-AD1B-3993104C1A5E}" destId="{8AA5B483-F80C-E64A-B4DA-309CDF872AF6}" srcOrd="2" destOrd="0" parTransId="{7A165148-DA78-1C40-A8E4-131BE24A8674}" sibTransId="{DDFB72A8-9514-3F45-A744-3B0BCD331903}"/>
    <dgm:cxn modelId="{A5BB81B6-E8AA-4043-91E5-1B0343D8936A}" type="presOf" srcId="{8AA5B483-F80C-E64A-B4DA-309CDF872AF6}" destId="{E2E2453B-BF1A-A348-B460-3601F7C82B83}" srcOrd="0" destOrd="0" presId="urn:microsoft.com/office/officeart/2008/layout/LinedList"/>
    <dgm:cxn modelId="{FAC537FF-C887-444A-86EE-4CB5C1195151}" type="presParOf" srcId="{3E5D7A14-3161-4A4B-9B1D-7471657F493A}" destId="{E69FFFA4-B142-394D-8805-40C9E0F43A7F}" srcOrd="0" destOrd="0" presId="urn:microsoft.com/office/officeart/2008/layout/LinedList"/>
    <dgm:cxn modelId="{E482DE43-45A6-6349-9A90-ACB5A85712FB}" type="presParOf" srcId="{3E5D7A14-3161-4A4B-9B1D-7471657F493A}" destId="{4B5152A4-28DC-FA4B-9EB5-140633896964}" srcOrd="1" destOrd="0" presId="urn:microsoft.com/office/officeart/2008/layout/LinedList"/>
    <dgm:cxn modelId="{94C9CB29-6545-F14E-B82E-8E05A1828C01}" type="presParOf" srcId="{4B5152A4-28DC-FA4B-9EB5-140633896964}" destId="{FAFAFCA6-432B-3742-BECD-0E41190B285D}" srcOrd="0" destOrd="0" presId="urn:microsoft.com/office/officeart/2008/layout/LinedList"/>
    <dgm:cxn modelId="{C8E8F200-6167-F34B-BF75-BF1271F54793}" type="presParOf" srcId="{4B5152A4-28DC-FA4B-9EB5-140633896964}" destId="{5FC2C81A-9FBC-0C48-A145-063BF09E44EA}" srcOrd="1" destOrd="0" presId="urn:microsoft.com/office/officeart/2008/layout/LinedList"/>
    <dgm:cxn modelId="{DAE1D1EE-7D5A-BA45-ACFC-C4FFC0C53DA8}" type="presParOf" srcId="{3E5D7A14-3161-4A4B-9B1D-7471657F493A}" destId="{4D05FABF-4685-4043-A9C5-16B58C895320}" srcOrd="2" destOrd="0" presId="urn:microsoft.com/office/officeart/2008/layout/LinedList"/>
    <dgm:cxn modelId="{67AC56B9-D6B9-9B40-BE56-36261BC5502C}" type="presParOf" srcId="{3E5D7A14-3161-4A4B-9B1D-7471657F493A}" destId="{4C38707A-D16B-FE4C-8C2B-3D308046E954}" srcOrd="3" destOrd="0" presId="urn:microsoft.com/office/officeart/2008/layout/LinedList"/>
    <dgm:cxn modelId="{0B7B0ECD-B53A-B345-9AE2-661E9B0E1AE6}" type="presParOf" srcId="{4C38707A-D16B-FE4C-8C2B-3D308046E954}" destId="{B01EEACF-1506-9648-A927-C50E02E6D69D}" srcOrd="0" destOrd="0" presId="urn:microsoft.com/office/officeart/2008/layout/LinedList"/>
    <dgm:cxn modelId="{2D6A16D2-17FD-634E-A271-3FCB6158876E}" type="presParOf" srcId="{4C38707A-D16B-FE4C-8C2B-3D308046E954}" destId="{BDBB51FE-740F-0841-ADBF-39E3D24690B1}" srcOrd="1" destOrd="0" presId="urn:microsoft.com/office/officeart/2008/layout/LinedList"/>
    <dgm:cxn modelId="{EB3B6232-2802-E743-BD77-644FFC28CF89}" type="presParOf" srcId="{3E5D7A14-3161-4A4B-9B1D-7471657F493A}" destId="{9437F8AF-507E-E94B-9217-2EBDE3525F1D}" srcOrd="4" destOrd="0" presId="urn:microsoft.com/office/officeart/2008/layout/LinedList"/>
    <dgm:cxn modelId="{B37D84A3-2402-8044-AB6D-F055AF53AD3D}" type="presParOf" srcId="{3E5D7A14-3161-4A4B-9B1D-7471657F493A}" destId="{CB704779-26A6-5043-8EBA-7BE29B8BAF5B}" srcOrd="5" destOrd="0" presId="urn:microsoft.com/office/officeart/2008/layout/LinedList"/>
    <dgm:cxn modelId="{46A1A246-F7F7-4741-8258-522B8A4B3DC2}" type="presParOf" srcId="{CB704779-26A6-5043-8EBA-7BE29B8BAF5B}" destId="{E2E2453B-BF1A-A348-B460-3601F7C82B83}" srcOrd="0" destOrd="0" presId="urn:microsoft.com/office/officeart/2008/layout/LinedList"/>
    <dgm:cxn modelId="{2919AFF1-29A8-EA4F-A378-7198D986B369}" type="presParOf" srcId="{CB704779-26A6-5043-8EBA-7BE29B8BAF5B}" destId="{E30DD37F-B885-3D40-878F-34239EC07B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2F301C-B90D-A949-AD1B-3993104C1A5E}" type="doc">
      <dgm:prSet loTypeId="urn:microsoft.com/office/officeart/2008/layout/LinedList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FED728A-04BF-0C49-AB52-BB65A7A1851B}">
      <dgm:prSet custT="1"/>
      <dgm:spPr/>
      <dgm:t>
        <a:bodyPr/>
        <a:lstStyle/>
        <a:p>
          <a:pPr rtl="0"/>
          <a:r>
            <a:rPr lang="en-US" sz="2200" b="0" dirty="0" smtClean="0">
              <a:latin typeface="Calibri"/>
              <a:cs typeface="Calibri"/>
            </a:rPr>
            <a:t>L</a:t>
          </a:r>
          <a:r>
            <a:rPr lang="en-US" sz="2200" b="0" baseline="0" dirty="0" smtClean="0">
              <a:latin typeface="Calibri"/>
              <a:cs typeface="Calibri"/>
            </a:rPr>
            <a:t>os </a:t>
          </a:r>
          <a:r>
            <a:rPr lang="es-ES_tradnl" sz="2200" b="0" baseline="0" noProof="1" smtClean="0">
              <a:latin typeface="Calibri"/>
              <a:cs typeface="Calibri"/>
            </a:rPr>
            <a:t>representantes de los stakeholders, ¿</a:t>
          </a:r>
          <a:r>
            <a:rPr lang="es-ES_tradnl" sz="2200" b="1" baseline="0" noProof="1" smtClean="0">
              <a:latin typeface="Calibri"/>
              <a:cs typeface="Calibri"/>
            </a:rPr>
            <a:t>entienden claramente </a:t>
          </a:r>
          <a:r>
            <a:rPr lang="es-ES_tradnl" sz="2200" b="0" baseline="0" noProof="1" smtClean="0">
              <a:latin typeface="Calibri"/>
              <a:cs typeface="Calibri"/>
            </a:rPr>
            <a:t>el proceso ADT/PAE y en particular, las opciones propuestas durante la fase del pensamiento estratégico? ¿Saben en qué se están involucrando?</a:t>
          </a:r>
        </a:p>
        <a:p>
          <a:pPr rtl="0"/>
          <a:r>
            <a:rPr lang="es-ES_tradnl" sz="2200" b="0" baseline="0" noProof="1" smtClean="0">
              <a:latin typeface="Calibri"/>
              <a:cs typeface="Calibri"/>
            </a:rPr>
            <a:t>¿Son conscientes los grupos de stakeholders de los </a:t>
          </a:r>
          <a:r>
            <a:rPr lang="es-ES_tradnl" sz="2200" b="1" baseline="0" noProof="1" smtClean="0">
              <a:latin typeface="Calibri"/>
              <a:cs typeface="Calibri"/>
            </a:rPr>
            <a:t>beneficios y/o costos potenciales</a:t>
          </a:r>
          <a:r>
            <a:rPr lang="es-ES_tradnl" sz="2200" b="0" baseline="0" noProof="1" smtClean="0">
              <a:latin typeface="Calibri"/>
              <a:cs typeface="Calibri"/>
            </a:rPr>
            <a:t> de una opción específica? Algunos stakeholders serán beneficiados, otros no. Una vez más, sin un total conocimiento y aceptación por parte de los stakeholders, la implementación del PAE se tornará más difícil.</a:t>
          </a:r>
        </a:p>
        <a:p>
          <a:pPr rtl="0"/>
          <a:r>
            <a:rPr lang="es-ES_tradnl" sz="2200" b="0" noProof="1" smtClean="0">
              <a:latin typeface="Calibri"/>
              <a:cs typeface="Calibri"/>
            </a:rPr>
            <a:t>Las </a:t>
          </a:r>
          <a:r>
            <a:rPr lang="es-ES_tradnl" sz="2200" b="1" noProof="1" smtClean="0">
              <a:latin typeface="Calibri"/>
              <a:cs typeface="Calibri"/>
            </a:rPr>
            <a:t>concepciones equivocadas </a:t>
          </a:r>
          <a:r>
            <a:rPr lang="es-ES_tradnl" sz="2200" b="0" noProof="1" smtClean="0">
              <a:latin typeface="Calibri"/>
              <a:cs typeface="Calibri"/>
            </a:rPr>
            <a:t>¿se basan en información imprecisa o fragmentada, o en experiencias negativas previas con respecto a una opción propuesta?</a:t>
          </a:r>
          <a:endParaRPr lang="es-ES_tradnl" sz="2200" b="0" noProof="1">
            <a:latin typeface="Calibri"/>
            <a:cs typeface="Calibri"/>
          </a:endParaRPr>
        </a:p>
      </dgm:t>
    </dgm:pt>
    <dgm:pt modelId="{79FE0816-D61A-274D-8914-5282AE85163D}" type="parTrans" cxnId="{6FF36AB3-0D56-4346-AEE7-85A5B40CCD8E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B4B5554F-BB50-824E-AAE8-40E02B68A48A}" type="sibTrans" cxnId="{6FF36AB3-0D56-4346-AEE7-85A5B40CCD8E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8AA5B483-F80C-E64A-B4DA-309CDF872AF6}">
      <dgm:prSet custT="1"/>
      <dgm:spPr/>
      <dgm:t>
        <a:bodyPr/>
        <a:lstStyle/>
        <a:p>
          <a:pPr rtl="0"/>
          <a:endParaRPr lang="en-US" sz="2200" b="0" dirty="0">
            <a:latin typeface="Calibri"/>
            <a:cs typeface="Calibri"/>
          </a:endParaRPr>
        </a:p>
      </dgm:t>
    </dgm:pt>
    <dgm:pt modelId="{7A165148-DA78-1C40-A8E4-131BE24A8674}" type="parTrans" cxnId="{4BE10A8B-D2BD-D041-A9C9-303DEAAEB760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DDFB72A8-9514-3F45-A744-3B0BCD331903}" type="sibTrans" cxnId="{4BE10A8B-D2BD-D041-A9C9-303DEAAEB760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4D2DF052-6BF4-2C4C-9C3D-265716DFAC8C}">
      <dgm:prSet custT="1"/>
      <dgm:spPr/>
      <dgm:t>
        <a:bodyPr/>
        <a:lstStyle/>
        <a:p>
          <a:pPr rtl="0"/>
          <a:endParaRPr lang="en-US" sz="2200" b="0" dirty="0">
            <a:latin typeface="Calibri"/>
            <a:cs typeface="Calibri"/>
          </a:endParaRPr>
        </a:p>
      </dgm:t>
    </dgm:pt>
    <dgm:pt modelId="{34B546A2-816F-E04A-8AAF-1463E13D63A9}" type="parTrans" cxnId="{B90FC0A0-AD05-A643-B2DD-9F9119733245}">
      <dgm:prSet/>
      <dgm:spPr/>
      <dgm:t>
        <a:bodyPr/>
        <a:lstStyle/>
        <a:p>
          <a:endParaRPr lang="en-US"/>
        </a:p>
      </dgm:t>
    </dgm:pt>
    <dgm:pt modelId="{944A2007-46B1-334A-9148-8A55C71EFD40}" type="sibTrans" cxnId="{B90FC0A0-AD05-A643-B2DD-9F9119733245}">
      <dgm:prSet/>
      <dgm:spPr/>
      <dgm:t>
        <a:bodyPr/>
        <a:lstStyle/>
        <a:p>
          <a:endParaRPr lang="en-US"/>
        </a:p>
      </dgm:t>
    </dgm:pt>
    <dgm:pt modelId="{3E5D7A14-3161-4A4B-9B1D-7471657F493A}" type="pres">
      <dgm:prSet presAssocID="{E52F301C-B90D-A949-AD1B-3993104C1A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9FFFA4-B142-394D-8805-40C9E0F43A7F}" type="pres">
      <dgm:prSet presAssocID="{2FED728A-04BF-0C49-AB52-BB65A7A1851B}" presName="thickLine" presStyleLbl="alignNode1" presStyleIdx="0" presStyleCnt="3"/>
      <dgm:spPr/>
    </dgm:pt>
    <dgm:pt modelId="{4B5152A4-28DC-FA4B-9EB5-140633896964}" type="pres">
      <dgm:prSet presAssocID="{2FED728A-04BF-0C49-AB52-BB65A7A1851B}" presName="horz1" presStyleCnt="0"/>
      <dgm:spPr/>
    </dgm:pt>
    <dgm:pt modelId="{FAFAFCA6-432B-3742-BECD-0E41190B285D}" type="pres">
      <dgm:prSet presAssocID="{2FED728A-04BF-0C49-AB52-BB65A7A1851B}" presName="tx1" presStyleLbl="revTx" presStyleIdx="0" presStyleCnt="3" custScaleY="85599" custLinFactNeighborX="-156" custLinFactNeighborY="-19609"/>
      <dgm:spPr/>
      <dgm:t>
        <a:bodyPr/>
        <a:lstStyle/>
        <a:p>
          <a:endParaRPr lang="en-US"/>
        </a:p>
      </dgm:t>
    </dgm:pt>
    <dgm:pt modelId="{5FC2C81A-9FBC-0C48-A145-063BF09E44EA}" type="pres">
      <dgm:prSet presAssocID="{2FED728A-04BF-0C49-AB52-BB65A7A1851B}" presName="vert1" presStyleCnt="0"/>
      <dgm:spPr/>
    </dgm:pt>
    <dgm:pt modelId="{9437F8AF-507E-E94B-9217-2EBDE3525F1D}" type="pres">
      <dgm:prSet presAssocID="{8AA5B483-F80C-E64A-B4DA-309CDF872AF6}" presName="thickLine" presStyleLbl="alignNode1" presStyleIdx="1" presStyleCnt="3" custLinFactNeighborY="-1528"/>
      <dgm:spPr/>
    </dgm:pt>
    <dgm:pt modelId="{CB704779-26A6-5043-8EBA-7BE29B8BAF5B}" type="pres">
      <dgm:prSet presAssocID="{8AA5B483-F80C-E64A-B4DA-309CDF872AF6}" presName="horz1" presStyleCnt="0"/>
      <dgm:spPr/>
    </dgm:pt>
    <dgm:pt modelId="{E2E2453B-BF1A-A348-B460-3601F7C82B83}" type="pres">
      <dgm:prSet presAssocID="{8AA5B483-F80C-E64A-B4DA-309CDF872AF6}" presName="tx1" presStyleLbl="revTx" presStyleIdx="1" presStyleCnt="3" custLinFactNeighborY="-3676"/>
      <dgm:spPr/>
      <dgm:t>
        <a:bodyPr/>
        <a:lstStyle/>
        <a:p>
          <a:endParaRPr lang="en-US"/>
        </a:p>
      </dgm:t>
    </dgm:pt>
    <dgm:pt modelId="{E30DD37F-B885-3D40-878F-34239EC07B83}" type="pres">
      <dgm:prSet presAssocID="{8AA5B483-F80C-E64A-B4DA-309CDF872AF6}" presName="vert1" presStyleCnt="0"/>
      <dgm:spPr/>
    </dgm:pt>
    <dgm:pt modelId="{B28609FC-0537-134F-8891-121162E70EB8}" type="pres">
      <dgm:prSet presAssocID="{4D2DF052-6BF4-2C4C-9C3D-265716DFAC8C}" presName="thickLine" presStyleLbl="alignNode1" presStyleIdx="2" presStyleCnt="3" custFlipVert="1" custSzY="45720" custScaleX="100000"/>
      <dgm:spPr/>
    </dgm:pt>
    <dgm:pt modelId="{9262B89E-DAF3-D041-AB26-BE230DC24884}" type="pres">
      <dgm:prSet presAssocID="{4D2DF052-6BF4-2C4C-9C3D-265716DFAC8C}" presName="horz1" presStyleCnt="0"/>
      <dgm:spPr/>
    </dgm:pt>
    <dgm:pt modelId="{ED8925DF-F5D6-1146-B10A-FF5D189B5949}" type="pres">
      <dgm:prSet presAssocID="{4D2DF052-6BF4-2C4C-9C3D-265716DFAC8C}" presName="tx1" presStyleLbl="revTx" presStyleIdx="2" presStyleCnt="3" custScaleY="70830"/>
      <dgm:spPr/>
      <dgm:t>
        <a:bodyPr/>
        <a:lstStyle/>
        <a:p>
          <a:endParaRPr lang="en-US"/>
        </a:p>
      </dgm:t>
    </dgm:pt>
    <dgm:pt modelId="{FE68177E-54F0-4A4C-A058-E11E694F4BE0}" type="pres">
      <dgm:prSet presAssocID="{4D2DF052-6BF4-2C4C-9C3D-265716DFAC8C}" presName="vert1" presStyleCnt="0"/>
      <dgm:spPr/>
    </dgm:pt>
  </dgm:ptLst>
  <dgm:cxnLst>
    <dgm:cxn modelId="{559E5A14-5374-394E-ACFA-FE10533C9C8A}" type="presOf" srcId="{2FED728A-04BF-0C49-AB52-BB65A7A1851B}" destId="{FAFAFCA6-432B-3742-BECD-0E41190B285D}" srcOrd="0" destOrd="0" presId="urn:microsoft.com/office/officeart/2008/layout/LinedList"/>
    <dgm:cxn modelId="{93F3AE86-84BB-D64D-9D56-B024637EED3E}" type="presOf" srcId="{E52F301C-B90D-A949-AD1B-3993104C1A5E}" destId="{3E5D7A14-3161-4A4B-9B1D-7471657F493A}" srcOrd="0" destOrd="0" presId="urn:microsoft.com/office/officeart/2008/layout/LinedList"/>
    <dgm:cxn modelId="{4BE10A8B-D2BD-D041-A9C9-303DEAAEB760}" srcId="{E52F301C-B90D-A949-AD1B-3993104C1A5E}" destId="{8AA5B483-F80C-E64A-B4DA-309CDF872AF6}" srcOrd="1" destOrd="0" parTransId="{7A165148-DA78-1C40-A8E4-131BE24A8674}" sibTransId="{DDFB72A8-9514-3F45-A744-3B0BCD331903}"/>
    <dgm:cxn modelId="{16BB65FF-F3FB-9946-9524-B96D95C8F483}" type="presOf" srcId="{4D2DF052-6BF4-2C4C-9C3D-265716DFAC8C}" destId="{ED8925DF-F5D6-1146-B10A-FF5D189B5949}" srcOrd="0" destOrd="0" presId="urn:microsoft.com/office/officeart/2008/layout/LinedList"/>
    <dgm:cxn modelId="{75A409B9-D3E2-2D40-8E96-6F318B598DA6}" type="presOf" srcId="{8AA5B483-F80C-E64A-B4DA-309CDF872AF6}" destId="{E2E2453B-BF1A-A348-B460-3601F7C82B83}" srcOrd="0" destOrd="0" presId="urn:microsoft.com/office/officeart/2008/layout/LinedList"/>
    <dgm:cxn modelId="{B90FC0A0-AD05-A643-B2DD-9F9119733245}" srcId="{E52F301C-B90D-A949-AD1B-3993104C1A5E}" destId="{4D2DF052-6BF4-2C4C-9C3D-265716DFAC8C}" srcOrd="2" destOrd="0" parTransId="{34B546A2-816F-E04A-8AAF-1463E13D63A9}" sibTransId="{944A2007-46B1-334A-9148-8A55C71EFD40}"/>
    <dgm:cxn modelId="{6FF36AB3-0D56-4346-AEE7-85A5B40CCD8E}" srcId="{E52F301C-B90D-A949-AD1B-3993104C1A5E}" destId="{2FED728A-04BF-0C49-AB52-BB65A7A1851B}" srcOrd="0" destOrd="0" parTransId="{79FE0816-D61A-274D-8914-5282AE85163D}" sibTransId="{B4B5554F-BB50-824E-AAE8-40E02B68A48A}"/>
    <dgm:cxn modelId="{2E29CD7F-D925-304E-A0E0-D54F9827224D}" type="presParOf" srcId="{3E5D7A14-3161-4A4B-9B1D-7471657F493A}" destId="{E69FFFA4-B142-394D-8805-40C9E0F43A7F}" srcOrd="0" destOrd="0" presId="urn:microsoft.com/office/officeart/2008/layout/LinedList"/>
    <dgm:cxn modelId="{9330CD8F-E349-E04D-A1BC-EB613DD7FA99}" type="presParOf" srcId="{3E5D7A14-3161-4A4B-9B1D-7471657F493A}" destId="{4B5152A4-28DC-FA4B-9EB5-140633896964}" srcOrd="1" destOrd="0" presId="urn:microsoft.com/office/officeart/2008/layout/LinedList"/>
    <dgm:cxn modelId="{DCC9B02D-F146-9B45-89EB-A96EF6A55F29}" type="presParOf" srcId="{4B5152A4-28DC-FA4B-9EB5-140633896964}" destId="{FAFAFCA6-432B-3742-BECD-0E41190B285D}" srcOrd="0" destOrd="0" presId="urn:microsoft.com/office/officeart/2008/layout/LinedList"/>
    <dgm:cxn modelId="{0E1A16F2-74EA-914F-8304-FA8183577305}" type="presParOf" srcId="{4B5152A4-28DC-FA4B-9EB5-140633896964}" destId="{5FC2C81A-9FBC-0C48-A145-063BF09E44EA}" srcOrd="1" destOrd="0" presId="urn:microsoft.com/office/officeart/2008/layout/LinedList"/>
    <dgm:cxn modelId="{170D3E03-A7E5-8E49-A9E9-5169AF25D7D9}" type="presParOf" srcId="{3E5D7A14-3161-4A4B-9B1D-7471657F493A}" destId="{9437F8AF-507E-E94B-9217-2EBDE3525F1D}" srcOrd="2" destOrd="0" presId="urn:microsoft.com/office/officeart/2008/layout/LinedList"/>
    <dgm:cxn modelId="{9CB5538E-9AAF-7848-A445-3A128272C894}" type="presParOf" srcId="{3E5D7A14-3161-4A4B-9B1D-7471657F493A}" destId="{CB704779-26A6-5043-8EBA-7BE29B8BAF5B}" srcOrd="3" destOrd="0" presId="urn:microsoft.com/office/officeart/2008/layout/LinedList"/>
    <dgm:cxn modelId="{35666B17-1F9E-404F-90DF-53056E292741}" type="presParOf" srcId="{CB704779-26A6-5043-8EBA-7BE29B8BAF5B}" destId="{E2E2453B-BF1A-A348-B460-3601F7C82B83}" srcOrd="0" destOrd="0" presId="urn:microsoft.com/office/officeart/2008/layout/LinedList"/>
    <dgm:cxn modelId="{8AF22C8A-DD38-8446-BF8E-2B9CC116656B}" type="presParOf" srcId="{CB704779-26A6-5043-8EBA-7BE29B8BAF5B}" destId="{E30DD37F-B885-3D40-878F-34239EC07B83}" srcOrd="1" destOrd="0" presId="urn:microsoft.com/office/officeart/2008/layout/LinedList"/>
    <dgm:cxn modelId="{3E9DEEAE-F6D1-9846-97BA-AB687F84E5D2}" type="presParOf" srcId="{3E5D7A14-3161-4A4B-9B1D-7471657F493A}" destId="{B28609FC-0537-134F-8891-121162E70EB8}" srcOrd="4" destOrd="0" presId="urn:microsoft.com/office/officeart/2008/layout/LinedList"/>
    <dgm:cxn modelId="{FFB85296-7DAE-BB4E-BDFA-35A144D604FF}" type="presParOf" srcId="{3E5D7A14-3161-4A4B-9B1D-7471657F493A}" destId="{9262B89E-DAF3-D041-AB26-BE230DC24884}" srcOrd="5" destOrd="0" presId="urn:microsoft.com/office/officeart/2008/layout/LinedList"/>
    <dgm:cxn modelId="{593A33A5-EB0E-BD47-940A-1C5B22767420}" type="presParOf" srcId="{9262B89E-DAF3-D041-AB26-BE230DC24884}" destId="{ED8925DF-F5D6-1146-B10A-FF5D189B5949}" srcOrd="0" destOrd="0" presId="urn:microsoft.com/office/officeart/2008/layout/LinedList"/>
    <dgm:cxn modelId="{E21C673A-56C1-2642-AF4D-A5978796398F}" type="presParOf" srcId="{9262B89E-DAF3-D041-AB26-BE230DC24884}" destId="{FE68177E-54F0-4A4C-A058-E11E694F4B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2F301C-B90D-A949-AD1B-3993104C1A5E}" type="doc">
      <dgm:prSet loTypeId="urn:microsoft.com/office/officeart/2008/layout/LinedList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FED728A-04BF-0C49-AB52-BB65A7A1851B}">
      <dgm:prSet custT="1"/>
      <dgm:spPr/>
      <dgm:t>
        <a:bodyPr/>
        <a:lstStyle/>
        <a:p>
          <a:pPr rtl="0"/>
          <a:r>
            <a:rPr lang="en-US" sz="2200" b="1" baseline="0" dirty="0" smtClean="0">
              <a:latin typeface="Calibri"/>
              <a:cs typeface="Calibri"/>
            </a:rPr>
            <a:t>¿Han </a:t>
          </a:r>
          <a:r>
            <a:rPr lang="es-ES" sz="2200" b="1" baseline="0" noProof="0" dirty="0" smtClean="0">
              <a:latin typeface="Calibri"/>
              <a:cs typeface="Calibri"/>
            </a:rPr>
            <a:t>sido identificados todos los </a:t>
          </a:r>
          <a:r>
            <a:rPr lang="es-ES" sz="2200" b="1" baseline="0" noProof="0" dirty="0" err="1" smtClean="0">
              <a:latin typeface="Calibri"/>
              <a:cs typeface="Calibri"/>
            </a:rPr>
            <a:t>stakeholders</a:t>
          </a:r>
          <a:r>
            <a:rPr lang="es-ES" sz="2200" b="1" baseline="0" noProof="0" dirty="0" smtClean="0">
              <a:latin typeface="Calibri"/>
              <a:cs typeface="Calibri"/>
            </a:rPr>
            <a:t> importantes?</a:t>
          </a:r>
          <a:r>
            <a:rPr lang="es-ES" sz="2200" b="0" baseline="0" noProof="0" dirty="0" smtClean="0">
              <a:latin typeface="Calibri"/>
              <a:cs typeface="Calibri"/>
            </a:rPr>
            <a:t> Tal vez una opción dada afecta a grupos de interés o comunidades aisladas a quienes no se identificó durante la fase de desarrollo del proyecto. Es preciso contactar con estos grupos y proporcionarles maneras de contribuir al proceso. </a:t>
          </a:r>
        </a:p>
        <a:p>
          <a:pPr rtl="0"/>
          <a:r>
            <a:rPr lang="en-US" sz="2200" b="1" baseline="0" noProof="1" smtClean="0">
              <a:latin typeface="Calibri"/>
              <a:cs typeface="Calibri"/>
            </a:rPr>
            <a:t>¿Qué sectores están implicados? </a:t>
          </a:r>
          <a:r>
            <a:rPr lang="en-US" sz="2200" b="0" baseline="0" noProof="1" smtClean="0">
              <a:latin typeface="Calibri"/>
              <a:cs typeface="Calibri"/>
            </a:rPr>
            <a:t>¿Existe un conflicto de intereses? ¿Hay mecanismos para abordarlos adecuadamente? ¿Debe ser negociada una respuesta o un enfoque intersectorial dentro del PAE?</a:t>
          </a:r>
        </a:p>
        <a:p>
          <a:pPr rtl="0"/>
          <a:endParaRPr lang="es-ES_tradnl" sz="2200" b="0" baseline="0" noProof="1" smtClean="0">
            <a:latin typeface="Calibri"/>
            <a:cs typeface="Calibri"/>
          </a:endParaRPr>
        </a:p>
        <a:p>
          <a:pPr rtl="0"/>
          <a:r>
            <a:rPr lang="es-ES_tradnl" sz="2200" b="0" noProof="1" smtClean="0">
              <a:latin typeface="Calibri"/>
              <a:cs typeface="Calibri"/>
            </a:rPr>
            <a:t>¿Se conocen bien los roles de género? El conocimiento de los roles de género durante el análisis de las opciones y alternativas mejorará la toma de decisiones y ayudará a focalizar el PAE.</a:t>
          </a:r>
          <a:endParaRPr lang="es-ES_tradnl" sz="2200" b="0" noProof="1">
            <a:latin typeface="Calibri"/>
            <a:cs typeface="Calibri"/>
          </a:endParaRPr>
        </a:p>
      </dgm:t>
    </dgm:pt>
    <dgm:pt modelId="{79FE0816-D61A-274D-8914-5282AE85163D}" type="parTrans" cxnId="{6FF36AB3-0D56-4346-AEE7-85A5B40CCD8E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B4B5554F-BB50-824E-AAE8-40E02B68A48A}" type="sibTrans" cxnId="{6FF36AB3-0D56-4346-AEE7-85A5B40CCD8E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8AA5B483-F80C-E64A-B4DA-309CDF872AF6}">
      <dgm:prSet custT="1"/>
      <dgm:spPr/>
      <dgm:t>
        <a:bodyPr/>
        <a:lstStyle/>
        <a:p>
          <a:pPr rtl="0"/>
          <a:endParaRPr lang="en-US" sz="2200" b="0" dirty="0">
            <a:latin typeface="Calibri"/>
            <a:cs typeface="Calibri"/>
          </a:endParaRPr>
        </a:p>
      </dgm:t>
    </dgm:pt>
    <dgm:pt modelId="{7A165148-DA78-1C40-A8E4-131BE24A8674}" type="parTrans" cxnId="{4BE10A8B-D2BD-D041-A9C9-303DEAAEB760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DDFB72A8-9514-3F45-A744-3B0BCD331903}" type="sibTrans" cxnId="{4BE10A8B-D2BD-D041-A9C9-303DEAAEB760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4D2DF052-6BF4-2C4C-9C3D-265716DFAC8C}">
      <dgm:prSet custT="1"/>
      <dgm:spPr/>
      <dgm:t>
        <a:bodyPr/>
        <a:lstStyle/>
        <a:p>
          <a:pPr rtl="0"/>
          <a:endParaRPr lang="en-US" sz="2200" b="0" dirty="0">
            <a:latin typeface="Calibri"/>
            <a:cs typeface="Calibri"/>
          </a:endParaRPr>
        </a:p>
      </dgm:t>
    </dgm:pt>
    <dgm:pt modelId="{34B546A2-816F-E04A-8AAF-1463E13D63A9}" type="parTrans" cxnId="{B90FC0A0-AD05-A643-B2DD-9F9119733245}">
      <dgm:prSet/>
      <dgm:spPr/>
      <dgm:t>
        <a:bodyPr/>
        <a:lstStyle/>
        <a:p>
          <a:endParaRPr lang="en-US"/>
        </a:p>
      </dgm:t>
    </dgm:pt>
    <dgm:pt modelId="{944A2007-46B1-334A-9148-8A55C71EFD40}" type="sibTrans" cxnId="{B90FC0A0-AD05-A643-B2DD-9F9119733245}">
      <dgm:prSet/>
      <dgm:spPr/>
      <dgm:t>
        <a:bodyPr/>
        <a:lstStyle/>
        <a:p>
          <a:endParaRPr lang="en-US"/>
        </a:p>
      </dgm:t>
    </dgm:pt>
    <dgm:pt modelId="{3E5D7A14-3161-4A4B-9B1D-7471657F493A}" type="pres">
      <dgm:prSet presAssocID="{E52F301C-B90D-A949-AD1B-3993104C1A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9FFFA4-B142-394D-8805-40C9E0F43A7F}" type="pres">
      <dgm:prSet presAssocID="{2FED728A-04BF-0C49-AB52-BB65A7A1851B}" presName="thickLine" presStyleLbl="alignNode1" presStyleIdx="0" presStyleCnt="3" custLinFactNeighborX="431" custLinFactNeighborY="-35775"/>
      <dgm:spPr/>
    </dgm:pt>
    <dgm:pt modelId="{4B5152A4-28DC-FA4B-9EB5-140633896964}" type="pres">
      <dgm:prSet presAssocID="{2FED728A-04BF-0C49-AB52-BB65A7A1851B}" presName="horz1" presStyleCnt="0"/>
      <dgm:spPr/>
    </dgm:pt>
    <dgm:pt modelId="{FAFAFCA6-432B-3742-BECD-0E41190B285D}" type="pres">
      <dgm:prSet presAssocID="{2FED728A-04BF-0C49-AB52-BB65A7A1851B}" presName="tx1" presStyleLbl="revTx" presStyleIdx="0" presStyleCnt="3" custScaleY="99210" custLinFactNeighborX="-217" custLinFactNeighborY="10713"/>
      <dgm:spPr/>
      <dgm:t>
        <a:bodyPr/>
        <a:lstStyle/>
        <a:p>
          <a:endParaRPr lang="en-US"/>
        </a:p>
      </dgm:t>
    </dgm:pt>
    <dgm:pt modelId="{5FC2C81A-9FBC-0C48-A145-063BF09E44EA}" type="pres">
      <dgm:prSet presAssocID="{2FED728A-04BF-0C49-AB52-BB65A7A1851B}" presName="vert1" presStyleCnt="0"/>
      <dgm:spPr/>
    </dgm:pt>
    <dgm:pt modelId="{9437F8AF-507E-E94B-9217-2EBDE3525F1D}" type="pres">
      <dgm:prSet presAssocID="{8AA5B483-F80C-E64A-B4DA-309CDF872AF6}" presName="thickLine" presStyleLbl="alignNode1" presStyleIdx="1" presStyleCnt="3" custFlipVert="1" custSzY="45720" custScaleX="98526" custLinFactNeighborX="435" custLinFactNeighborY="7276"/>
      <dgm:spPr/>
    </dgm:pt>
    <dgm:pt modelId="{CB704779-26A6-5043-8EBA-7BE29B8BAF5B}" type="pres">
      <dgm:prSet presAssocID="{8AA5B483-F80C-E64A-B4DA-309CDF872AF6}" presName="horz1" presStyleCnt="0"/>
      <dgm:spPr/>
    </dgm:pt>
    <dgm:pt modelId="{E2E2453B-BF1A-A348-B460-3601F7C82B83}" type="pres">
      <dgm:prSet presAssocID="{8AA5B483-F80C-E64A-B4DA-309CDF872AF6}" presName="tx1" presStyleLbl="revTx" presStyleIdx="1" presStyleCnt="3" custScaleX="98695" custScaleY="117504" custLinFactNeighborX="2177" custLinFactNeighborY="4089"/>
      <dgm:spPr/>
      <dgm:t>
        <a:bodyPr/>
        <a:lstStyle/>
        <a:p>
          <a:endParaRPr lang="en-US"/>
        </a:p>
      </dgm:t>
    </dgm:pt>
    <dgm:pt modelId="{E30DD37F-B885-3D40-878F-34239EC07B83}" type="pres">
      <dgm:prSet presAssocID="{8AA5B483-F80C-E64A-B4DA-309CDF872AF6}" presName="vert1" presStyleCnt="0"/>
      <dgm:spPr/>
    </dgm:pt>
    <dgm:pt modelId="{B28609FC-0537-134F-8891-121162E70EB8}" type="pres">
      <dgm:prSet presAssocID="{4D2DF052-6BF4-2C4C-9C3D-265716DFAC8C}" presName="thickLine" presStyleLbl="alignNode1" presStyleIdx="2" presStyleCnt="3" custFlipVert="1" custSzY="45720" custScaleX="99948" custLinFactNeighborX="435" custLinFactNeighborY="-40648"/>
      <dgm:spPr/>
    </dgm:pt>
    <dgm:pt modelId="{9262B89E-DAF3-D041-AB26-BE230DC24884}" type="pres">
      <dgm:prSet presAssocID="{4D2DF052-6BF4-2C4C-9C3D-265716DFAC8C}" presName="horz1" presStyleCnt="0"/>
      <dgm:spPr/>
    </dgm:pt>
    <dgm:pt modelId="{ED8925DF-F5D6-1146-B10A-FF5D189B5949}" type="pres">
      <dgm:prSet presAssocID="{4D2DF052-6BF4-2C4C-9C3D-265716DFAC8C}" presName="tx1" presStyleLbl="revTx" presStyleIdx="2" presStyleCnt="3" custScaleY="70830" custLinFactNeighborY="-6005"/>
      <dgm:spPr/>
      <dgm:t>
        <a:bodyPr/>
        <a:lstStyle/>
        <a:p>
          <a:endParaRPr lang="en-US"/>
        </a:p>
      </dgm:t>
    </dgm:pt>
    <dgm:pt modelId="{FE68177E-54F0-4A4C-A058-E11E694F4BE0}" type="pres">
      <dgm:prSet presAssocID="{4D2DF052-6BF4-2C4C-9C3D-265716DFAC8C}" presName="vert1" presStyleCnt="0"/>
      <dgm:spPr/>
    </dgm:pt>
  </dgm:ptLst>
  <dgm:cxnLst>
    <dgm:cxn modelId="{0E1DA9BF-9EA9-49FC-B0E8-3E487E21631F}" type="presOf" srcId="{4D2DF052-6BF4-2C4C-9C3D-265716DFAC8C}" destId="{ED8925DF-F5D6-1146-B10A-FF5D189B5949}" srcOrd="0" destOrd="0" presId="urn:microsoft.com/office/officeart/2008/layout/LinedList"/>
    <dgm:cxn modelId="{D419BB74-8B7E-4679-B415-8EC3ED5A3C91}" type="presOf" srcId="{8AA5B483-F80C-E64A-B4DA-309CDF872AF6}" destId="{E2E2453B-BF1A-A348-B460-3601F7C82B83}" srcOrd="0" destOrd="0" presId="urn:microsoft.com/office/officeart/2008/layout/LinedList"/>
    <dgm:cxn modelId="{6B6AA1D3-F7E0-43AC-8244-E0254096C8D8}" type="presOf" srcId="{E52F301C-B90D-A949-AD1B-3993104C1A5E}" destId="{3E5D7A14-3161-4A4B-9B1D-7471657F493A}" srcOrd="0" destOrd="0" presId="urn:microsoft.com/office/officeart/2008/layout/LinedList"/>
    <dgm:cxn modelId="{4BE10A8B-D2BD-D041-A9C9-303DEAAEB760}" srcId="{E52F301C-B90D-A949-AD1B-3993104C1A5E}" destId="{8AA5B483-F80C-E64A-B4DA-309CDF872AF6}" srcOrd="1" destOrd="0" parTransId="{7A165148-DA78-1C40-A8E4-131BE24A8674}" sibTransId="{DDFB72A8-9514-3F45-A744-3B0BCD331903}"/>
    <dgm:cxn modelId="{0CC3F5A6-0409-43CA-9200-E691F0C1D942}" type="presOf" srcId="{2FED728A-04BF-0C49-AB52-BB65A7A1851B}" destId="{FAFAFCA6-432B-3742-BECD-0E41190B285D}" srcOrd="0" destOrd="0" presId="urn:microsoft.com/office/officeart/2008/layout/LinedList"/>
    <dgm:cxn modelId="{B90FC0A0-AD05-A643-B2DD-9F9119733245}" srcId="{E52F301C-B90D-A949-AD1B-3993104C1A5E}" destId="{4D2DF052-6BF4-2C4C-9C3D-265716DFAC8C}" srcOrd="2" destOrd="0" parTransId="{34B546A2-816F-E04A-8AAF-1463E13D63A9}" sibTransId="{944A2007-46B1-334A-9148-8A55C71EFD40}"/>
    <dgm:cxn modelId="{6FF36AB3-0D56-4346-AEE7-85A5B40CCD8E}" srcId="{E52F301C-B90D-A949-AD1B-3993104C1A5E}" destId="{2FED728A-04BF-0C49-AB52-BB65A7A1851B}" srcOrd="0" destOrd="0" parTransId="{79FE0816-D61A-274D-8914-5282AE85163D}" sibTransId="{B4B5554F-BB50-824E-AAE8-40E02B68A48A}"/>
    <dgm:cxn modelId="{F24FE894-4327-40A0-932A-1D2C045D01A7}" type="presParOf" srcId="{3E5D7A14-3161-4A4B-9B1D-7471657F493A}" destId="{E69FFFA4-B142-394D-8805-40C9E0F43A7F}" srcOrd="0" destOrd="0" presId="urn:microsoft.com/office/officeart/2008/layout/LinedList"/>
    <dgm:cxn modelId="{507145EB-F418-40CC-A101-48B9F0378ECB}" type="presParOf" srcId="{3E5D7A14-3161-4A4B-9B1D-7471657F493A}" destId="{4B5152A4-28DC-FA4B-9EB5-140633896964}" srcOrd="1" destOrd="0" presId="urn:microsoft.com/office/officeart/2008/layout/LinedList"/>
    <dgm:cxn modelId="{2B3FADE0-D5B9-48F2-B8F5-8744B4599104}" type="presParOf" srcId="{4B5152A4-28DC-FA4B-9EB5-140633896964}" destId="{FAFAFCA6-432B-3742-BECD-0E41190B285D}" srcOrd="0" destOrd="0" presId="urn:microsoft.com/office/officeart/2008/layout/LinedList"/>
    <dgm:cxn modelId="{8CED5616-77AA-4B3C-9EA1-FDCD207AA0CF}" type="presParOf" srcId="{4B5152A4-28DC-FA4B-9EB5-140633896964}" destId="{5FC2C81A-9FBC-0C48-A145-063BF09E44EA}" srcOrd="1" destOrd="0" presId="urn:microsoft.com/office/officeart/2008/layout/LinedList"/>
    <dgm:cxn modelId="{BE648457-DAD8-4F4B-9339-94CD030571A4}" type="presParOf" srcId="{3E5D7A14-3161-4A4B-9B1D-7471657F493A}" destId="{9437F8AF-507E-E94B-9217-2EBDE3525F1D}" srcOrd="2" destOrd="0" presId="urn:microsoft.com/office/officeart/2008/layout/LinedList"/>
    <dgm:cxn modelId="{D777B688-163A-4680-AAE3-3126EB6403D8}" type="presParOf" srcId="{3E5D7A14-3161-4A4B-9B1D-7471657F493A}" destId="{CB704779-26A6-5043-8EBA-7BE29B8BAF5B}" srcOrd="3" destOrd="0" presId="urn:microsoft.com/office/officeart/2008/layout/LinedList"/>
    <dgm:cxn modelId="{13C5E196-396A-4057-8D96-718B3A440196}" type="presParOf" srcId="{CB704779-26A6-5043-8EBA-7BE29B8BAF5B}" destId="{E2E2453B-BF1A-A348-B460-3601F7C82B83}" srcOrd="0" destOrd="0" presId="urn:microsoft.com/office/officeart/2008/layout/LinedList"/>
    <dgm:cxn modelId="{5B732F6E-F703-455F-AE42-78AA83AD39AC}" type="presParOf" srcId="{CB704779-26A6-5043-8EBA-7BE29B8BAF5B}" destId="{E30DD37F-B885-3D40-878F-34239EC07B83}" srcOrd="1" destOrd="0" presId="urn:microsoft.com/office/officeart/2008/layout/LinedList"/>
    <dgm:cxn modelId="{6DAF2760-2B16-47F6-8308-42A855AE99C8}" type="presParOf" srcId="{3E5D7A14-3161-4A4B-9B1D-7471657F493A}" destId="{B28609FC-0537-134F-8891-121162E70EB8}" srcOrd="4" destOrd="0" presId="urn:microsoft.com/office/officeart/2008/layout/LinedList"/>
    <dgm:cxn modelId="{747CB769-FBB2-4E51-9EF6-65E837FAD66C}" type="presParOf" srcId="{3E5D7A14-3161-4A4B-9B1D-7471657F493A}" destId="{9262B89E-DAF3-D041-AB26-BE230DC24884}" srcOrd="5" destOrd="0" presId="urn:microsoft.com/office/officeart/2008/layout/LinedList"/>
    <dgm:cxn modelId="{E2DABB96-22B0-48F3-B2A4-3BD367551131}" type="presParOf" srcId="{9262B89E-DAF3-D041-AB26-BE230DC24884}" destId="{ED8925DF-F5D6-1146-B10A-FF5D189B5949}" srcOrd="0" destOrd="0" presId="urn:microsoft.com/office/officeart/2008/layout/LinedList"/>
    <dgm:cxn modelId="{44466CB1-DFC1-4803-B93A-1BF3B0DD4C8B}" type="presParOf" srcId="{9262B89E-DAF3-D041-AB26-BE230DC24884}" destId="{FE68177E-54F0-4A4C-A058-E11E694F4B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CFC1-58D9-5040-8EC7-A16E0318A14D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5C52-6EBD-954E-AD32-B3884FEE2B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1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7FF642-FE2B-5B46-AAB1-E2C5739D1372}" type="datetime1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E40341-FEA8-7047-996E-223BBE8FE6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8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50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344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18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community.iwlearn.net/communities/tda-sap-methodology/wiki/the-key-integration-implementation-strategies/***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community.iwlearn.net/communities/tda-sap-methodology/wiki/the-key-integration-implementation-strategies/***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mmunity.iwlearn.net/communities/tda-sap-methodology/wiki/the-key-integration-implementation-strategies/***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mmunity.iwlearn.net/communities/tda-sap-methodology/wiki/the-key-integration-implementation-strategies/***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mmunity.iwlearn.net/communities/tda-sap-methodology/wiki/the-key-integration-implementation-strategies/***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2616200"/>
          </a:xfrm>
        </p:spPr>
        <p:txBody>
          <a:bodyPr/>
          <a:lstStyle/>
          <a:p>
            <a:r>
              <a:rPr lang="en-US" sz="4400" dirty="0" smtClean="0"/>
              <a:t>IW:LEARN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ADT/PAE </a:t>
            </a:r>
            <a:r>
              <a:rPr lang="en-US" sz="4400" dirty="0" err="1" smtClean="0"/>
              <a:t>Curso</a:t>
            </a:r>
            <a:r>
              <a:rPr lang="en-US" sz="4400" dirty="0" smtClean="0"/>
              <a:t> de </a:t>
            </a:r>
            <a:r>
              <a:rPr lang="en-US" sz="4400" dirty="0" err="1" smtClean="0"/>
              <a:t>entrenamiento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err="1" smtClean="0"/>
              <a:t>Módulo</a:t>
            </a:r>
            <a:r>
              <a:rPr lang="en-US" dirty="0" smtClean="0"/>
              <a:t> 3: </a:t>
            </a:r>
            <a:r>
              <a:rPr lang="en-US" dirty="0" err="1" smtClean="0"/>
              <a:t>Desarrollo</a:t>
            </a:r>
            <a:r>
              <a:rPr lang="en-US" dirty="0" smtClean="0"/>
              <a:t> del PAE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4845326"/>
            <a:ext cx="1714500" cy="20126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1857" y="2844800"/>
            <a:ext cx="4038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¿Para </a:t>
            </a:r>
            <a:r>
              <a:rPr lang="en-US" sz="3600" dirty="0" err="1" smtClean="0"/>
              <a:t>qué</a:t>
            </a:r>
            <a:r>
              <a:rPr lang="en-US" sz="3600" dirty="0" smtClean="0"/>
              <a:t> se </a:t>
            </a:r>
            <a:r>
              <a:rPr lang="en-US" sz="3600" dirty="0" err="1" smtClean="0"/>
              <a:t>realiza</a:t>
            </a:r>
            <a:r>
              <a:rPr lang="en-US" sz="3600" dirty="0" smtClean="0"/>
              <a:t> el </a:t>
            </a:r>
            <a:r>
              <a:rPr lang="en-US" sz="3600" dirty="0" err="1" smtClean="0"/>
              <a:t>proceso</a:t>
            </a:r>
            <a:r>
              <a:rPr lang="en-US" sz="3600" dirty="0" smtClean="0"/>
              <a:t> de </a:t>
            </a:r>
            <a:r>
              <a:rPr lang="en-US" sz="3600" dirty="0" err="1" smtClean="0"/>
              <a:t>consulta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Los </a:t>
            </a:r>
            <a:r>
              <a:rPr lang="en-GB" dirty="0" err="1" smtClean="0"/>
              <a:t>pasos</a:t>
            </a:r>
            <a:r>
              <a:rPr lang="en-GB" dirty="0" smtClean="0"/>
              <a:t> </a:t>
            </a:r>
            <a:r>
              <a:rPr lang="en-GB" dirty="0" err="1" smtClean="0"/>
              <a:t>anteriores</a:t>
            </a:r>
            <a:r>
              <a:rPr lang="en-GB" dirty="0" smtClean="0"/>
              <a:t> del </a:t>
            </a:r>
            <a:r>
              <a:rPr lang="en-GB" dirty="0" err="1" smtClean="0"/>
              <a:t>proceso</a:t>
            </a:r>
            <a:r>
              <a:rPr lang="en-GB" dirty="0" smtClean="0"/>
              <a:t> de </a:t>
            </a:r>
            <a:r>
              <a:rPr lang="en-GB" dirty="0" err="1" smtClean="0"/>
              <a:t>desarrollo</a:t>
            </a:r>
            <a:r>
              <a:rPr lang="en-GB" dirty="0" smtClean="0"/>
              <a:t> del PAE se </a:t>
            </a:r>
            <a:r>
              <a:rPr lang="en-GB" dirty="0" err="1" smtClean="0"/>
              <a:t>centraron</a:t>
            </a:r>
            <a:r>
              <a:rPr lang="en-GB" dirty="0" smtClean="0"/>
              <a:t> en </a:t>
            </a:r>
            <a:r>
              <a:rPr lang="en-GB" dirty="0" err="1" smtClean="0"/>
              <a:t>seleccionar</a:t>
            </a:r>
            <a:r>
              <a:rPr lang="en-GB" dirty="0" smtClean="0"/>
              <a:t> ideas y </a:t>
            </a:r>
            <a:r>
              <a:rPr lang="en-GB" dirty="0" err="1" smtClean="0"/>
              <a:t>priorizarlas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Estas</a:t>
            </a:r>
            <a:r>
              <a:rPr lang="en-GB" dirty="0" smtClean="0"/>
              <a:t> </a:t>
            </a:r>
            <a:r>
              <a:rPr lang="en-GB" dirty="0" err="1" smtClean="0"/>
              <a:t>fueron</a:t>
            </a:r>
            <a:r>
              <a:rPr lang="en-GB" dirty="0" smtClean="0"/>
              <a:t> </a:t>
            </a:r>
            <a:r>
              <a:rPr lang="en-GB" dirty="0" err="1" smtClean="0"/>
              <a:t>descritas</a:t>
            </a:r>
            <a:r>
              <a:rPr lang="en-GB" dirty="0" smtClean="0"/>
              <a:t> a </a:t>
            </a:r>
            <a:r>
              <a:rPr lang="en-GB" dirty="0" err="1" smtClean="0"/>
              <a:t>próposito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opciones</a:t>
            </a:r>
            <a:r>
              <a:rPr lang="en-GB" dirty="0" smtClean="0"/>
              <a:t> o </a:t>
            </a:r>
            <a:r>
              <a:rPr lang="en-GB" dirty="0" err="1" smtClean="0"/>
              <a:t>alternativas</a:t>
            </a:r>
            <a:r>
              <a:rPr lang="en-GB" dirty="0" smtClean="0"/>
              <a:t> y no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decisiones</a:t>
            </a:r>
            <a:r>
              <a:rPr lang="en-GB" dirty="0" smtClean="0"/>
              <a:t>; </a:t>
            </a:r>
            <a:r>
              <a:rPr lang="en-GB" dirty="0" err="1" smtClean="0"/>
              <a:t>todos</a:t>
            </a:r>
            <a:r>
              <a:rPr lang="en-GB" dirty="0" smtClean="0"/>
              <a:t> los </a:t>
            </a:r>
            <a:r>
              <a:rPr lang="en-GB" dirty="0" err="1" smtClean="0"/>
              <a:t>países</a:t>
            </a:r>
            <a:r>
              <a:rPr lang="en-GB" dirty="0" smtClean="0"/>
              <a:t> </a:t>
            </a:r>
            <a:r>
              <a:rPr lang="en-GB" dirty="0" err="1" smtClean="0"/>
              <a:t>involucrados</a:t>
            </a:r>
            <a:r>
              <a:rPr lang="en-GB" dirty="0" smtClean="0"/>
              <a:t> en el </a:t>
            </a:r>
            <a:r>
              <a:rPr lang="en-GB" dirty="0" err="1" smtClean="0"/>
              <a:t>proceso</a:t>
            </a:r>
            <a:r>
              <a:rPr lang="en-GB" dirty="0" smtClean="0"/>
              <a:t> son </a:t>
            </a:r>
            <a:r>
              <a:rPr lang="en-GB" dirty="0" err="1" smtClean="0"/>
              <a:t>libres</a:t>
            </a:r>
            <a:r>
              <a:rPr lang="en-GB" dirty="0" smtClean="0"/>
              <a:t> de </a:t>
            </a:r>
            <a:r>
              <a:rPr lang="en-GB" dirty="0" err="1" smtClean="0"/>
              <a:t>proponer</a:t>
            </a:r>
            <a:r>
              <a:rPr lang="en-GB" dirty="0" smtClean="0"/>
              <a:t> </a:t>
            </a:r>
            <a:r>
              <a:rPr lang="en-GB" dirty="0" err="1" smtClean="0"/>
              <a:t>soluciones</a:t>
            </a:r>
            <a:r>
              <a:rPr lang="en-GB" dirty="0" smtClean="0"/>
              <a:t> </a:t>
            </a:r>
            <a:r>
              <a:rPr lang="en-GB" dirty="0" err="1" smtClean="0"/>
              <a:t>adicionales</a:t>
            </a:r>
            <a:r>
              <a:rPr lang="en-GB" dirty="0" smtClean="0"/>
              <a:t> o </a:t>
            </a:r>
            <a:r>
              <a:rPr lang="en-GB" dirty="0" err="1" smtClean="0"/>
              <a:t>descartar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propuestas</a:t>
            </a:r>
            <a:r>
              <a:rPr lang="en-GB" dirty="0"/>
              <a:t> </a:t>
            </a:r>
            <a:r>
              <a:rPr lang="en-GB" dirty="0" smtClean="0"/>
              <a:t>del </a:t>
            </a:r>
            <a:r>
              <a:rPr lang="en-GB" dirty="0" err="1" smtClean="0"/>
              <a:t>equipo</a:t>
            </a:r>
            <a:r>
              <a:rPr lang="en-GB" dirty="0" smtClean="0"/>
              <a:t> de </a:t>
            </a:r>
            <a:r>
              <a:rPr lang="en-GB" dirty="0" err="1" smtClean="0"/>
              <a:t>desarrollo</a:t>
            </a:r>
            <a:r>
              <a:rPr lang="en-GB" dirty="0" smtClean="0"/>
              <a:t> del PAE.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¿Para </a:t>
            </a:r>
            <a:r>
              <a:rPr lang="en-US" sz="3600" dirty="0" err="1" smtClean="0"/>
              <a:t>qué</a:t>
            </a:r>
            <a:r>
              <a:rPr lang="en-US" sz="3600" dirty="0" smtClean="0"/>
              <a:t> se </a:t>
            </a:r>
            <a:r>
              <a:rPr lang="en-US" sz="3600" dirty="0" err="1" smtClean="0"/>
              <a:t>realiza</a:t>
            </a:r>
            <a:r>
              <a:rPr lang="en-US" sz="3600" dirty="0" smtClean="0"/>
              <a:t> el </a:t>
            </a:r>
            <a:r>
              <a:rPr lang="en-US" sz="3600" dirty="0" err="1" smtClean="0"/>
              <a:t>proceso</a:t>
            </a:r>
            <a:r>
              <a:rPr lang="en-US" sz="3600" dirty="0" smtClean="0"/>
              <a:t> de </a:t>
            </a:r>
            <a:r>
              <a:rPr lang="en-US" sz="3600" dirty="0" err="1" smtClean="0"/>
              <a:t>consulta</a:t>
            </a:r>
            <a:r>
              <a:rPr lang="en-US" sz="3600" dirty="0" smtClean="0"/>
              <a:t>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01700" y="2070100"/>
            <a:ext cx="7200900" cy="4051300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Este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paso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requiere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que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cada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país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revise los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resultados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del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proceso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pensamiento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estratégico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y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realice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una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evaluación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completa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la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factibilidad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 de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las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alternativas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desde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una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perspectiva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nacional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.</a:t>
              </a:r>
            </a:p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En particular, los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países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deberán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examinar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cuán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factibles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son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las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opciones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o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alternativas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desde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una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perspectiva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económica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,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política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y 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social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.</a:t>
              </a:r>
              <a:endParaRPr lang="en-US" sz="2800" dirty="0" smtClean="0">
                <a:solidFill>
                  <a:srgbClr val="0033CC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90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Análisis</a:t>
            </a:r>
            <a:r>
              <a:rPr lang="en-US" sz="3600" dirty="0" smtClean="0"/>
              <a:t> </a:t>
            </a:r>
            <a:r>
              <a:rPr lang="en-US" sz="3600" dirty="0" err="1" smtClean="0"/>
              <a:t>económico</a:t>
            </a:r>
            <a:r>
              <a:rPr lang="en-US" sz="3600" dirty="0" smtClean="0"/>
              <a:t> de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opciones</a:t>
            </a:r>
            <a:r>
              <a:rPr lang="en-US" sz="3600" dirty="0" smtClean="0"/>
              <a:t> y </a:t>
            </a:r>
            <a:r>
              <a:rPr lang="en-US" sz="3600" dirty="0" err="1" smtClean="0"/>
              <a:t>alternativas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 </a:t>
            </a:r>
            <a:r>
              <a:rPr lang="en-GB" dirty="0" err="1" smtClean="0"/>
              <a:t>análisis</a:t>
            </a:r>
            <a:r>
              <a:rPr lang="en-GB" dirty="0" smtClean="0"/>
              <a:t> </a:t>
            </a:r>
            <a:r>
              <a:rPr lang="en-GB" dirty="0" err="1" smtClean="0"/>
              <a:t>económico</a:t>
            </a:r>
            <a:r>
              <a:rPr lang="en-GB" dirty="0" smtClean="0"/>
              <a:t> de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opciones</a:t>
            </a:r>
            <a:r>
              <a:rPr lang="en-GB" dirty="0" smtClean="0"/>
              <a:t>/</a:t>
            </a:r>
            <a:r>
              <a:rPr lang="en-GB" dirty="0" err="1" smtClean="0"/>
              <a:t>alternativas</a:t>
            </a:r>
            <a:r>
              <a:rPr lang="en-GB" dirty="0" smtClean="0"/>
              <a:t> </a:t>
            </a:r>
            <a:r>
              <a:rPr lang="en-GB" dirty="0" err="1" smtClean="0"/>
              <a:t>debe</a:t>
            </a:r>
            <a:r>
              <a:rPr lang="en-GB" dirty="0" smtClean="0"/>
              <a:t> </a:t>
            </a:r>
            <a:r>
              <a:rPr lang="en-GB" dirty="0" err="1" smtClean="0"/>
              <a:t>basarse</a:t>
            </a:r>
            <a:r>
              <a:rPr lang="en-GB" dirty="0" smtClean="0"/>
              <a:t> en </a:t>
            </a:r>
            <a:r>
              <a:rPr lang="en-GB" dirty="0" err="1" smtClean="0"/>
              <a:t>información</a:t>
            </a:r>
            <a:r>
              <a:rPr lang="en-GB" dirty="0" smtClean="0"/>
              <a:t> </a:t>
            </a:r>
            <a:r>
              <a:rPr lang="en-GB" dirty="0" err="1" smtClean="0"/>
              <a:t>objetiva</a:t>
            </a:r>
            <a:r>
              <a:rPr lang="en-GB" dirty="0" smtClean="0"/>
              <a:t> y </a:t>
            </a:r>
            <a:r>
              <a:rPr lang="en-GB" dirty="0" err="1" smtClean="0"/>
              <a:t>técnicas</a:t>
            </a:r>
            <a:r>
              <a:rPr lang="en-GB" dirty="0" smtClean="0"/>
              <a:t> </a:t>
            </a:r>
            <a:r>
              <a:rPr lang="en-GB" dirty="0" err="1" smtClean="0"/>
              <a:t>comúnmente</a:t>
            </a:r>
            <a:r>
              <a:rPr lang="en-GB" dirty="0" smtClean="0"/>
              <a:t> </a:t>
            </a:r>
            <a:r>
              <a:rPr lang="en-GB" dirty="0" err="1" smtClean="0"/>
              <a:t>utilizadas</a:t>
            </a:r>
            <a:r>
              <a:rPr lang="en-GB" dirty="0" smtClean="0"/>
              <a:t>.</a:t>
            </a:r>
          </a:p>
          <a:p>
            <a:r>
              <a:rPr lang="en-GB" dirty="0" smtClean="0"/>
              <a:t>No obstante, no </a:t>
            </a:r>
            <a:r>
              <a:rPr lang="en-GB" dirty="0" err="1" smtClean="0"/>
              <a:t>debe</a:t>
            </a:r>
            <a:r>
              <a:rPr lang="en-GB" dirty="0" smtClean="0"/>
              <a:t> </a:t>
            </a:r>
            <a:r>
              <a:rPr lang="en-GB" dirty="0" err="1" smtClean="0"/>
              <a:t>considerarse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sus </a:t>
            </a:r>
            <a:r>
              <a:rPr lang="en-GB" dirty="0" err="1" smtClean="0"/>
              <a:t>resultados</a:t>
            </a:r>
            <a:r>
              <a:rPr lang="en-GB" dirty="0" smtClean="0"/>
              <a:t> </a:t>
            </a:r>
            <a:r>
              <a:rPr lang="en-GB" dirty="0" err="1" smtClean="0"/>
              <a:t>constituyen</a:t>
            </a:r>
            <a:r>
              <a:rPr lang="en-GB" dirty="0" smtClean="0"/>
              <a:t> “la </a:t>
            </a:r>
            <a:r>
              <a:rPr lang="en-GB" dirty="0" err="1" smtClean="0"/>
              <a:t>decisión</a:t>
            </a:r>
            <a:r>
              <a:rPr lang="en-GB" dirty="0" smtClean="0"/>
              <a:t>”; el </a:t>
            </a:r>
            <a:r>
              <a:rPr lang="en-GB" dirty="0" err="1" smtClean="0"/>
              <a:t>análisis</a:t>
            </a:r>
            <a:r>
              <a:rPr lang="en-GB" dirty="0" smtClean="0"/>
              <a:t> </a:t>
            </a:r>
            <a:r>
              <a:rPr lang="en-GB" dirty="0" err="1" smtClean="0"/>
              <a:t>económico</a:t>
            </a:r>
            <a:r>
              <a:rPr lang="en-GB" dirty="0" smtClean="0"/>
              <a:t> </a:t>
            </a:r>
            <a:r>
              <a:rPr lang="en-GB" dirty="0" err="1" smtClean="0"/>
              <a:t>proporciona</a:t>
            </a:r>
            <a:r>
              <a:rPr lang="en-GB" dirty="0" smtClean="0"/>
              <a:t> solo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manera</a:t>
            </a:r>
            <a:r>
              <a:rPr lang="en-GB" dirty="0" smtClean="0"/>
              <a:t> de </a:t>
            </a:r>
            <a:r>
              <a:rPr lang="en-GB" dirty="0" err="1" smtClean="0"/>
              <a:t>contribuir</a:t>
            </a:r>
            <a:r>
              <a:rPr lang="en-GB" dirty="0" smtClean="0"/>
              <a:t> a la </a:t>
            </a:r>
            <a:r>
              <a:rPr lang="en-GB" dirty="0" err="1" smtClean="0"/>
              <a:t>decisión</a:t>
            </a:r>
            <a:r>
              <a:rPr lang="en-GB" dirty="0" smtClean="0"/>
              <a:t> final de la </a:t>
            </a:r>
            <a:r>
              <a:rPr lang="en-GB" dirty="0" err="1" smtClean="0"/>
              <a:t>autoridad</a:t>
            </a:r>
            <a:r>
              <a:rPr lang="en-GB" dirty="0" smtClean="0"/>
              <a:t> </a:t>
            </a:r>
            <a:r>
              <a:rPr lang="en-GB" dirty="0" err="1" smtClean="0"/>
              <a:t>responsable</a:t>
            </a:r>
            <a:r>
              <a:rPr lang="en-GB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Pueden</a:t>
            </a:r>
            <a:r>
              <a:rPr lang="en-GB" dirty="0" smtClean="0"/>
              <a:t> </a:t>
            </a:r>
            <a:r>
              <a:rPr lang="en-GB" dirty="0" err="1" smtClean="0"/>
              <a:t>utilizarse</a:t>
            </a:r>
            <a:r>
              <a:rPr lang="en-GB" dirty="0" smtClean="0"/>
              <a:t> </a:t>
            </a:r>
            <a:r>
              <a:rPr lang="en-GB" dirty="0" err="1" smtClean="0"/>
              <a:t>tres</a:t>
            </a:r>
            <a:r>
              <a:rPr lang="en-GB" dirty="0" smtClean="0"/>
              <a:t> </a:t>
            </a:r>
            <a:r>
              <a:rPr lang="en-GB" dirty="0" err="1" smtClean="0"/>
              <a:t>enfoques</a:t>
            </a:r>
            <a:r>
              <a:rPr lang="en-GB" dirty="0" smtClean="0"/>
              <a:t> </a:t>
            </a:r>
            <a:r>
              <a:rPr lang="en-GB" dirty="0" err="1" smtClean="0"/>
              <a:t>generales</a:t>
            </a:r>
            <a:r>
              <a:rPr lang="en-US" dirty="0" smtClean="0"/>
              <a:t>….</a:t>
            </a:r>
            <a:r>
              <a:rPr lang="en-GB" dirty="0" smtClean="0"/>
              <a:t> </a:t>
            </a:r>
            <a:endParaRPr lang="en-U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80439993"/>
              </p:ext>
            </p:extLst>
          </p:nvPr>
        </p:nvGraphicFramePr>
        <p:xfrm>
          <a:off x="169984" y="1678352"/>
          <a:ext cx="8129954" cy="4898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de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prácticas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62101"/>
            <a:ext cx="4076700" cy="51434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889500" y="2625636"/>
            <a:ext cx="3949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Calibri"/>
                <a:cs typeface="Calibri"/>
              </a:rPr>
              <a:t>Programa</a:t>
            </a:r>
            <a:r>
              <a:rPr lang="en-US" sz="2400" b="1" dirty="0" smtClean="0">
                <a:latin typeface="Calibri"/>
                <a:cs typeface="Calibri"/>
              </a:rPr>
              <a:t> de </a:t>
            </a:r>
            <a:r>
              <a:rPr lang="en-US" sz="2400" b="1" dirty="0" err="1" smtClean="0">
                <a:latin typeface="Calibri"/>
                <a:cs typeface="Calibri"/>
              </a:rPr>
              <a:t>Acción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dirty="0" err="1" smtClean="0">
                <a:latin typeface="Calibri"/>
                <a:cs typeface="Calibri"/>
              </a:rPr>
              <a:t>Estratégica</a:t>
            </a:r>
            <a:r>
              <a:rPr lang="en-US" sz="2400" b="1" dirty="0" smtClean="0">
                <a:latin typeface="Calibri"/>
                <a:cs typeface="Calibri"/>
              </a:rPr>
              <a:t> del mar del Sur de China (2008)</a:t>
            </a:r>
          </a:p>
          <a:p>
            <a:endParaRPr lang="en-US" sz="2400" b="1" dirty="0" smtClean="0">
              <a:latin typeface="Calibri"/>
              <a:cs typeface="Calibri"/>
            </a:endParaRPr>
          </a:p>
          <a:p>
            <a:r>
              <a:rPr lang="en-US" sz="2400" dirty="0" err="1" smtClean="0">
                <a:latin typeface="Calibri"/>
                <a:cs typeface="Calibri"/>
              </a:rPr>
              <a:t>Valores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económicos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regionales</a:t>
            </a:r>
            <a:r>
              <a:rPr lang="en-US" sz="2400" dirty="0" smtClean="0">
                <a:latin typeface="Calibri"/>
                <a:cs typeface="Calibri"/>
              </a:rPr>
              <a:t> y </a:t>
            </a:r>
            <a:r>
              <a:rPr lang="en-US" sz="2400" dirty="0" err="1" smtClean="0">
                <a:latin typeface="Calibri"/>
                <a:cs typeface="Calibri"/>
              </a:rPr>
              <a:t>análisis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costo-beneficio</a:t>
            </a:r>
            <a:r>
              <a:rPr lang="en-US" sz="2400" dirty="0" smtClean="0">
                <a:latin typeface="Calibri"/>
                <a:cs typeface="Calibri"/>
              </a:rPr>
              <a:t> de </a:t>
            </a:r>
            <a:r>
              <a:rPr lang="en-US" sz="2400" dirty="0" err="1" smtClean="0">
                <a:latin typeface="Calibri"/>
                <a:cs typeface="Calibri"/>
              </a:rPr>
              <a:t>las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acciones</a:t>
            </a:r>
            <a:r>
              <a:rPr lang="en-US" sz="2400" dirty="0" smtClean="0">
                <a:latin typeface="Calibri"/>
                <a:cs typeface="Calibri"/>
              </a:rPr>
              <a:t> del PAE </a:t>
            </a:r>
            <a:r>
              <a:rPr lang="en-US" sz="2400" dirty="0" err="1" smtClean="0">
                <a:latin typeface="Calibri"/>
                <a:cs typeface="Calibri"/>
              </a:rPr>
              <a:t>págs</a:t>
            </a:r>
            <a:r>
              <a:rPr lang="en-US" sz="2400" dirty="0" smtClean="0">
                <a:latin typeface="Calibri"/>
                <a:cs typeface="Calibri"/>
              </a:rPr>
              <a:t>. 51-61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63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/>
              <a:t>Análisis</a:t>
            </a:r>
            <a:r>
              <a:rPr lang="en-GB" sz="3600" dirty="0" smtClean="0"/>
              <a:t> </a:t>
            </a:r>
            <a:r>
              <a:rPr lang="en-GB" sz="3600" dirty="0" err="1" smtClean="0"/>
              <a:t>político</a:t>
            </a:r>
            <a:r>
              <a:rPr lang="en-GB" sz="3600" dirty="0" smtClean="0"/>
              <a:t> y social de </a:t>
            </a:r>
            <a:r>
              <a:rPr lang="en-GB" sz="3600" dirty="0" err="1" smtClean="0"/>
              <a:t>las</a:t>
            </a:r>
            <a:r>
              <a:rPr lang="en-GB" sz="3600" dirty="0" smtClean="0"/>
              <a:t> </a:t>
            </a:r>
            <a:r>
              <a:rPr lang="en-GB" sz="3600" dirty="0" err="1" smtClean="0"/>
              <a:t>opciones</a:t>
            </a:r>
            <a:r>
              <a:rPr lang="en-GB" sz="3600" dirty="0" smtClean="0"/>
              <a:t> y </a:t>
            </a:r>
            <a:r>
              <a:rPr lang="en-GB" sz="3600" dirty="0" err="1" smtClean="0"/>
              <a:t>alternativas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2374901"/>
            <a:ext cx="7556500" cy="3594100"/>
          </a:xfrm>
        </p:spPr>
        <p:txBody>
          <a:bodyPr/>
          <a:lstStyle/>
          <a:p>
            <a:r>
              <a:rPr lang="en-GB" dirty="0" err="1" smtClean="0"/>
              <a:t>Paralelamente</a:t>
            </a:r>
            <a:r>
              <a:rPr lang="en-GB" dirty="0" smtClean="0"/>
              <a:t> al </a:t>
            </a:r>
            <a:r>
              <a:rPr lang="en-GB" dirty="0" err="1" smtClean="0"/>
              <a:t>análisis</a:t>
            </a:r>
            <a:r>
              <a:rPr lang="en-GB" dirty="0" smtClean="0"/>
              <a:t> de </a:t>
            </a:r>
            <a:r>
              <a:rPr lang="en-GB" dirty="0" err="1" smtClean="0"/>
              <a:t>factibilidad</a:t>
            </a:r>
            <a:r>
              <a:rPr lang="en-GB" dirty="0" smtClean="0"/>
              <a:t> </a:t>
            </a:r>
            <a:r>
              <a:rPr lang="en-GB" dirty="0" err="1" smtClean="0"/>
              <a:t>económica</a:t>
            </a:r>
            <a:r>
              <a:rPr lang="en-GB" dirty="0" smtClean="0"/>
              <a:t>,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necesario</a:t>
            </a:r>
            <a:r>
              <a:rPr lang="en-GB" dirty="0" smtClean="0"/>
              <a:t> </a:t>
            </a:r>
            <a:r>
              <a:rPr lang="en-GB" dirty="0" err="1" smtClean="0"/>
              <a:t>verificar</a:t>
            </a:r>
            <a:r>
              <a:rPr lang="en-GB" dirty="0" smtClean="0"/>
              <a:t> la </a:t>
            </a:r>
            <a:r>
              <a:rPr lang="en-GB" dirty="0" err="1" smtClean="0"/>
              <a:t>aceptabilidad</a:t>
            </a:r>
            <a:r>
              <a:rPr lang="en-GB" dirty="0"/>
              <a:t> </a:t>
            </a:r>
            <a:r>
              <a:rPr lang="en-GB" dirty="0" smtClean="0"/>
              <a:t>social y </a:t>
            </a:r>
            <a:r>
              <a:rPr lang="en-GB" dirty="0" err="1" smtClean="0"/>
              <a:t>política</a:t>
            </a:r>
            <a:r>
              <a:rPr lang="en-GB" dirty="0" smtClean="0"/>
              <a:t> de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opción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Esto</a:t>
            </a:r>
            <a:r>
              <a:rPr lang="en-GB" dirty="0" smtClean="0"/>
              <a:t> </a:t>
            </a:r>
            <a:r>
              <a:rPr lang="en-GB" dirty="0" err="1" smtClean="0"/>
              <a:t>debe</a:t>
            </a:r>
            <a:r>
              <a:rPr lang="en-GB" dirty="0" smtClean="0"/>
              <a:t> </a:t>
            </a:r>
            <a:r>
              <a:rPr lang="en-GB" dirty="0" err="1" smtClean="0"/>
              <a:t>realizarse</a:t>
            </a:r>
            <a:r>
              <a:rPr lang="en-GB" dirty="0" smtClean="0"/>
              <a:t> </a:t>
            </a:r>
            <a:r>
              <a:rPr lang="en-GB" dirty="0" err="1" smtClean="0"/>
              <a:t>tanto</a:t>
            </a:r>
            <a:r>
              <a:rPr lang="en-GB" dirty="0" smtClean="0"/>
              <a:t> a </a:t>
            </a:r>
            <a:r>
              <a:rPr lang="en-GB" dirty="0" err="1" smtClean="0"/>
              <a:t>nivel</a:t>
            </a:r>
            <a:r>
              <a:rPr lang="en-GB" dirty="0" smtClean="0"/>
              <a:t> regional y </a:t>
            </a:r>
            <a:r>
              <a:rPr lang="en-GB" dirty="0" err="1" smtClean="0"/>
              <a:t>nacional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8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8215" y="1459372"/>
            <a:ext cx="7434385" cy="4538785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20400" y="13119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endParaRPr lang="es-ES" sz="2800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A nivel regional una opción determinada puede no resultar particularmente atractiva para un país específico.</a:t>
              </a:r>
            </a:p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s-ES_tradnl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Sin embargo, cuando se compara con la compleja agenda política que caracteriza a las relaciones bilaterales o multilaterales, tal opción puede constituir una importante ventaja para la negociación.</a:t>
              </a:r>
            </a:p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s-ES_tradnl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Es relevante, por tanto, entender las relaciones regionales.</a:t>
              </a:r>
              <a:endParaRPr lang="es-ES" sz="2800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endParaRPr lang="en-US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6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01700" y="2070100"/>
            <a:ext cx="7200900" cy="4051300"/>
            <a:chOff x="0" y="2009"/>
            <a:chExt cx="7785100" cy="411078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A nivel nacional, las opciones pueden afectar directamente un sector o comunidad específicos, </a:t>
              </a:r>
              <a:r>
                <a:rPr lang="es-ES" sz="2800" smtClean="0">
                  <a:solidFill>
                    <a:schemeClr val="tx1"/>
                  </a:solidFill>
                  <a:latin typeface="Calibri"/>
                  <a:cs typeface="Calibri"/>
                </a:rPr>
                <a:t>o suponer </a:t>
              </a:r>
              <a:r>
                <a:rPr lang="es-E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responsabilidades adicionales para determinadas agencias gubernamentales. </a:t>
              </a:r>
            </a:p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s-ES_tradnl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Es preciso consultar con los </a:t>
              </a:r>
              <a:r>
                <a:rPr lang="es-ES_tradnl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stakeholders</a:t>
              </a:r>
              <a:r>
                <a:rPr lang="es-ES_tradnl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que reciben influencia directa de una opción o que participarán en su implementación. </a:t>
              </a:r>
              <a:endParaRPr lang="es-ES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78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Consejos</a:t>
            </a:r>
            <a:r>
              <a:rPr lang="en-US" dirty="0" smtClean="0"/>
              <a:t> </a:t>
            </a:r>
            <a:r>
              <a:rPr lang="en-US" dirty="0" err="1" smtClean="0"/>
              <a:t>prácticos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854743"/>
              </p:ext>
            </p:extLst>
          </p:nvPr>
        </p:nvGraphicFramePr>
        <p:xfrm>
          <a:off x="265967" y="1336430"/>
          <a:ext cx="8162925" cy="4870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9FFFA4-B142-394D-8805-40C9E0F43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FAFCA6-432B-3742-BECD-0E41190B2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05FABF-4685-4043-A9C5-16B58C895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1EEACF-1506-9648-A927-C50E02E6D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37F8AF-507E-E94B-9217-2EBDE3525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E2453B-BF1A-A348-B460-3601F7C82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Consejos</a:t>
            </a:r>
            <a:r>
              <a:rPr lang="en-US" dirty="0" smtClean="0"/>
              <a:t> </a:t>
            </a:r>
            <a:r>
              <a:rPr lang="en-US" dirty="0" err="1" smtClean="0"/>
              <a:t>prácticos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244765"/>
              </p:ext>
            </p:extLst>
          </p:nvPr>
        </p:nvGraphicFramePr>
        <p:xfrm>
          <a:off x="371474" y="1981200"/>
          <a:ext cx="8162925" cy="4173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942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9FFFA4-B142-394D-8805-40C9E0F43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FAFCA6-432B-3742-BECD-0E41190B2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37F8AF-507E-E94B-9217-2EBDE3525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E2453B-BF1A-A348-B460-3601F7C82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8609FC-0537-134F-8891-121162E70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8925DF-F5D6-1146-B10A-FF5D189B5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616200"/>
            <a:ext cx="7451726" cy="18288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Sesión</a:t>
            </a:r>
            <a:r>
              <a:rPr lang="en-US" dirty="0" smtClean="0">
                <a:solidFill>
                  <a:schemeClr val="tx1"/>
                </a:solidFill>
              </a:rPr>
              <a:t> 7: </a:t>
            </a:r>
            <a:r>
              <a:rPr lang="en-US" dirty="0" err="1" smtClean="0">
                <a:solidFill>
                  <a:schemeClr val="tx1"/>
                </a:solidFill>
              </a:rPr>
              <a:t>Planeamiento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estratégico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47" y="328878"/>
            <a:ext cx="7559487" cy="1025302"/>
          </a:xfrm>
        </p:spPr>
        <p:txBody>
          <a:bodyPr/>
          <a:lstStyle/>
          <a:p>
            <a:r>
              <a:rPr lang="en-US" dirty="0" err="1" smtClean="0"/>
              <a:t>Consejos</a:t>
            </a:r>
            <a:r>
              <a:rPr lang="en-US" dirty="0" smtClean="0"/>
              <a:t> </a:t>
            </a:r>
            <a:r>
              <a:rPr lang="en-US" dirty="0" err="1" smtClean="0"/>
              <a:t>prácticos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748108"/>
              </p:ext>
            </p:extLst>
          </p:nvPr>
        </p:nvGraphicFramePr>
        <p:xfrm>
          <a:off x="373804" y="1592008"/>
          <a:ext cx="8086726" cy="4753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65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9FFFA4-B142-394D-8805-40C9E0F43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FAFCA6-432B-3742-BECD-0E41190B2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37F8AF-507E-E94B-9217-2EBDE3525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E2453B-BF1A-A348-B460-3601F7C82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8609FC-0537-134F-8891-121162E70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8925DF-F5D6-1146-B10A-FF5D189B5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Debate global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108200"/>
            <a:ext cx="7556500" cy="402590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¿</a:t>
            </a:r>
            <a:r>
              <a:rPr lang="en-GB" dirty="0" err="1" smtClean="0"/>
              <a:t>Cuáles</a:t>
            </a:r>
            <a:r>
              <a:rPr lang="en-GB" dirty="0" smtClean="0"/>
              <a:t> son los </a:t>
            </a:r>
            <a:r>
              <a:rPr lang="en-GB" dirty="0" err="1" smtClean="0"/>
              <a:t>principales</a:t>
            </a:r>
            <a:r>
              <a:rPr lang="en-GB" dirty="0" smtClean="0"/>
              <a:t> </a:t>
            </a:r>
            <a:r>
              <a:rPr lang="en-GB" dirty="0" err="1" smtClean="0"/>
              <a:t>retos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garantizar</a:t>
            </a:r>
            <a:r>
              <a:rPr lang="en-GB" dirty="0" smtClean="0"/>
              <a:t> un </a:t>
            </a:r>
            <a:r>
              <a:rPr lang="en-GB" dirty="0" err="1" smtClean="0"/>
              <a:t>efectivo</a:t>
            </a:r>
            <a:r>
              <a:rPr lang="en-GB" dirty="0" smtClean="0"/>
              <a:t> </a:t>
            </a:r>
            <a:r>
              <a:rPr lang="en-GB" dirty="0" err="1" smtClean="0"/>
              <a:t>ejercicio</a:t>
            </a:r>
            <a:r>
              <a:rPr lang="en-GB" dirty="0" smtClean="0"/>
              <a:t> de </a:t>
            </a:r>
            <a:r>
              <a:rPr lang="en-GB" dirty="0" err="1" smtClean="0"/>
              <a:t>consulta</a:t>
            </a:r>
            <a:r>
              <a:rPr lang="en-GB" dirty="0" smtClean="0"/>
              <a:t> </a:t>
            </a:r>
            <a:r>
              <a:rPr lang="en-GB" dirty="0" err="1" smtClean="0"/>
              <a:t>nacional</a:t>
            </a:r>
            <a:r>
              <a:rPr lang="en-GB" dirty="0" smtClean="0"/>
              <a:t> en </a:t>
            </a:r>
            <a:r>
              <a:rPr lang="en-GB" dirty="0" err="1" smtClean="0"/>
              <a:t>esta</a:t>
            </a:r>
            <a:r>
              <a:rPr lang="en-GB" dirty="0" smtClean="0"/>
              <a:t> </a:t>
            </a:r>
            <a:r>
              <a:rPr lang="en-GB" dirty="0" err="1" smtClean="0"/>
              <a:t>región</a:t>
            </a:r>
            <a:r>
              <a:rPr lang="en-GB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7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Sección</a:t>
            </a:r>
            <a:r>
              <a:rPr lang="en-US" dirty="0" smtClean="0"/>
              <a:t> 9: </a:t>
            </a:r>
            <a:r>
              <a:rPr lang="en-US" dirty="0" err="1" smtClean="0"/>
              <a:t>Estrategias</a:t>
            </a:r>
            <a:r>
              <a:rPr lang="en-US" dirty="0" smtClean="0"/>
              <a:t> de </a:t>
            </a:r>
            <a:r>
              <a:rPr lang="en-US" dirty="0" err="1" smtClean="0"/>
              <a:t>implementación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976670" y="3268035"/>
            <a:ext cx="216000" cy="290164"/>
            <a:chOff x="1254232" y="2169499"/>
            <a:chExt cx="216000" cy="360000"/>
          </a:xfrm>
        </p:grpSpPr>
        <p:sp>
          <p:nvSpPr>
            <p:cNvPr id="34" name="Right Arrow 33"/>
            <p:cNvSpPr/>
            <p:nvPr/>
          </p:nvSpPr>
          <p:spPr>
            <a:xfrm>
              <a:off x="1254232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ight Arrow 6"/>
            <p:cNvSpPr/>
            <p:nvPr/>
          </p:nvSpPr>
          <p:spPr>
            <a:xfrm>
              <a:off x="1254232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02504" y="2311400"/>
            <a:ext cx="1258770" cy="2007055"/>
            <a:chOff x="1480066" y="1104444"/>
            <a:chExt cx="1258770" cy="2490111"/>
          </a:xfrm>
          <a:solidFill>
            <a:srgbClr val="FF0000"/>
          </a:solidFill>
        </p:grpSpPr>
        <p:sp>
          <p:nvSpPr>
            <p:cNvPr id="37" name="Rounded Rectangle 36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8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Implementar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estrategias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52211" y="3268035"/>
            <a:ext cx="216000" cy="290164"/>
            <a:chOff x="2729773" y="2169499"/>
            <a:chExt cx="216000" cy="360000"/>
          </a:xfrm>
        </p:grpSpPr>
        <p:sp>
          <p:nvSpPr>
            <p:cNvPr id="40" name="Right Arrow 39"/>
            <p:cNvSpPr/>
            <p:nvPr/>
          </p:nvSpPr>
          <p:spPr>
            <a:xfrm>
              <a:off x="2729773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ight Arrow 10"/>
            <p:cNvSpPr/>
            <p:nvPr/>
          </p:nvSpPr>
          <p:spPr>
            <a:xfrm>
              <a:off x="2729773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678045" y="2311400"/>
            <a:ext cx="1329902" cy="2007055"/>
            <a:chOff x="2955607" y="1104444"/>
            <a:chExt cx="1293902" cy="2490111"/>
          </a:xfrm>
          <a:solidFill>
            <a:srgbClr val="0033CC"/>
          </a:solidFill>
        </p:grpSpPr>
        <p:sp>
          <p:nvSpPr>
            <p:cNvPr id="43" name="Rounded Rectangle 42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4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smtClean="0">
                  <a:solidFill>
                    <a:prstClr val="white"/>
                  </a:solidFill>
                  <a:latin typeface="Calibri"/>
                  <a:cs typeface="Calibri"/>
                </a:rPr>
                <a:t>Definir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acciones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estratégicas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65852" y="3268035"/>
            <a:ext cx="216000" cy="290164"/>
            <a:chOff x="4205314" y="2169499"/>
            <a:chExt cx="216000" cy="360000"/>
          </a:xfrm>
        </p:grpSpPr>
        <p:sp>
          <p:nvSpPr>
            <p:cNvPr id="46" name="Right Arrow 45"/>
            <p:cNvSpPr/>
            <p:nvPr/>
          </p:nvSpPr>
          <p:spPr>
            <a:xfrm>
              <a:off x="420531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ight Arrow 14"/>
            <p:cNvSpPr/>
            <p:nvPr/>
          </p:nvSpPr>
          <p:spPr>
            <a:xfrm>
              <a:off x="420531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78985" y="2311400"/>
            <a:ext cx="1294769" cy="2007055"/>
            <a:chOff x="4431147" y="1104444"/>
            <a:chExt cx="1258770" cy="2490111"/>
          </a:xfrm>
          <a:solidFill>
            <a:srgbClr val="0033CC"/>
          </a:solidFill>
        </p:grpSpPr>
        <p:sp>
          <p:nvSpPr>
            <p:cNvPr id="49" name="Rounded Rectangle 48"/>
            <p:cNvSpPr/>
            <p:nvPr/>
          </p:nvSpPr>
          <p:spPr>
            <a:xfrm>
              <a:off x="443114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0" name="Rounded Rectangle 16"/>
            <p:cNvSpPr/>
            <p:nvPr/>
          </p:nvSpPr>
          <p:spPr>
            <a:xfrm>
              <a:off x="4468015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Elaborar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el PAE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51" name="Picture 5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41656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5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44352" y="4178301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5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75400" y="4178301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8" name="Group 27"/>
          <p:cNvGrpSpPr/>
          <p:nvPr/>
        </p:nvGrpSpPr>
        <p:grpSpPr>
          <a:xfrm>
            <a:off x="1692436" y="2311400"/>
            <a:ext cx="1258770" cy="2007055"/>
            <a:chOff x="1480066" y="1104444"/>
            <a:chExt cx="1258770" cy="2490111"/>
          </a:xfrm>
          <a:solidFill>
            <a:schemeClr val="bg2"/>
          </a:solidFill>
        </p:grpSpPr>
        <p:sp>
          <p:nvSpPr>
            <p:cNvPr id="32" name="Rounded Rectangle 31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5" name="Rounded Rectangle 8"/>
            <p:cNvSpPr/>
            <p:nvPr/>
          </p:nvSpPr>
          <p:spPr>
            <a:xfrm>
              <a:off x="1480066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Consulta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nacional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y regional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772" y="41656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28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 </a:t>
            </a:r>
            <a:r>
              <a:rPr lang="en-US" sz="3600" dirty="0" err="1" smtClean="0"/>
              <a:t>esta</a:t>
            </a:r>
            <a:r>
              <a:rPr lang="en-US" sz="3600" dirty="0" smtClean="0"/>
              <a:t> </a:t>
            </a:r>
            <a:r>
              <a:rPr lang="en-US" sz="3600" dirty="0" err="1" smtClean="0"/>
              <a:t>sección</a:t>
            </a:r>
            <a:r>
              <a:rPr lang="en-US" sz="3600" dirty="0" smtClean="0"/>
              <a:t> </a:t>
            </a:r>
            <a:r>
              <a:rPr lang="en-US" sz="3600" dirty="0" err="1" smtClean="0"/>
              <a:t>usted</a:t>
            </a:r>
            <a:r>
              <a:rPr lang="en-US" sz="3600" dirty="0" smtClean="0"/>
              <a:t> </a:t>
            </a:r>
            <a:r>
              <a:rPr lang="en-US" sz="3600" dirty="0" err="1" smtClean="0"/>
              <a:t>aprenderá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...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2540001"/>
            <a:ext cx="7556500" cy="3403600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Cuáles</a:t>
            </a:r>
            <a:r>
              <a:rPr lang="en-US" dirty="0" smtClean="0"/>
              <a:t> son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estrategias</a:t>
            </a:r>
            <a:r>
              <a:rPr lang="en-US" dirty="0" smtClean="0"/>
              <a:t> de </a:t>
            </a:r>
            <a:r>
              <a:rPr lang="en-US" dirty="0" err="1" smtClean="0"/>
              <a:t>integración</a:t>
            </a:r>
            <a:r>
              <a:rPr lang="en-US" dirty="0" smtClean="0"/>
              <a:t> e </a:t>
            </a:r>
            <a:r>
              <a:rPr lang="en-US" dirty="0" err="1" smtClean="0"/>
              <a:t>implementación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Ejemplos</a:t>
            </a:r>
            <a:r>
              <a:rPr lang="en-US" dirty="0" smtClean="0"/>
              <a:t> de </a:t>
            </a:r>
            <a:r>
              <a:rPr lang="en-US" dirty="0" err="1" smtClean="0"/>
              <a:t>distintas</a:t>
            </a:r>
            <a:r>
              <a:rPr lang="en-US" dirty="0" smtClean="0"/>
              <a:t> </a:t>
            </a:r>
            <a:r>
              <a:rPr lang="en-US" dirty="0" err="1" smtClean="0"/>
              <a:t>estrategias</a:t>
            </a:r>
            <a:r>
              <a:rPr lang="en-US" dirty="0" smtClean="0"/>
              <a:t> de </a:t>
            </a:r>
            <a:r>
              <a:rPr lang="en-US" dirty="0" err="1" smtClean="0"/>
              <a:t>implementación</a:t>
            </a:r>
            <a:endParaRPr lang="en-US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52500" y="2211809"/>
            <a:ext cx="7321550" cy="35412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Debemos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garantizar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que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el PAE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esté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totalmente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integrado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en los planes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nacionales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desarrollo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y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viceversa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.</a:t>
              </a:r>
            </a:p>
            <a:p>
              <a:pPr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En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consecuencia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, el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proceso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desarrollo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del PAE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requiere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un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compromiso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directo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con los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procesos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nacionales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planificación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del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desarrollo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en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cada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país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3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Cuáles</a:t>
            </a:r>
            <a:r>
              <a:rPr lang="en-US" sz="3600" dirty="0" smtClean="0"/>
              <a:t> son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principales</a:t>
            </a:r>
            <a:r>
              <a:rPr lang="en-US" sz="3600" dirty="0" smtClean="0"/>
              <a:t> </a:t>
            </a:r>
            <a:r>
              <a:rPr lang="en-US" sz="3600" dirty="0" err="1" smtClean="0"/>
              <a:t>estrategias</a:t>
            </a:r>
            <a:r>
              <a:rPr lang="en-US" sz="3600" dirty="0" smtClean="0"/>
              <a:t> de </a:t>
            </a:r>
            <a:r>
              <a:rPr lang="en-US" sz="3600" dirty="0" err="1" smtClean="0"/>
              <a:t>integración</a:t>
            </a:r>
            <a:r>
              <a:rPr lang="en-US" sz="3600" dirty="0" smtClean="0"/>
              <a:t> e </a:t>
            </a:r>
            <a:r>
              <a:rPr lang="en-US" sz="3600" dirty="0" err="1" smtClean="0"/>
              <a:t>implementación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208585"/>
          </a:xfrm>
        </p:spPr>
        <p:txBody>
          <a:bodyPr/>
          <a:lstStyle/>
          <a:p>
            <a:r>
              <a:rPr lang="en-GB" sz="2400" dirty="0" smtClean="0"/>
              <a:t>No </a:t>
            </a:r>
            <a:r>
              <a:rPr lang="en-GB" sz="2400" dirty="0" err="1" smtClean="0"/>
              <a:t>existe</a:t>
            </a:r>
            <a:r>
              <a:rPr lang="en-GB" sz="2400" dirty="0" smtClean="0"/>
              <a:t> un </a:t>
            </a:r>
            <a:r>
              <a:rPr lang="en-GB" sz="2400" dirty="0" err="1" smtClean="0"/>
              <a:t>único</a:t>
            </a:r>
            <a:r>
              <a:rPr lang="en-GB" sz="2400" dirty="0" smtClean="0"/>
              <a:t> </a:t>
            </a:r>
            <a:r>
              <a:rPr lang="en-GB" sz="2400" dirty="0" err="1" smtClean="0"/>
              <a:t>modelo</a:t>
            </a:r>
            <a:r>
              <a:rPr lang="en-GB" sz="2400" dirty="0" smtClean="0"/>
              <a:t> </a:t>
            </a:r>
            <a:r>
              <a:rPr lang="en-GB" sz="2400" dirty="0" err="1" smtClean="0"/>
              <a:t>para</a:t>
            </a:r>
            <a:r>
              <a:rPr lang="en-GB" sz="2400" dirty="0" smtClean="0"/>
              <a:t> la </a:t>
            </a:r>
            <a:r>
              <a:rPr lang="en-GB" sz="2400" dirty="0" err="1" smtClean="0"/>
              <a:t>integración</a:t>
            </a:r>
            <a:r>
              <a:rPr lang="en-GB" sz="2400" dirty="0" smtClean="0"/>
              <a:t> del PAE en los </a:t>
            </a:r>
            <a:r>
              <a:rPr lang="en-GB" sz="2400" dirty="0" err="1" smtClean="0"/>
              <a:t>procesos</a:t>
            </a:r>
            <a:r>
              <a:rPr lang="en-GB" sz="2400" dirty="0" smtClean="0"/>
              <a:t> </a:t>
            </a:r>
            <a:r>
              <a:rPr lang="en-GB" sz="2400" dirty="0" err="1" smtClean="0"/>
              <a:t>nacionales</a:t>
            </a:r>
            <a:r>
              <a:rPr lang="en-GB" sz="2400" dirty="0" smtClean="0"/>
              <a:t> y </a:t>
            </a:r>
            <a:r>
              <a:rPr lang="en-GB" sz="2400" dirty="0" err="1" smtClean="0"/>
              <a:t>regionales</a:t>
            </a:r>
            <a:r>
              <a:rPr lang="en-GB" sz="2400" dirty="0" smtClean="0"/>
              <a:t> de </a:t>
            </a:r>
            <a:r>
              <a:rPr lang="en-GB" sz="2400" dirty="0" err="1" smtClean="0"/>
              <a:t>planificación</a:t>
            </a:r>
            <a:r>
              <a:rPr lang="en-GB" sz="2400" dirty="0"/>
              <a:t> </a:t>
            </a:r>
            <a:r>
              <a:rPr lang="en-GB" sz="2400" dirty="0" smtClean="0"/>
              <a:t>del </a:t>
            </a:r>
            <a:r>
              <a:rPr lang="en-GB" sz="2400" dirty="0" err="1" smtClean="0"/>
              <a:t>desarrollo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Se </a:t>
            </a:r>
            <a:r>
              <a:rPr lang="en-GB" sz="2400" dirty="0" err="1" smtClean="0"/>
              <a:t>han</a:t>
            </a:r>
            <a:r>
              <a:rPr lang="en-GB" sz="2400" dirty="0" smtClean="0"/>
              <a:t> </a:t>
            </a:r>
            <a:r>
              <a:rPr lang="en-GB" sz="2400" dirty="0" err="1" smtClean="0"/>
              <a:t>utilizado</a:t>
            </a:r>
            <a:r>
              <a:rPr lang="en-GB" sz="2400" dirty="0" smtClean="0"/>
              <a:t> </a:t>
            </a:r>
            <a:r>
              <a:rPr lang="en-GB" sz="2400" dirty="0" err="1" smtClean="0"/>
              <a:t>diversos</a:t>
            </a:r>
            <a:r>
              <a:rPr lang="en-GB" sz="2400" dirty="0" smtClean="0"/>
              <a:t> </a:t>
            </a:r>
            <a:r>
              <a:rPr lang="en-GB" sz="2400" dirty="0" err="1" smtClean="0"/>
              <a:t>enfoques</a:t>
            </a:r>
            <a:r>
              <a:rPr lang="en-GB" sz="2400" dirty="0" smtClean="0"/>
              <a:t> </a:t>
            </a:r>
            <a:r>
              <a:rPr lang="en-GB" sz="2400" dirty="0" err="1" smtClean="0"/>
              <a:t>durante</a:t>
            </a:r>
            <a:r>
              <a:rPr lang="en-GB" sz="2400" dirty="0" smtClean="0"/>
              <a:t> la </a:t>
            </a:r>
            <a:r>
              <a:rPr lang="en-GB" sz="2400" dirty="0" err="1" smtClean="0"/>
              <a:t>última</a:t>
            </a:r>
            <a:r>
              <a:rPr lang="en-GB" sz="2400" dirty="0" smtClean="0"/>
              <a:t> </a:t>
            </a:r>
            <a:r>
              <a:rPr lang="en-GB" sz="2400" dirty="0" err="1" smtClean="0"/>
              <a:t>década</a:t>
            </a:r>
            <a:r>
              <a:rPr lang="en-GB" sz="2400" dirty="0" smtClean="0"/>
              <a:t> y </a:t>
            </a:r>
            <a:r>
              <a:rPr lang="en-GB" sz="2400" dirty="0" err="1" smtClean="0"/>
              <a:t>por</a:t>
            </a:r>
            <a:r>
              <a:rPr lang="en-GB" sz="2400" dirty="0" smtClean="0"/>
              <a:t> lo general </a:t>
            </a:r>
            <a:r>
              <a:rPr lang="en-GB" sz="2400" dirty="0" err="1" smtClean="0"/>
              <a:t>reflejan</a:t>
            </a:r>
            <a:r>
              <a:rPr lang="en-GB" sz="2400" dirty="0" smtClean="0"/>
              <a:t> los </a:t>
            </a:r>
            <a:r>
              <a:rPr lang="en-GB" sz="2400" dirty="0" err="1" smtClean="0"/>
              <a:t>marcos</a:t>
            </a:r>
            <a:r>
              <a:rPr lang="en-GB" sz="2400" dirty="0" smtClean="0"/>
              <a:t> </a:t>
            </a:r>
            <a:r>
              <a:rPr lang="en-GB" sz="2400" dirty="0" err="1" smtClean="0"/>
              <a:t>económicos</a:t>
            </a:r>
            <a:r>
              <a:rPr lang="en-GB" sz="2400" dirty="0" smtClean="0"/>
              <a:t>, </a:t>
            </a:r>
            <a:r>
              <a:rPr lang="en-GB" sz="2400" dirty="0" err="1" smtClean="0"/>
              <a:t>políticos</a:t>
            </a:r>
            <a:r>
              <a:rPr lang="en-GB" sz="2400" dirty="0" smtClean="0"/>
              <a:t>, </a:t>
            </a:r>
            <a:r>
              <a:rPr lang="en-GB" sz="2400" dirty="0" err="1" smtClean="0"/>
              <a:t>institucionales</a:t>
            </a:r>
            <a:r>
              <a:rPr lang="en-GB" sz="2400" dirty="0" smtClean="0"/>
              <a:t> y </a:t>
            </a:r>
            <a:r>
              <a:rPr lang="en-GB" sz="2400" dirty="0" err="1" smtClean="0"/>
              <a:t>regulatorios</a:t>
            </a:r>
            <a:r>
              <a:rPr lang="en-GB" sz="2400" dirty="0" smtClean="0"/>
              <a:t> de los </a:t>
            </a:r>
            <a:r>
              <a:rPr lang="en-GB" sz="2400" dirty="0" err="1" smtClean="0"/>
              <a:t>países</a:t>
            </a:r>
            <a:r>
              <a:rPr lang="en-GB" sz="2400" dirty="0" smtClean="0"/>
              <a:t> </a:t>
            </a:r>
            <a:r>
              <a:rPr lang="en-GB" sz="2400" dirty="0" err="1" smtClean="0"/>
              <a:t>donde</a:t>
            </a:r>
            <a:r>
              <a:rPr lang="en-GB" sz="2400" dirty="0" smtClean="0"/>
              <a:t> </a:t>
            </a:r>
            <a:r>
              <a:rPr lang="en-GB" sz="2400" dirty="0" err="1" smtClean="0"/>
              <a:t>tiene</a:t>
            </a:r>
            <a:r>
              <a:rPr lang="en-GB" sz="2400" dirty="0" smtClean="0"/>
              <a:t> </a:t>
            </a:r>
            <a:r>
              <a:rPr lang="en-GB" sz="2400" dirty="0" err="1" smtClean="0"/>
              <a:t>lugar</a:t>
            </a:r>
            <a:r>
              <a:rPr lang="en-GB" sz="2400" dirty="0" smtClean="0"/>
              <a:t> la </a:t>
            </a:r>
            <a:r>
              <a:rPr lang="en-GB" sz="2400" dirty="0" err="1" smtClean="0"/>
              <a:t>integración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Con </a:t>
            </a:r>
            <a:r>
              <a:rPr lang="en-GB" sz="2400" dirty="0" err="1" smtClean="0"/>
              <a:t>frecuencia</a:t>
            </a:r>
            <a:r>
              <a:rPr lang="en-GB" sz="2400" dirty="0" smtClean="0"/>
              <a:t>, el PAE </a:t>
            </a:r>
            <a:r>
              <a:rPr lang="en-GB" sz="2400" dirty="0" err="1" smtClean="0"/>
              <a:t>utilizará</a:t>
            </a:r>
            <a:r>
              <a:rPr lang="en-GB" sz="2400" dirty="0" smtClean="0"/>
              <a:t> </a:t>
            </a:r>
            <a:r>
              <a:rPr lang="en-GB" sz="2400" dirty="0" err="1" smtClean="0"/>
              <a:t>más</a:t>
            </a:r>
            <a:r>
              <a:rPr lang="en-GB" sz="2400" dirty="0" smtClean="0"/>
              <a:t> de un </a:t>
            </a:r>
            <a:r>
              <a:rPr lang="en-GB" sz="2400" dirty="0" err="1" smtClean="0"/>
              <a:t>enfoque</a:t>
            </a:r>
            <a:r>
              <a:rPr lang="en-GB" sz="2400" dirty="0" smtClean="0"/>
              <a:t> </a:t>
            </a:r>
            <a:r>
              <a:rPr lang="en-GB" sz="2400" dirty="0" err="1" smtClean="0"/>
              <a:t>para</a:t>
            </a:r>
            <a:r>
              <a:rPr lang="en-GB" sz="2400" dirty="0" smtClean="0"/>
              <a:t> </a:t>
            </a:r>
            <a:r>
              <a:rPr lang="en-GB" sz="2400" dirty="0" err="1" smtClean="0"/>
              <a:t>garantizar</a:t>
            </a:r>
            <a:r>
              <a:rPr lang="en-GB" sz="2400" dirty="0" smtClean="0"/>
              <a:t> </a:t>
            </a:r>
            <a:r>
              <a:rPr lang="en-GB" sz="2400" dirty="0" err="1" smtClean="0"/>
              <a:t>que</a:t>
            </a:r>
            <a:r>
              <a:rPr lang="en-GB" sz="2400" dirty="0" smtClean="0"/>
              <a:t> </a:t>
            </a:r>
            <a:r>
              <a:rPr lang="en-GB" sz="2400" dirty="0" err="1" smtClean="0"/>
              <a:t>está</a:t>
            </a:r>
            <a:r>
              <a:rPr lang="en-GB" sz="2400" dirty="0" smtClean="0"/>
              <a:t> </a:t>
            </a:r>
            <a:r>
              <a:rPr lang="en-GB" sz="2400" dirty="0" err="1" smtClean="0"/>
              <a:t>totalmente</a:t>
            </a:r>
            <a:r>
              <a:rPr lang="en-GB" sz="2400" dirty="0" smtClean="0"/>
              <a:t> </a:t>
            </a:r>
            <a:r>
              <a:rPr lang="en-GB" sz="2400" dirty="0" err="1" smtClean="0"/>
              <a:t>integrado</a:t>
            </a:r>
            <a:r>
              <a:rPr lang="en-GB" sz="2400" dirty="0" smtClean="0"/>
              <a:t> </a:t>
            </a:r>
            <a:r>
              <a:rPr lang="en-GB" sz="2400" dirty="0" err="1" smtClean="0"/>
              <a:t>tanto</a:t>
            </a:r>
            <a:r>
              <a:rPr lang="en-GB" sz="2400" dirty="0" smtClean="0"/>
              <a:t> con los </a:t>
            </a:r>
            <a:r>
              <a:rPr lang="en-GB" sz="2400" dirty="0" err="1" smtClean="0"/>
              <a:t>procesos</a:t>
            </a:r>
            <a:r>
              <a:rPr lang="en-GB" sz="2400" dirty="0" smtClean="0"/>
              <a:t> </a:t>
            </a:r>
            <a:r>
              <a:rPr lang="en-GB" sz="2400" dirty="0" err="1" smtClean="0"/>
              <a:t>nacionales</a:t>
            </a:r>
            <a:r>
              <a:rPr lang="en-GB" sz="2400" dirty="0" smtClean="0"/>
              <a:t> </a:t>
            </a:r>
            <a:r>
              <a:rPr lang="en-GB" sz="2400" dirty="0" err="1" smtClean="0"/>
              <a:t>como</a:t>
            </a:r>
            <a:r>
              <a:rPr lang="en-GB" sz="2400" dirty="0" smtClean="0"/>
              <a:t> los </a:t>
            </a:r>
            <a:r>
              <a:rPr lang="en-GB" sz="2400" dirty="0" err="1" smtClean="0"/>
              <a:t>regionales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708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Encuadrar</a:t>
            </a:r>
            <a:r>
              <a:rPr lang="en-US" sz="3600" dirty="0" smtClean="0"/>
              <a:t> el PAE </a:t>
            </a:r>
            <a:r>
              <a:rPr lang="en-US" sz="3600" dirty="0" err="1" smtClean="0"/>
              <a:t>dentro</a:t>
            </a:r>
            <a:r>
              <a:rPr lang="en-US" sz="3600" dirty="0" smtClean="0"/>
              <a:t> de los planes de </a:t>
            </a:r>
            <a:r>
              <a:rPr lang="en-US" sz="3600" dirty="0" err="1" smtClean="0"/>
              <a:t>acción</a:t>
            </a:r>
            <a:r>
              <a:rPr lang="en-US" sz="3600" dirty="0" smtClean="0"/>
              <a:t> </a:t>
            </a:r>
            <a:r>
              <a:rPr lang="en-US" sz="3600" dirty="0" err="1" smtClean="0"/>
              <a:t>nacionales</a:t>
            </a:r>
            <a:r>
              <a:rPr lang="en-US" sz="3600" dirty="0" smtClean="0"/>
              <a:t> </a:t>
            </a:r>
            <a:r>
              <a:rPr lang="en-US" sz="3600" dirty="0" err="1" smtClean="0"/>
              <a:t>existentes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300" y="1723292"/>
            <a:ext cx="5156199" cy="4402871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err="1" smtClean="0">
                <a:hlinkClick r:id="rId2"/>
              </a:rPr>
              <a:t>Ejemplo</a:t>
            </a:r>
            <a:r>
              <a:rPr lang="en-US" sz="2400" u="sng" dirty="0" smtClean="0">
                <a:hlinkClick r:id="rId2"/>
              </a:rPr>
              <a:t>: PAE Cuenca del </a:t>
            </a:r>
            <a:r>
              <a:rPr lang="en-US" sz="2400" u="sng" dirty="0" err="1">
                <a:hlinkClick r:id="rId2"/>
              </a:rPr>
              <a:t>L</a:t>
            </a:r>
            <a:r>
              <a:rPr lang="en-US" sz="2400" u="sng" dirty="0" err="1" smtClean="0">
                <a:hlinkClick r:id="rId2"/>
              </a:rPr>
              <a:t>ago</a:t>
            </a:r>
            <a:r>
              <a:rPr lang="en-US" sz="2400" u="sng" dirty="0" smtClean="0">
                <a:hlinkClick r:id="rId2"/>
              </a:rPr>
              <a:t> Victoria</a:t>
            </a:r>
          </a:p>
          <a:p>
            <a:pPr marL="0" indent="0">
              <a:buNone/>
            </a:pPr>
            <a:r>
              <a:rPr lang="en-US" sz="2400" dirty="0" smtClean="0"/>
              <a:t>Para </a:t>
            </a:r>
            <a:r>
              <a:rPr lang="en-US" sz="2400" dirty="0" err="1" smtClean="0"/>
              <a:t>garantizar</a:t>
            </a:r>
            <a:r>
              <a:rPr lang="en-US" sz="2400" dirty="0" smtClean="0"/>
              <a:t> la </a:t>
            </a:r>
            <a:r>
              <a:rPr lang="en-US" sz="2400" dirty="0" err="1" smtClean="0"/>
              <a:t>sostenibilidad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actividades</a:t>
            </a:r>
            <a:r>
              <a:rPr lang="en-US" sz="2400" dirty="0" smtClean="0"/>
              <a:t> del PAE, </a:t>
            </a:r>
            <a:r>
              <a:rPr lang="en-US" sz="2400" dirty="0" err="1" smtClean="0"/>
              <a:t>puede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necesario</a:t>
            </a:r>
            <a:r>
              <a:rPr lang="en-US" sz="2400" dirty="0" smtClean="0"/>
              <a:t> </a:t>
            </a:r>
            <a:r>
              <a:rPr lang="en-US" sz="2400" dirty="0" err="1" smtClean="0"/>
              <a:t>encuadrarlas</a:t>
            </a:r>
            <a:r>
              <a:rPr lang="en-US" sz="2400" dirty="0" smtClean="0"/>
              <a:t>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de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prioridades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nacionales</a:t>
            </a:r>
            <a:r>
              <a:rPr lang="en-US" sz="2400" dirty="0" smtClean="0"/>
              <a:t> y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iniciativas</a:t>
            </a:r>
            <a:r>
              <a:rPr lang="en-US" sz="2400" dirty="0" smtClean="0"/>
              <a:t> </a:t>
            </a:r>
            <a:r>
              <a:rPr lang="en-US" sz="2400" dirty="0" err="1" smtClean="0"/>
              <a:t>regionales</a:t>
            </a:r>
            <a:r>
              <a:rPr lang="en-US" sz="2400" dirty="0" smtClean="0"/>
              <a:t> </a:t>
            </a:r>
            <a:r>
              <a:rPr lang="en-US" sz="2400" dirty="0" err="1" smtClean="0"/>
              <a:t>pertinentes</a:t>
            </a:r>
            <a:r>
              <a:rPr lang="en-US" sz="2400" dirty="0" smtClean="0"/>
              <a:t>. Este </a:t>
            </a:r>
            <a:r>
              <a:rPr lang="en-US" sz="2400" dirty="0" err="1" smtClean="0"/>
              <a:t>marco</a:t>
            </a:r>
            <a:r>
              <a:rPr lang="en-US" sz="2400" dirty="0" smtClean="0"/>
              <a:t> </a:t>
            </a:r>
            <a:r>
              <a:rPr lang="en-US" sz="2400" dirty="0" err="1" smtClean="0"/>
              <a:t>servirá</a:t>
            </a:r>
            <a:r>
              <a:rPr lang="en-US" sz="2400" dirty="0" smtClean="0"/>
              <a:t> de base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sendas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instituciones</a:t>
            </a:r>
            <a:r>
              <a:rPr lang="en-US" sz="2400" dirty="0" smtClean="0"/>
              <a:t> </a:t>
            </a:r>
            <a:r>
              <a:rPr lang="en-US" sz="2400" dirty="0" err="1" smtClean="0"/>
              <a:t>incluyan</a:t>
            </a:r>
            <a:r>
              <a:rPr lang="en-US" sz="2400" dirty="0" smtClean="0"/>
              <a:t> </a:t>
            </a:r>
            <a:r>
              <a:rPr lang="en-US" sz="2400" dirty="0" err="1" smtClean="0"/>
              <a:t>actividades</a:t>
            </a:r>
            <a:r>
              <a:rPr lang="en-US" sz="2400" dirty="0" smtClean="0"/>
              <a:t> del PAE en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 err="1" smtClean="0"/>
              <a:t>presupuestos</a:t>
            </a:r>
            <a:r>
              <a:rPr lang="en-US" sz="2400" dirty="0" smtClean="0"/>
              <a:t> </a:t>
            </a:r>
            <a:r>
              <a:rPr lang="en-US" sz="2400" dirty="0" err="1" smtClean="0"/>
              <a:t>anuales</a:t>
            </a:r>
            <a:r>
              <a:rPr lang="en-US" sz="2400" dirty="0" smtClean="0"/>
              <a:t>, </a:t>
            </a:r>
            <a:r>
              <a:rPr lang="en-US" sz="2400" dirty="0" err="1" smtClean="0"/>
              <a:t>especialmente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aprovechar</a:t>
            </a:r>
            <a:r>
              <a:rPr lang="en-US" sz="2400" dirty="0" smtClean="0"/>
              <a:t> la </a:t>
            </a:r>
            <a:r>
              <a:rPr lang="en-US" sz="2400" dirty="0" err="1" smtClean="0"/>
              <a:t>financianción</a:t>
            </a:r>
            <a:r>
              <a:rPr lang="en-US" sz="2400" dirty="0" smtClean="0"/>
              <a:t> </a:t>
            </a:r>
            <a:r>
              <a:rPr lang="en-US" sz="2400" dirty="0" err="1" smtClean="0"/>
              <a:t>externa</a:t>
            </a:r>
            <a:r>
              <a:rPr lang="en-US" sz="2400" dirty="0" smtClean="0"/>
              <a:t>.</a:t>
            </a:r>
            <a:endParaRPr lang="en-US" sz="2400" u="sng" dirty="0" smtClean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endParaRPr lang="en-US" sz="2400" u="sng" dirty="0">
              <a:solidFill>
                <a:schemeClr val="tx1"/>
              </a:solidFill>
              <a:hlinkClick r:id="rId2"/>
            </a:endParaRPr>
          </a:p>
        </p:txBody>
      </p:sp>
      <p:pic>
        <p:nvPicPr>
          <p:cNvPr id="4" name="Picture 3" descr="victoria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686050"/>
            <a:ext cx="25908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Asociación</a:t>
            </a:r>
            <a:r>
              <a:rPr lang="en-US" sz="3600" dirty="0" smtClean="0"/>
              <a:t> </a:t>
            </a:r>
            <a:r>
              <a:rPr lang="en-US" sz="3600" dirty="0" err="1" smtClean="0"/>
              <a:t>estratégica</a:t>
            </a:r>
            <a:r>
              <a:rPr lang="en-US" sz="3600" dirty="0" smtClean="0"/>
              <a:t> con </a:t>
            </a:r>
            <a:r>
              <a:rPr lang="en-US" sz="3600" dirty="0" err="1" smtClean="0"/>
              <a:t>otras</a:t>
            </a:r>
            <a:r>
              <a:rPr lang="en-US" sz="3600" dirty="0" smtClean="0"/>
              <a:t> </a:t>
            </a:r>
            <a:r>
              <a:rPr lang="en-US" sz="3600" dirty="0" err="1" smtClean="0"/>
              <a:t>iniciativas</a:t>
            </a:r>
            <a:r>
              <a:rPr lang="en-US" sz="3600" dirty="0" smtClean="0"/>
              <a:t> </a:t>
            </a:r>
            <a:r>
              <a:rPr lang="en-US" sz="3600" dirty="0" err="1" smtClean="0"/>
              <a:t>regionales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300" y="1406770"/>
            <a:ext cx="56769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err="1" smtClean="0">
                <a:hlinkClick r:id="rId2"/>
              </a:rPr>
              <a:t>Ejemplo</a:t>
            </a:r>
            <a:r>
              <a:rPr lang="en-US" sz="2400" u="sng" dirty="0" smtClean="0">
                <a:hlinkClick r:id="rId2"/>
              </a:rPr>
              <a:t>: PAE Cuenca del Río Mekong</a:t>
            </a:r>
          </a:p>
          <a:p>
            <a:pPr marL="0" indent="0">
              <a:buNone/>
            </a:pPr>
            <a:r>
              <a:rPr lang="en-US" sz="2400" dirty="0" smtClean="0"/>
              <a:t>Para </a:t>
            </a:r>
            <a:r>
              <a:rPr lang="en-US" sz="2400" dirty="0" err="1" smtClean="0"/>
              <a:t>reducir</a:t>
            </a:r>
            <a:r>
              <a:rPr lang="en-US" sz="2400" dirty="0" smtClean="0"/>
              <a:t> la </a:t>
            </a:r>
            <a:r>
              <a:rPr lang="en-US" sz="2400" dirty="0" err="1" smtClean="0"/>
              <a:t>multiplicación</a:t>
            </a:r>
            <a:r>
              <a:rPr lang="en-US" sz="2400" dirty="0" smtClean="0"/>
              <a:t> </a:t>
            </a:r>
            <a:r>
              <a:rPr lang="en-US" sz="2400" dirty="0" err="1" smtClean="0"/>
              <a:t>inadecuada</a:t>
            </a:r>
            <a:r>
              <a:rPr lang="en-US" sz="2400" dirty="0" smtClean="0"/>
              <a:t> de </a:t>
            </a:r>
            <a:r>
              <a:rPr lang="en-US" sz="2400" dirty="0" err="1" smtClean="0"/>
              <a:t>esfuerzos</a:t>
            </a:r>
            <a:r>
              <a:rPr lang="en-US" sz="2400" dirty="0" smtClean="0"/>
              <a:t>, el </a:t>
            </a:r>
            <a:r>
              <a:rPr lang="en-US" sz="2400" dirty="0" err="1" smtClean="0"/>
              <a:t>desaprovechamiento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recursos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financieros</a:t>
            </a:r>
            <a:r>
              <a:rPr lang="en-US" sz="2400" dirty="0" smtClean="0"/>
              <a:t>, </a:t>
            </a:r>
            <a:r>
              <a:rPr lang="en-US" sz="2400" dirty="0" err="1" smtClean="0"/>
              <a:t>tiempo</a:t>
            </a:r>
            <a:r>
              <a:rPr lang="en-US" sz="2400" dirty="0" smtClean="0"/>
              <a:t> y </a:t>
            </a:r>
            <a:r>
              <a:rPr lang="en-US" sz="2400" dirty="0" err="1" smtClean="0"/>
              <a:t>conocimiento</a:t>
            </a:r>
            <a:r>
              <a:rPr lang="en-US" sz="2400" dirty="0" smtClean="0"/>
              <a:t>) y el </a:t>
            </a:r>
            <a:r>
              <a:rPr lang="en-US" sz="2400" dirty="0" err="1" smtClean="0"/>
              <a:t>conflicto</a:t>
            </a:r>
            <a:r>
              <a:rPr lang="en-US" sz="2400" dirty="0" smtClean="0"/>
              <a:t> entre </a:t>
            </a:r>
            <a:r>
              <a:rPr lang="en-US" sz="2400" dirty="0" err="1" smtClean="0"/>
              <a:t>uno</a:t>
            </a:r>
            <a:r>
              <a:rPr lang="en-US" sz="2400" dirty="0" smtClean="0"/>
              <a:t> y </a:t>
            </a:r>
            <a:r>
              <a:rPr lang="en-US" sz="2400" dirty="0" err="1" smtClean="0"/>
              <a:t>otro</a:t>
            </a:r>
            <a:r>
              <a:rPr lang="en-US" sz="2400" dirty="0" smtClean="0"/>
              <a:t> </a:t>
            </a:r>
            <a:r>
              <a:rPr lang="en-US" sz="2400" dirty="0" err="1" smtClean="0"/>
              <a:t>enfoque</a:t>
            </a:r>
            <a:r>
              <a:rPr lang="en-US" sz="2400" dirty="0" smtClean="0"/>
              <a:t>, el </a:t>
            </a:r>
            <a:r>
              <a:rPr lang="en-US" sz="2400" dirty="0" err="1" smtClean="0"/>
              <a:t>proceso</a:t>
            </a:r>
            <a:r>
              <a:rPr lang="en-US" sz="2400" dirty="0" smtClean="0"/>
              <a:t> PAE </a:t>
            </a:r>
            <a:r>
              <a:rPr lang="en-US" sz="2400" dirty="0" err="1" smtClean="0"/>
              <a:t>puede</a:t>
            </a:r>
            <a:r>
              <a:rPr lang="en-US" sz="2400" dirty="0" smtClean="0"/>
              <a:t> </a:t>
            </a:r>
            <a:r>
              <a:rPr lang="en-US" sz="2400" dirty="0" err="1" smtClean="0"/>
              <a:t>colaborar</a:t>
            </a:r>
            <a:r>
              <a:rPr lang="en-US" sz="2400" dirty="0" smtClean="0"/>
              <a:t> </a:t>
            </a:r>
            <a:r>
              <a:rPr lang="en-US" sz="2400" dirty="0" err="1" smtClean="0"/>
              <a:t>plenamente</a:t>
            </a:r>
            <a:r>
              <a:rPr lang="en-US" sz="2400" dirty="0" smtClean="0"/>
              <a:t> e </a:t>
            </a:r>
            <a:r>
              <a:rPr lang="en-US" sz="2400" dirty="0" err="1" smtClean="0"/>
              <a:t>integrarse</a:t>
            </a:r>
            <a:r>
              <a:rPr lang="en-US" sz="2400" dirty="0" smtClean="0"/>
              <a:t> a </a:t>
            </a:r>
            <a:r>
              <a:rPr lang="en-US" sz="2400" dirty="0" err="1" smtClean="0"/>
              <a:t>otras</a:t>
            </a:r>
            <a:r>
              <a:rPr lang="en-US" sz="2400" dirty="0" smtClean="0"/>
              <a:t> </a:t>
            </a:r>
            <a:r>
              <a:rPr lang="en-US" sz="2400" dirty="0" err="1" smtClean="0"/>
              <a:t>asociaciones</a:t>
            </a:r>
            <a:r>
              <a:rPr lang="en-US" sz="2400" dirty="0" smtClean="0"/>
              <a:t> </a:t>
            </a:r>
            <a:r>
              <a:rPr lang="en-US" sz="2400" dirty="0" err="1" smtClean="0"/>
              <a:t>estratégicas</a:t>
            </a:r>
            <a:r>
              <a:rPr lang="en-US" sz="2400" dirty="0" smtClean="0"/>
              <a:t> e </a:t>
            </a:r>
            <a:r>
              <a:rPr lang="en-US" sz="2400" dirty="0" err="1" smtClean="0"/>
              <a:t>iniviativas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nacionales</a:t>
            </a:r>
            <a:r>
              <a:rPr lang="en-US" sz="2400" dirty="0" smtClean="0"/>
              <a:t> y </a:t>
            </a:r>
            <a:r>
              <a:rPr lang="en-US" sz="2400" dirty="0" err="1" smtClean="0"/>
              <a:t>regionales</a:t>
            </a:r>
            <a:r>
              <a:rPr lang="en-US" sz="2400" dirty="0" smtClean="0"/>
              <a:t>.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ejemplo</a:t>
            </a:r>
            <a:r>
              <a:rPr lang="en-US" sz="2400" dirty="0" smtClean="0"/>
              <a:t>, </a:t>
            </a:r>
            <a:r>
              <a:rPr lang="en-US" sz="2400" dirty="0" err="1" smtClean="0"/>
              <a:t>puede</a:t>
            </a:r>
            <a:r>
              <a:rPr lang="en-US" sz="2400" dirty="0" smtClean="0"/>
              <a:t> </a:t>
            </a:r>
            <a:r>
              <a:rPr lang="en-US" sz="2400" dirty="0" err="1" smtClean="0"/>
              <a:t>implicarse</a:t>
            </a:r>
            <a:r>
              <a:rPr lang="en-US" sz="2400" dirty="0" smtClean="0"/>
              <a:t> y </a:t>
            </a:r>
            <a:r>
              <a:rPr lang="en-US" sz="2400" dirty="0" err="1" smtClean="0"/>
              <a:t>colaborar</a:t>
            </a:r>
            <a:r>
              <a:rPr lang="en-US" sz="2400" dirty="0" smtClean="0"/>
              <a:t> con planes </a:t>
            </a:r>
            <a:r>
              <a:rPr lang="en-US" sz="2400" dirty="0" err="1" smtClean="0"/>
              <a:t>nacionales</a:t>
            </a:r>
            <a:r>
              <a:rPr lang="en-US" sz="2400" dirty="0" smtClean="0"/>
              <a:t> de </a:t>
            </a:r>
            <a:r>
              <a:rPr lang="en-US" sz="2400" dirty="0" err="1" smtClean="0"/>
              <a:t>manejo</a:t>
            </a:r>
            <a:r>
              <a:rPr lang="en-US" sz="2400" dirty="0" smtClean="0"/>
              <a:t> y </a:t>
            </a:r>
            <a:r>
              <a:rPr lang="en-US" sz="2400" dirty="0" err="1" smtClean="0"/>
              <a:t>planificación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los planes IWRM, RBM o ICZM, entre </a:t>
            </a:r>
            <a:r>
              <a:rPr lang="en-US" sz="2400" dirty="0" err="1" smtClean="0"/>
              <a:t>otros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5" name="Picture 4" descr="mekong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0" y="2527300"/>
            <a:ext cx="2712339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Acuerdos</a:t>
            </a:r>
            <a:r>
              <a:rPr lang="en-US" sz="3600" dirty="0" smtClean="0"/>
              <a:t> </a:t>
            </a:r>
            <a:r>
              <a:rPr lang="en-US" sz="3600" dirty="0" err="1" smtClean="0"/>
              <a:t>subregionales</a:t>
            </a:r>
            <a:r>
              <a:rPr lang="en-US" sz="3600" dirty="0" smtClean="0"/>
              <a:t> y </a:t>
            </a:r>
            <a:r>
              <a:rPr lang="en-US" sz="3600" dirty="0" err="1" smtClean="0"/>
              <a:t>bilaterales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300" y="1981200"/>
            <a:ext cx="5676900" cy="4437185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err="1" smtClean="0">
                <a:hlinkClick r:id="rId2"/>
              </a:rPr>
              <a:t>Ejemplo</a:t>
            </a:r>
            <a:r>
              <a:rPr lang="en-US" sz="2400" u="sng" dirty="0" smtClean="0">
                <a:hlinkClick r:id="rId2"/>
              </a:rPr>
              <a:t>: PAE Mar del Sur de China</a:t>
            </a:r>
            <a:endParaRPr lang="en-US" sz="2400" u="sng" dirty="0">
              <a:hlinkClick r:id="rId2"/>
            </a:endParaRPr>
          </a:p>
          <a:p>
            <a:pPr marL="0" indent="0">
              <a:buNone/>
            </a:pPr>
            <a:r>
              <a:rPr lang="en-US" sz="2400" dirty="0" err="1" smtClean="0"/>
              <a:t>Puede</a:t>
            </a:r>
            <a:r>
              <a:rPr lang="en-US" sz="2400" dirty="0" smtClean="0"/>
              <a:t> </a:t>
            </a:r>
            <a:r>
              <a:rPr lang="en-US" sz="2400" dirty="0" err="1" smtClean="0"/>
              <a:t>invitarse</a:t>
            </a:r>
            <a:r>
              <a:rPr lang="en-US" sz="2400" dirty="0" smtClean="0"/>
              <a:t> a los </a:t>
            </a:r>
            <a:r>
              <a:rPr lang="en-US" sz="2400" dirty="0" err="1" smtClean="0"/>
              <a:t>países</a:t>
            </a:r>
            <a:r>
              <a:rPr lang="en-US" sz="2400" dirty="0" smtClean="0"/>
              <a:t> a </a:t>
            </a:r>
            <a:r>
              <a:rPr lang="en-US" sz="2400" dirty="0" err="1" smtClean="0"/>
              <a:t>participar</a:t>
            </a:r>
            <a:r>
              <a:rPr lang="en-US" sz="2400" dirty="0" smtClean="0"/>
              <a:t> en </a:t>
            </a:r>
            <a:r>
              <a:rPr lang="en-US" sz="2400" dirty="0" err="1" smtClean="0"/>
              <a:t>acuerdos</a:t>
            </a:r>
            <a:r>
              <a:rPr lang="en-US" sz="2400" dirty="0" smtClean="0"/>
              <a:t> </a:t>
            </a:r>
            <a:r>
              <a:rPr lang="en-US" sz="2400" dirty="0" err="1" smtClean="0"/>
              <a:t>subregionales</a:t>
            </a:r>
            <a:r>
              <a:rPr lang="en-US" sz="2400" dirty="0" smtClean="0"/>
              <a:t> y </a:t>
            </a:r>
            <a:r>
              <a:rPr lang="en-US" sz="2400" dirty="0" err="1" smtClean="0"/>
              <a:t>bilaterales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abordar</a:t>
            </a:r>
            <a:r>
              <a:rPr lang="en-US" sz="2400" dirty="0" smtClean="0"/>
              <a:t> </a:t>
            </a:r>
            <a:r>
              <a:rPr lang="en-US" sz="2400" dirty="0" err="1" smtClean="0"/>
              <a:t>asuntos</a:t>
            </a:r>
            <a:r>
              <a:rPr lang="en-US" sz="2400" dirty="0" smtClean="0"/>
              <a:t> </a:t>
            </a:r>
            <a:r>
              <a:rPr lang="en-US" sz="2400" dirty="0" err="1" smtClean="0"/>
              <a:t>relativos</a:t>
            </a:r>
            <a:r>
              <a:rPr lang="en-US" sz="2400" dirty="0" smtClean="0"/>
              <a:t> a la </a:t>
            </a:r>
            <a:r>
              <a:rPr lang="en-US" sz="2400" dirty="0" err="1" smtClean="0"/>
              <a:t>implementación</a:t>
            </a:r>
            <a:r>
              <a:rPr lang="en-US" sz="2400" dirty="0" smtClean="0"/>
              <a:t> del PAE.</a:t>
            </a:r>
          </a:p>
          <a:p>
            <a:pPr marL="0" indent="0">
              <a:buNone/>
            </a:pPr>
            <a:r>
              <a:rPr lang="en-US" sz="2400" dirty="0" smtClean="0"/>
              <a:t>Un </a:t>
            </a:r>
            <a:r>
              <a:rPr lang="en-US" sz="2400" dirty="0" err="1" smtClean="0"/>
              <a:t>Memorando</a:t>
            </a:r>
            <a:r>
              <a:rPr lang="en-US" sz="2400" dirty="0" smtClean="0"/>
              <a:t> de </a:t>
            </a:r>
            <a:r>
              <a:rPr lang="en-US" sz="2400" dirty="0" err="1" smtClean="0"/>
              <a:t>Entendimiento</a:t>
            </a:r>
            <a:r>
              <a:rPr lang="en-US" sz="2400" dirty="0" smtClean="0"/>
              <a:t> </a:t>
            </a:r>
            <a:r>
              <a:rPr lang="en-US" sz="2400" dirty="0" err="1" smtClean="0"/>
              <a:t>firmado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todos</a:t>
            </a:r>
            <a:r>
              <a:rPr lang="en-US" sz="2400" dirty="0" smtClean="0"/>
              <a:t> los </a:t>
            </a:r>
            <a:r>
              <a:rPr lang="en-US" sz="2400" dirty="0" err="1" smtClean="0"/>
              <a:t>países</a:t>
            </a:r>
            <a:r>
              <a:rPr lang="en-US" sz="2400" dirty="0" smtClean="0"/>
              <a:t> </a:t>
            </a:r>
            <a:r>
              <a:rPr lang="en-US" sz="2400" dirty="0" err="1" smtClean="0"/>
              <a:t>participantes</a:t>
            </a:r>
            <a:r>
              <a:rPr lang="en-US" sz="2400" dirty="0" smtClean="0"/>
              <a:t> del PAE </a:t>
            </a:r>
            <a:r>
              <a:rPr lang="en-US" sz="2400" dirty="0" err="1" smtClean="0"/>
              <a:t>puede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el </a:t>
            </a:r>
            <a:r>
              <a:rPr lang="en-US" sz="2400" dirty="0" err="1" smtClean="0"/>
              <a:t>marco</a:t>
            </a:r>
            <a:r>
              <a:rPr lang="en-US" sz="2400" dirty="0" smtClean="0"/>
              <a:t> en el </a:t>
            </a:r>
            <a:r>
              <a:rPr lang="en-US" sz="2400" dirty="0" err="1" smtClean="0"/>
              <a:t>cual</a:t>
            </a:r>
            <a:r>
              <a:rPr lang="en-US" sz="2400" dirty="0" smtClean="0"/>
              <a:t> se </a:t>
            </a:r>
            <a:r>
              <a:rPr lang="en-US" sz="2400" dirty="0" err="1" smtClean="0"/>
              <a:t>negocian</a:t>
            </a:r>
            <a:r>
              <a:rPr lang="en-US" sz="2400" dirty="0" smtClean="0"/>
              <a:t> e </a:t>
            </a:r>
            <a:r>
              <a:rPr lang="en-US" sz="2400" dirty="0" err="1" smtClean="0"/>
              <a:t>implementan</a:t>
            </a:r>
            <a:r>
              <a:rPr lang="en-US" sz="2400" dirty="0" smtClean="0"/>
              <a:t> tales </a:t>
            </a:r>
            <a:r>
              <a:rPr lang="en-US" sz="2400" dirty="0" err="1" smtClean="0"/>
              <a:t>acuerdos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" y="2832100"/>
            <a:ext cx="2892403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 </a:t>
            </a:r>
            <a:r>
              <a:rPr lang="en-US" sz="3600" dirty="0" err="1" smtClean="0"/>
              <a:t>esta</a:t>
            </a:r>
            <a:r>
              <a:rPr lang="en-US" sz="3600" dirty="0" smtClean="0"/>
              <a:t> </a:t>
            </a:r>
            <a:r>
              <a:rPr lang="en-US" sz="3600" dirty="0" err="1" smtClean="0"/>
              <a:t>sección</a:t>
            </a:r>
            <a:r>
              <a:rPr lang="en-US" sz="3600" dirty="0" smtClean="0"/>
              <a:t> </a:t>
            </a:r>
            <a:r>
              <a:rPr lang="en-US" sz="3600" dirty="0" err="1" smtClean="0"/>
              <a:t>usted</a:t>
            </a:r>
            <a:r>
              <a:rPr lang="en-US" sz="3600" dirty="0" smtClean="0"/>
              <a:t> </a:t>
            </a:r>
            <a:r>
              <a:rPr lang="en-US" sz="3600" dirty="0" err="1" smtClean="0"/>
              <a:t>aprenderá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...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2540001"/>
            <a:ext cx="7556500" cy="3403600"/>
          </a:xfrm>
        </p:spPr>
        <p:txBody>
          <a:bodyPr/>
          <a:lstStyle/>
          <a:p>
            <a:r>
              <a:rPr lang="en-GB" dirty="0" smtClean="0"/>
              <a:t>¿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el </a:t>
            </a:r>
            <a:r>
              <a:rPr lang="en-GB" dirty="0" err="1" smtClean="0"/>
              <a:t>planeamiento</a:t>
            </a:r>
            <a:r>
              <a:rPr lang="en-GB" dirty="0" smtClean="0"/>
              <a:t> </a:t>
            </a:r>
            <a:r>
              <a:rPr lang="en-GB" dirty="0" err="1" smtClean="0"/>
              <a:t>estratégico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 smtClean="0"/>
              <a:t>Los </a:t>
            </a:r>
            <a:r>
              <a:rPr lang="en-GB" dirty="0" err="1" smtClean="0"/>
              <a:t>pasos</a:t>
            </a:r>
            <a:r>
              <a:rPr lang="en-GB" dirty="0" smtClean="0"/>
              <a:t> claves del </a:t>
            </a:r>
            <a:r>
              <a:rPr lang="en-GB" dirty="0" err="1" smtClean="0"/>
              <a:t>proceso</a:t>
            </a:r>
            <a:r>
              <a:rPr lang="en-GB" dirty="0" smtClean="0"/>
              <a:t> de </a:t>
            </a:r>
            <a:r>
              <a:rPr lang="en-GB" dirty="0" err="1" smtClean="0"/>
              <a:t>planeamiento</a:t>
            </a:r>
            <a:r>
              <a:rPr lang="en-GB" dirty="0" smtClean="0"/>
              <a:t> </a:t>
            </a:r>
            <a:r>
              <a:rPr lang="en-GB" dirty="0" err="1" smtClean="0"/>
              <a:t>estratégico</a:t>
            </a:r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Redes de coordinación regional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300" y="1981200"/>
            <a:ext cx="5676900" cy="4144963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err="1" smtClean="0">
                <a:hlinkClick r:id="rId2"/>
              </a:rPr>
              <a:t>Ejemplo</a:t>
            </a:r>
            <a:r>
              <a:rPr lang="en-US" sz="2400" u="sng" dirty="0" smtClean="0">
                <a:hlinkClick r:id="rId2"/>
              </a:rPr>
              <a:t>: PAE Cuenca del </a:t>
            </a:r>
            <a:r>
              <a:rPr lang="en-US" sz="2400" u="sng" dirty="0" err="1" smtClean="0">
                <a:hlinkClick r:id="rId2"/>
              </a:rPr>
              <a:t>lago</a:t>
            </a:r>
            <a:r>
              <a:rPr lang="en-US" sz="2400" u="sng" dirty="0" smtClean="0">
                <a:hlinkClick r:id="rId2"/>
              </a:rPr>
              <a:t> Chad</a:t>
            </a:r>
            <a:endParaRPr lang="en-US" sz="2400" u="sng" dirty="0">
              <a:hlinkClick r:id="rId2"/>
            </a:endParaRPr>
          </a:p>
          <a:p>
            <a:pPr marL="0" indent="0">
              <a:buNone/>
            </a:pPr>
            <a:r>
              <a:rPr lang="en-US" sz="2400" dirty="0" smtClean="0"/>
              <a:t>A  menudo, se </a:t>
            </a:r>
            <a:r>
              <a:rPr lang="en-US" sz="2400" dirty="0" err="1" smtClean="0"/>
              <a:t>crean</a:t>
            </a:r>
            <a:r>
              <a:rPr lang="en-US" sz="2400" dirty="0" smtClean="0"/>
              <a:t>, </a:t>
            </a:r>
            <a:r>
              <a:rPr lang="en-US" sz="2400" dirty="0" err="1" smtClean="0"/>
              <a:t>fortalecen</a:t>
            </a:r>
            <a:r>
              <a:rPr lang="en-US" sz="2400" dirty="0" smtClean="0"/>
              <a:t> o </a:t>
            </a:r>
            <a:r>
              <a:rPr lang="en-US" sz="2400" dirty="0" err="1" smtClean="0"/>
              <a:t>revisan</a:t>
            </a:r>
            <a:r>
              <a:rPr lang="en-US" sz="2400" dirty="0" smtClean="0"/>
              <a:t> </a:t>
            </a:r>
            <a:r>
              <a:rPr lang="en-US" sz="2400" dirty="0" err="1" smtClean="0"/>
              <a:t>comisiones</a:t>
            </a:r>
            <a:r>
              <a:rPr lang="en-US" sz="2400" dirty="0" smtClean="0"/>
              <a:t> </a:t>
            </a:r>
            <a:r>
              <a:rPr lang="en-US" sz="2400" dirty="0" err="1" smtClean="0"/>
              <a:t>regionales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parte del </a:t>
            </a:r>
            <a:r>
              <a:rPr lang="en-US" sz="2400" dirty="0" err="1" smtClean="0"/>
              <a:t>proceso</a:t>
            </a:r>
            <a:r>
              <a:rPr lang="en-US" sz="2400" dirty="0" smtClean="0"/>
              <a:t> PAE. </a:t>
            </a:r>
            <a:r>
              <a:rPr lang="en-US" sz="2400" dirty="0" err="1" smtClean="0"/>
              <a:t>Estas</a:t>
            </a:r>
            <a:r>
              <a:rPr lang="en-US" sz="2400" dirty="0" smtClean="0"/>
              <a:t> </a:t>
            </a:r>
            <a:r>
              <a:rPr lang="en-US" sz="2400" dirty="0" err="1" smtClean="0"/>
              <a:t>tienen</a:t>
            </a:r>
            <a:r>
              <a:rPr lang="en-US" sz="2400" dirty="0" smtClean="0"/>
              <a:t> la </a:t>
            </a:r>
            <a:r>
              <a:rPr lang="en-US" sz="2400" dirty="0" err="1" smtClean="0"/>
              <a:t>responsabilidad</a:t>
            </a:r>
            <a:r>
              <a:rPr lang="en-US" sz="2400" dirty="0" smtClean="0"/>
              <a:t> de </a:t>
            </a:r>
            <a:r>
              <a:rPr lang="en-US" sz="2400" dirty="0" err="1" smtClean="0"/>
              <a:t>promover</a:t>
            </a:r>
            <a:r>
              <a:rPr lang="en-US" sz="2400" dirty="0" smtClean="0"/>
              <a:t> y </a:t>
            </a:r>
            <a:r>
              <a:rPr lang="en-US" sz="2400" dirty="0" err="1" smtClean="0"/>
              <a:t>coordinar</a:t>
            </a:r>
            <a:r>
              <a:rPr lang="en-US" sz="2400" dirty="0" smtClean="0"/>
              <a:t> la </a:t>
            </a:r>
            <a:r>
              <a:rPr lang="en-US" sz="2400" dirty="0" err="1" smtClean="0"/>
              <a:t>implementación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acciones</a:t>
            </a:r>
            <a:r>
              <a:rPr lang="en-US" sz="2400" dirty="0" smtClean="0"/>
              <a:t> </a:t>
            </a:r>
            <a:r>
              <a:rPr lang="en-US" sz="2400" dirty="0" err="1" smtClean="0"/>
              <a:t>prioritarias</a:t>
            </a:r>
            <a:r>
              <a:rPr lang="en-US" sz="2400" dirty="0" smtClean="0"/>
              <a:t> </a:t>
            </a:r>
            <a:r>
              <a:rPr lang="en-US" sz="2400" dirty="0" err="1" smtClean="0"/>
              <a:t>establecidas</a:t>
            </a:r>
            <a:r>
              <a:rPr lang="en-US" sz="2400" dirty="0" smtClean="0"/>
              <a:t> en el PAE </a:t>
            </a:r>
            <a:r>
              <a:rPr lang="en-US" sz="2400" dirty="0" err="1" smtClean="0"/>
              <a:t>por</a:t>
            </a:r>
            <a:r>
              <a:rPr lang="en-US" sz="2400" dirty="0" smtClean="0"/>
              <a:t> los </a:t>
            </a:r>
            <a:r>
              <a:rPr lang="en-US" sz="2400" dirty="0" err="1" smtClean="0"/>
              <a:t>países</a:t>
            </a:r>
            <a:r>
              <a:rPr lang="en-US" sz="2400" dirty="0" smtClean="0"/>
              <a:t> </a:t>
            </a:r>
            <a:r>
              <a:rPr lang="en-US" sz="2400" dirty="0" err="1" smtClean="0"/>
              <a:t>participantes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2349499"/>
            <a:ext cx="3009900" cy="28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Planes de </a:t>
            </a:r>
            <a:r>
              <a:rPr lang="fr-FR" dirty="0" err="1" smtClean="0"/>
              <a:t>acción</a:t>
            </a:r>
            <a:r>
              <a:rPr lang="fr-FR" dirty="0" smtClean="0"/>
              <a:t> </a:t>
            </a:r>
            <a:r>
              <a:rPr lang="fr-FR" dirty="0" err="1" smtClean="0"/>
              <a:t>nacionales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smtClean="0"/>
              <a:t>NAP)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700" y="1424354"/>
            <a:ext cx="6248400" cy="5433646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err="1" smtClean="0">
                <a:hlinkClick r:id="rId2"/>
              </a:rPr>
              <a:t>Ejemplo</a:t>
            </a:r>
            <a:r>
              <a:rPr lang="en-US" sz="2400" u="sng" dirty="0" smtClean="0">
                <a:hlinkClick r:id="rId2"/>
              </a:rPr>
              <a:t>: PAE Mar </a:t>
            </a:r>
            <a:r>
              <a:rPr lang="en-US" sz="2400" u="sng" dirty="0" err="1" smtClean="0">
                <a:hlinkClick r:id="rId2"/>
              </a:rPr>
              <a:t>Caspio</a:t>
            </a:r>
            <a:endParaRPr lang="en-US" sz="2400" u="sng" dirty="0">
              <a:hlinkClick r:id="rId2"/>
            </a:endParaRPr>
          </a:p>
          <a:p>
            <a:pPr marL="0" indent="0">
              <a:buNone/>
            </a:pPr>
            <a:r>
              <a:rPr lang="en-US" sz="2400" dirty="0" smtClean="0"/>
              <a:t>El PAE </a:t>
            </a:r>
            <a:r>
              <a:rPr lang="en-US" sz="2400" dirty="0" err="1" smtClean="0"/>
              <a:t>puede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respaldado</a:t>
            </a:r>
            <a:r>
              <a:rPr lang="en-US" sz="2400" dirty="0" smtClean="0"/>
              <a:t> en gran </a:t>
            </a:r>
            <a:r>
              <a:rPr lang="en-US" sz="2400" dirty="0" err="1" smtClean="0"/>
              <a:t>medida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intervenciones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nacionales</a:t>
            </a:r>
            <a:r>
              <a:rPr lang="en-US" sz="2400" dirty="0" smtClean="0"/>
              <a:t> </a:t>
            </a:r>
            <a:r>
              <a:rPr lang="en-US" sz="2400" dirty="0" err="1" smtClean="0"/>
              <a:t>incluidas</a:t>
            </a:r>
            <a:r>
              <a:rPr lang="en-US" sz="2400" dirty="0" smtClean="0"/>
              <a:t> en planes </a:t>
            </a:r>
            <a:r>
              <a:rPr lang="en-US" sz="2400" dirty="0" err="1" smtClean="0"/>
              <a:t>nacionales</a:t>
            </a:r>
            <a:r>
              <a:rPr lang="en-US" sz="2400" dirty="0" smtClean="0"/>
              <a:t> </a:t>
            </a:r>
            <a:r>
              <a:rPr lang="en-US" sz="2400" dirty="0" err="1" smtClean="0"/>
              <a:t>específicos</a:t>
            </a:r>
            <a:r>
              <a:rPr lang="en-US" sz="2400" dirty="0" smtClean="0"/>
              <a:t> del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hídrico</a:t>
            </a:r>
            <a:r>
              <a:rPr lang="en-US" sz="2400" dirty="0" smtClean="0"/>
              <a:t> y </a:t>
            </a:r>
            <a:r>
              <a:rPr lang="en-US" sz="2400" dirty="0" err="1" smtClean="0"/>
              <a:t>desarrolladas</a:t>
            </a:r>
            <a:r>
              <a:rPr lang="en-US" sz="2400" dirty="0" smtClean="0"/>
              <a:t> </a:t>
            </a:r>
            <a:r>
              <a:rPr lang="en-US" sz="2400" dirty="0" err="1" smtClean="0"/>
              <a:t>durante</a:t>
            </a:r>
            <a:r>
              <a:rPr lang="en-US" sz="2400" dirty="0" smtClean="0"/>
              <a:t> el </a:t>
            </a:r>
            <a:r>
              <a:rPr lang="en-US" sz="2400" dirty="0" err="1" smtClean="0"/>
              <a:t>proceso</a:t>
            </a:r>
            <a:r>
              <a:rPr lang="en-US" sz="2400" dirty="0" smtClean="0"/>
              <a:t> PAE. </a:t>
            </a:r>
            <a:r>
              <a:rPr lang="en-US" sz="2400" dirty="0" err="1" smtClean="0"/>
              <a:t>Aunque</a:t>
            </a:r>
            <a:r>
              <a:rPr lang="en-US" sz="2400" dirty="0" smtClean="0"/>
              <a:t> los NAP se </a:t>
            </a:r>
            <a:r>
              <a:rPr lang="en-US" sz="2400" dirty="0" err="1" smtClean="0"/>
              <a:t>enmarcan</a:t>
            </a:r>
            <a:r>
              <a:rPr lang="en-US" sz="2400" dirty="0" smtClean="0"/>
              <a:t>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del PAE, </a:t>
            </a:r>
            <a:r>
              <a:rPr lang="en-US" sz="2400" dirty="0" err="1" smtClean="0"/>
              <a:t>constituyen</a:t>
            </a:r>
            <a:r>
              <a:rPr lang="en-US" sz="2400" dirty="0" smtClean="0"/>
              <a:t> a la </a:t>
            </a:r>
            <a:r>
              <a:rPr lang="en-US" sz="2400" dirty="0" err="1" smtClean="0"/>
              <a:t>vez</a:t>
            </a:r>
            <a:r>
              <a:rPr lang="en-US" sz="2400" dirty="0" smtClean="0"/>
              <a:t> </a:t>
            </a:r>
            <a:r>
              <a:rPr lang="en-US" sz="2400" dirty="0" err="1" smtClean="0"/>
              <a:t>documentos</a:t>
            </a:r>
            <a:r>
              <a:rPr lang="en-US" sz="2400" dirty="0" smtClean="0"/>
              <a:t> </a:t>
            </a:r>
            <a:r>
              <a:rPr lang="en-US" sz="2400" dirty="0" err="1" smtClean="0"/>
              <a:t>coherentes</a:t>
            </a:r>
            <a:r>
              <a:rPr lang="en-US" sz="2400" dirty="0" smtClean="0"/>
              <a:t> </a:t>
            </a:r>
            <a:r>
              <a:rPr lang="en-US" sz="2400" dirty="0" err="1" smtClean="0"/>
              <a:t>independientes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detallan</a:t>
            </a:r>
            <a:r>
              <a:rPr lang="en-US" sz="2400" dirty="0" smtClean="0"/>
              <a:t> </a:t>
            </a:r>
            <a:r>
              <a:rPr lang="en-US" sz="2400" dirty="0" err="1" smtClean="0"/>
              <a:t>objetivos</a:t>
            </a:r>
            <a:r>
              <a:rPr lang="en-US" sz="2400" dirty="0" smtClean="0"/>
              <a:t>, fines e </a:t>
            </a:r>
            <a:r>
              <a:rPr lang="en-US" sz="2400" dirty="0" err="1" smtClean="0"/>
              <a:t>intervenciones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nacionales</a:t>
            </a:r>
            <a:r>
              <a:rPr lang="en-US" sz="2400" dirty="0" smtClean="0"/>
              <a:t> a los </a:t>
            </a:r>
            <a:r>
              <a:rPr lang="en-US" sz="2400" dirty="0" err="1" smtClean="0"/>
              <a:t>que</a:t>
            </a:r>
            <a:r>
              <a:rPr lang="en-US" sz="2400" dirty="0" smtClean="0"/>
              <a:t> se </a:t>
            </a:r>
            <a:r>
              <a:rPr lang="en-US" sz="2400" dirty="0" err="1" smtClean="0"/>
              <a:t>pretende</a:t>
            </a:r>
            <a:r>
              <a:rPr lang="en-US" sz="2400" dirty="0" smtClean="0"/>
              <a:t> </a:t>
            </a:r>
            <a:r>
              <a:rPr lang="en-US" sz="2400" dirty="0" err="1" smtClean="0"/>
              <a:t>llegar</a:t>
            </a:r>
            <a:r>
              <a:rPr lang="en-US" sz="2400" dirty="0" smtClean="0"/>
              <a:t>. Sin un </a:t>
            </a:r>
            <a:r>
              <a:rPr lang="en-US" sz="2400" dirty="0" err="1" smtClean="0"/>
              <a:t>compromiso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implementar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acciones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nacionales</a:t>
            </a:r>
            <a:r>
              <a:rPr lang="en-US" sz="2400" dirty="0" smtClean="0"/>
              <a:t>,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intervenciones</a:t>
            </a:r>
            <a:r>
              <a:rPr lang="en-US" sz="2400" dirty="0" smtClean="0"/>
              <a:t> </a:t>
            </a:r>
            <a:r>
              <a:rPr lang="en-US" sz="2400" dirty="0" err="1" smtClean="0"/>
              <a:t>regionales</a:t>
            </a:r>
            <a:r>
              <a:rPr lang="en-US" sz="2400" dirty="0" smtClean="0"/>
              <a:t> del PAE no </a:t>
            </a:r>
            <a:r>
              <a:rPr lang="en-US" sz="2400" dirty="0" err="1" smtClean="0"/>
              <a:t>tendrían</a:t>
            </a:r>
            <a:r>
              <a:rPr lang="en-US" sz="2400" dirty="0" smtClean="0"/>
              <a:t> </a:t>
            </a:r>
            <a:r>
              <a:rPr lang="en-US" sz="2400" dirty="0" err="1" smtClean="0"/>
              <a:t>fundamento</a:t>
            </a:r>
            <a:r>
              <a:rPr lang="en-US" sz="2400" dirty="0" smtClean="0"/>
              <a:t> y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implementación</a:t>
            </a:r>
            <a:r>
              <a:rPr lang="en-US" sz="2400" dirty="0" smtClean="0"/>
              <a:t> se </a:t>
            </a:r>
            <a:r>
              <a:rPr lang="en-US" sz="2400" dirty="0" err="1" smtClean="0"/>
              <a:t>vería</a:t>
            </a:r>
            <a:r>
              <a:rPr lang="en-US" sz="2400" dirty="0" smtClean="0"/>
              <a:t> </a:t>
            </a:r>
            <a:r>
              <a:rPr lang="en-US" sz="2400" dirty="0" err="1" smtClean="0"/>
              <a:t>debilitada</a:t>
            </a:r>
            <a:r>
              <a:rPr lang="en-US" sz="2400" dirty="0" smtClean="0"/>
              <a:t>. 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98" y="2197100"/>
            <a:ext cx="225390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2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planeamiento</a:t>
            </a:r>
            <a:r>
              <a:rPr lang="en-US" dirty="0" smtClean="0"/>
              <a:t> </a:t>
            </a:r>
            <a:r>
              <a:rPr lang="en-US" dirty="0" err="1" smtClean="0"/>
              <a:t>estratégico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47092"/>
            <a:ext cx="7556500" cy="8253046"/>
          </a:xfrm>
        </p:spPr>
        <p:txBody>
          <a:bodyPr/>
          <a:lstStyle/>
          <a:p>
            <a:r>
              <a:rPr lang="en-GB" dirty="0" smtClean="0"/>
              <a:t>El </a:t>
            </a:r>
            <a:r>
              <a:rPr lang="en-GB" dirty="0" err="1" smtClean="0"/>
              <a:t>planeamiento</a:t>
            </a:r>
            <a:r>
              <a:rPr lang="en-GB" dirty="0" smtClean="0"/>
              <a:t> </a:t>
            </a:r>
            <a:r>
              <a:rPr lang="en-GB" dirty="0" err="1" smtClean="0"/>
              <a:t>estratégico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el </a:t>
            </a:r>
            <a:r>
              <a:rPr lang="en-GB" dirty="0" err="1" smtClean="0"/>
              <a:t>proceso</a:t>
            </a:r>
            <a:r>
              <a:rPr lang="en-GB" dirty="0" smtClean="0"/>
              <a:t> </a:t>
            </a:r>
            <a:r>
              <a:rPr lang="en-GB" dirty="0" err="1" smtClean="0"/>
              <a:t>mediante</a:t>
            </a:r>
            <a:r>
              <a:rPr lang="en-GB" dirty="0" smtClean="0"/>
              <a:t> el </a:t>
            </a:r>
            <a:r>
              <a:rPr lang="en-GB" dirty="0" err="1" smtClean="0"/>
              <a:t>cual</a:t>
            </a:r>
            <a:r>
              <a:rPr lang="en-GB" dirty="0" smtClean="0"/>
              <a:t> se define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estrategia</a:t>
            </a:r>
            <a:r>
              <a:rPr lang="en-GB" dirty="0" smtClean="0"/>
              <a:t> o </a:t>
            </a:r>
            <a:r>
              <a:rPr lang="en-GB" dirty="0" err="1" smtClean="0"/>
              <a:t>dirección</a:t>
            </a:r>
            <a:r>
              <a:rPr lang="en-GB" dirty="0" smtClean="0"/>
              <a:t> y se </a:t>
            </a:r>
            <a:r>
              <a:rPr lang="en-GB" dirty="0" err="1" smtClean="0"/>
              <a:t>toman</a:t>
            </a:r>
            <a:r>
              <a:rPr lang="en-GB" dirty="0" smtClean="0"/>
              <a:t> </a:t>
            </a:r>
            <a:r>
              <a:rPr lang="en-GB" dirty="0" err="1" smtClean="0"/>
              <a:t>decisiones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la </a:t>
            </a:r>
            <a:r>
              <a:rPr lang="en-GB" dirty="0" err="1" smtClean="0"/>
              <a:t>asignación</a:t>
            </a:r>
            <a:r>
              <a:rPr lang="en-GB" dirty="0" smtClean="0"/>
              <a:t> de </a:t>
            </a:r>
            <a:r>
              <a:rPr lang="en-GB" dirty="0" err="1" smtClean="0"/>
              <a:t>recursos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lograr</a:t>
            </a:r>
            <a:r>
              <a:rPr lang="en-GB" dirty="0" smtClean="0"/>
              <a:t> </a:t>
            </a:r>
            <a:r>
              <a:rPr lang="en-GB" dirty="0" err="1" smtClean="0"/>
              <a:t>dicha</a:t>
            </a:r>
            <a:r>
              <a:rPr lang="en-GB" dirty="0" smtClean="0"/>
              <a:t> </a:t>
            </a:r>
            <a:r>
              <a:rPr lang="en-GB" dirty="0" err="1" smtClean="0"/>
              <a:t>estrategia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Discernir</a:t>
            </a:r>
            <a:r>
              <a:rPr lang="en-GB" dirty="0" smtClean="0"/>
              <a:t> entre la </a:t>
            </a:r>
            <a:r>
              <a:rPr lang="en-GB" dirty="0" err="1" smtClean="0"/>
              <a:t>realidad</a:t>
            </a:r>
            <a:r>
              <a:rPr lang="en-GB" dirty="0" smtClean="0"/>
              <a:t> y los </a:t>
            </a:r>
            <a:r>
              <a:rPr lang="en-GB" dirty="0" err="1" smtClean="0"/>
              <a:t>objetivos</a:t>
            </a:r>
            <a:r>
              <a:rPr lang="en-GB" dirty="0" smtClean="0"/>
              <a:t> </a:t>
            </a:r>
            <a:r>
              <a:rPr lang="en-GB" dirty="0" err="1" smtClean="0"/>
              <a:t>constituye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parte central del </a:t>
            </a:r>
            <a:r>
              <a:rPr lang="en-GB" dirty="0" err="1" smtClean="0"/>
              <a:t>planeamiento</a:t>
            </a:r>
            <a:r>
              <a:rPr lang="en-GB" dirty="0" smtClean="0"/>
              <a:t> </a:t>
            </a:r>
            <a:r>
              <a:rPr lang="en-GB" dirty="0" err="1" smtClean="0"/>
              <a:t>estratégico</a:t>
            </a:r>
            <a:r>
              <a:rPr lang="en-GB" dirty="0" smtClean="0"/>
              <a:t>: </a:t>
            </a:r>
            <a:r>
              <a:rPr lang="en-GB" dirty="0" err="1" smtClean="0"/>
              <a:t>siempre</a:t>
            </a:r>
            <a:r>
              <a:rPr lang="en-GB" dirty="0" smtClean="0"/>
              <a:t> </a:t>
            </a:r>
            <a:r>
              <a:rPr lang="en-GB" dirty="0" err="1" smtClean="0"/>
              <a:t>existirán</a:t>
            </a:r>
            <a:r>
              <a:rPr lang="en-GB" dirty="0" smtClean="0"/>
              <a:t> </a:t>
            </a:r>
            <a:r>
              <a:rPr lang="en-GB" dirty="0" err="1" smtClean="0"/>
              <a:t>varias</a:t>
            </a:r>
            <a:r>
              <a:rPr lang="en-GB" dirty="0" smtClean="0"/>
              <a:t> </a:t>
            </a:r>
            <a:r>
              <a:rPr lang="en-GB" dirty="0" err="1" smtClean="0"/>
              <a:t>opciones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reducir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diferencias</a:t>
            </a:r>
            <a:r>
              <a:rPr lang="en-GB" dirty="0" smtClean="0"/>
              <a:t> entre la </a:t>
            </a:r>
            <a:r>
              <a:rPr lang="en-GB" dirty="0" err="1" smtClean="0"/>
              <a:t>situación</a:t>
            </a:r>
            <a:r>
              <a:rPr lang="en-GB" dirty="0" smtClean="0"/>
              <a:t> actual y el </a:t>
            </a:r>
            <a:r>
              <a:rPr lang="en-GB" dirty="0" err="1" smtClean="0"/>
              <a:t>objetivo</a:t>
            </a:r>
            <a:r>
              <a:rPr lang="en-GB" dirty="0" smtClean="0"/>
              <a:t> </a:t>
            </a:r>
            <a:r>
              <a:rPr lang="en-GB" dirty="0" err="1" smtClean="0"/>
              <a:t>deseado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97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152400"/>
            <a:ext cx="9004299" cy="1702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96432" y="5168141"/>
            <a:ext cx="1357188" cy="814312"/>
            <a:chOff x="4378" y="2075693"/>
            <a:chExt cx="1357188" cy="814312"/>
          </a:xfrm>
          <a:solidFill>
            <a:srgbClr val="0033CC"/>
          </a:solidFill>
        </p:grpSpPr>
        <p:sp>
          <p:nvSpPr>
            <p:cNvPr id="30" name="Rounded Rectangle 29"/>
            <p:cNvSpPr/>
            <p:nvPr/>
          </p:nvSpPr>
          <p:spPr>
            <a:xfrm>
              <a:off x="4378" y="2075693"/>
              <a:ext cx="1357188" cy="814312"/>
            </a:xfrm>
            <a:prstGeom prst="roundRect">
              <a:avLst>
                <a:gd name="adj" fmla="val 10000"/>
              </a:avLst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</p:sp>
        <p:sp>
          <p:nvSpPr>
            <p:cNvPr id="31" name="Rounded Rectangle 4"/>
            <p:cNvSpPr/>
            <p:nvPr/>
          </p:nvSpPr>
          <p:spPr>
            <a:xfrm>
              <a:off x="28228" y="2099543"/>
              <a:ext cx="1309488" cy="76661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300" dirty="0" err="1" smtClean="0">
                  <a:solidFill>
                    <a:prstClr val="white"/>
                  </a:solidFill>
                </a:rPr>
                <a:t>Consulta</a:t>
              </a:r>
              <a:endParaRPr lang="en-US" sz="1300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2506132" y="5346697"/>
            <a:ext cx="330199" cy="482598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4655259" y="5168141"/>
            <a:ext cx="1357188" cy="814312"/>
            <a:chOff x="3804505" y="2075693"/>
            <a:chExt cx="1357188" cy="814312"/>
          </a:xfrm>
          <a:solidFill>
            <a:srgbClr val="3366FF"/>
          </a:solidFill>
        </p:grpSpPr>
        <p:sp>
          <p:nvSpPr>
            <p:cNvPr id="22" name="Rounded Rectangle 21"/>
            <p:cNvSpPr/>
            <p:nvPr/>
          </p:nvSpPr>
          <p:spPr>
            <a:xfrm>
              <a:off x="3804505" y="2075693"/>
              <a:ext cx="1357188" cy="814312"/>
            </a:xfrm>
            <a:prstGeom prst="roundRect">
              <a:avLst>
                <a:gd name="adj" fmla="val 10000"/>
              </a:avLst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</p:sp>
        <p:sp>
          <p:nvSpPr>
            <p:cNvPr id="23" name="Rounded Rectangle 12"/>
            <p:cNvSpPr/>
            <p:nvPr/>
          </p:nvSpPr>
          <p:spPr>
            <a:xfrm>
              <a:off x="3828355" y="2099543"/>
              <a:ext cx="1309488" cy="766612"/>
            </a:xfrm>
            <a:prstGeom prst="rect">
              <a:avLst/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300" dirty="0" err="1" smtClean="0">
                  <a:solidFill>
                    <a:srgbClr val="FFFFFF"/>
                  </a:solidFill>
                </a:rPr>
                <a:t>Definir</a:t>
              </a:r>
              <a:r>
                <a:rPr lang="en-US" sz="1300" dirty="0" smtClean="0">
                  <a:solidFill>
                    <a:srgbClr val="FFFFFF"/>
                  </a:solidFill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</a:rPr>
                <a:t>acciones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78666" y="5191991"/>
            <a:ext cx="1357188" cy="814312"/>
            <a:chOff x="5704568" y="2075693"/>
            <a:chExt cx="1357188" cy="814312"/>
          </a:xfrm>
          <a:solidFill>
            <a:srgbClr val="3366FF"/>
          </a:solidFill>
        </p:grpSpPr>
        <p:sp>
          <p:nvSpPr>
            <p:cNvPr id="18" name="Rounded Rectangle 17"/>
            <p:cNvSpPr/>
            <p:nvPr/>
          </p:nvSpPr>
          <p:spPr>
            <a:xfrm>
              <a:off x="5704568" y="2075693"/>
              <a:ext cx="1357188" cy="814312"/>
            </a:xfrm>
            <a:prstGeom prst="roundRect">
              <a:avLst>
                <a:gd name="adj" fmla="val 10000"/>
              </a:avLst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</p:sp>
        <p:sp>
          <p:nvSpPr>
            <p:cNvPr id="19" name="Rounded Rectangle 16"/>
            <p:cNvSpPr/>
            <p:nvPr/>
          </p:nvSpPr>
          <p:spPr>
            <a:xfrm>
              <a:off x="5728418" y="2099543"/>
              <a:ext cx="1309488" cy="766612"/>
            </a:xfrm>
            <a:prstGeom prst="rect">
              <a:avLst/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300" dirty="0" err="1" smtClean="0">
                  <a:solidFill>
                    <a:srgbClr val="FFFFFF"/>
                  </a:solidFill>
                </a:rPr>
                <a:t>Estrategias</a:t>
              </a:r>
              <a:r>
                <a:rPr lang="en-US" sz="1300" dirty="0" smtClean="0">
                  <a:solidFill>
                    <a:srgbClr val="FFFFFF"/>
                  </a:solidFill>
                </a:rPr>
                <a:t> de </a:t>
              </a:r>
              <a:r>
                <a:rPr lang="en-US" sz="1300" dirty="0" err="1" smtClean="0">
                  <a:solidFill>
                    <a:srgbClr val="FFFFFF"/>
                  </a:solidFill>
                </a:rPr>
                <a:t>implementación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27618" y="5169692"/>
            <a:ext cx="1357188" cy="814312"/>
            <a:chOff x="7604632" y="2075693"/>
            <a:chExt cx="1357188" cy="814312"/>
          </a:xfrm>
          <a:solidFill>
            <a:srgbClr val="3366FF"/>
          </a:solidFill>
        </p:grpSpPr>
        <p:sp>
          <p:nvSpPr>
            <p:cNvPr id="14" name="Rounded Rectangle 13"/>
            <p:cNvSpPr/>
            <p:nvPr/>
          </p:nvSpPr>
          <p:spPr>
            <a:xfrm>
              <a:off x="7604632" y="2075693"/>
              <a:ext cx="1357188" cy="814312"/>
            </a:xfrm>
            <a:prstGeom prst="roundRect">
              <a:avLst>
                <a:gd name="adj" fmla="val 10000"/>
              </a:avLst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</p:sp>
        <p:sp>
          <p:nvSpPr>
            <p:cNvPr id="15" name="Rounded Rectangle 20"/>
            <p:cNvSpPr/>
            <p:nvPr/>
          </p:nvSpPr>
          <p:spPr>
            <a:xfrm>
              <a:off x="7628482" y="2099543"/>
              <a:ext cx="1309488" cy="766612"/>
            </a:xfrm>
            <a:prstGeom prst="rect">
              <a:avLst/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300" dirty="0" err="1" smtClean="0">
                  <a:solidFill>
                    <a:srgbClr val="FFFFFF"/>
                  </a:solidFill>
                </a:rPr>
                <a:t>Elaborar</a:t>
              </a:r>
              <a:r>
                <a:rPr lang="en-US" sz="1300" dirty="0" smtClean="0">
                  <a:solidFill>
                    <a:srgbClr val="FFFFFF"/>
                  </a:solidFill>
                </a:rPr>
                <a:t> el PAE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4296832" y="5333997"/>
            <a:ext cx="330199" cy="482598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ight Arrow 33"/>
          <p:cNvSpPr/>
          <p:nvPr/>
        </p:nvSpPr>
        <p:spPr>
          <a:xfrm>
            <a:off x="6062132" y="5346697"/>
            <a:ext cx="330199" cy="482598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ounded Rectangle 1"/>
          <p:cNvSpPr/>
          <p:nvPr/>
        </p:nvSpPr>
        <p:spPr>
          <a:xfrm>
            <a:off x="939797" y="4722170"/>
            <a:ext cx="7044267" cy="1525817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en-US">
              <a:ln w="38100" cmpd="sng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665" y="4670959"/>
            <a:ext cx="308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2B142D"/>
                </a:solidFill>
              </a:rPr>
              <a:t>Planeamiento</a:t>
            </a:r>
            <a:r>
              <a:rPr lang="en-US" b="1" dirty="0" smtClean="0">
                <a:solidFill>
                  <a:srgbClr val="2B142D"/>
                </a:solidFill>
              </a:rPr>
              <a:t> </a:t>
            </a:r>
            <a:r>
              <a:rPr lang="en-US" b="1" dirty="0" err="1" smtClean="0">
                <a:solidFill>
                  <a:srgbClr val="2B142D"/>
                </a:solidFill>
              </a:rPr>
              <a:t>estratégico</a:t>
            </a:r>
            <a:endParaRPr lang="en-US" b="1" dirty="0">
              <a:solidFill>
                <a:srgbClr val="2B142D"/>
              </a:solidFill>
            </a:endParaRPr>
          </a:p>
        </p:txBody>
      </p:sp>
      <p:sp>
        <p:nvSpPr>
          <p:cNvPr id="4" name="Striped Right Arrow 3"/>
          <p:cNvSpPr/>
          <p:nvPr/>
        </p:nvSpPr>
        <p:spPr>
          <a:xfrm rot="5400000">
            <a:off x="2978349" y="3763438"/>
            <a:ext cx="999066" cy="694263"/>
          </a:xfrm>
          <a:prstGeom prst="stripedRightArrow">
            <a:avLst/>
          </a:prstGeom>
          <a:solidFill>
            <a:srgbClr val="FF0000"/>
          </a:solidFill>
          <a:ln w="12700" cmpd="sng">
            <a:noFill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97175" y="541224"/>
            <a:ext cx="7199313" cy="3894138"/>
            <a:chOff x="229" y="528"/>
            <a:chExt cx="4535" cy="2453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9" y="528"/>
              <a:ext cx="4535" cy="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019" y="16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endPara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430" y="1668"/>
              <a:ext cx="15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260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147" y="1657"/>
              <a:ext cx="15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260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1449" y="750"/>
              <a:ext cx="32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37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1630" y="750"/>
              <a:ext cx="354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37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844" y="750"/>
              <a:ext cx="421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37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A/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2125" y="750"/>
              <a:ext cx="743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37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SAP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2714" y="750"/>
              <a:ext cx="21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37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2796" y="750"/>
              <a:ext cx="607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37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Pro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3258" y="750"/>
              <a:ext cx="455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37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ce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3571" y="750"/>
              <a:ext cx="522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37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ss 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39 Rectángulo redondeado"/>
          <p:cNvSpPr/>
          <p:nvPr/>
        </p:nvSpPr>
        <p:spPr>
          <a:xfrm>
            <a:off x="939796" y="769257"/>
            <a:ext cx="6845009" cy="108597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Proceso ADT/PAE</a:t>
            </a:r>
            <a:endParaRPr lang="es-ES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939795" y="2086994"/>
            <a:ext cx="1452829" cy="11485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ADT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2561250" y="2086995"/>
            <a:ext cx="5223556" cy="11485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PAE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PAE – </a:t>
            </a:r>
            <a:r>
              <a:rPr lang="en-US" dirty="0" err="1" smtClean="0"/>
              <a:t>Pasos</a:t>
            </a:r>
            <a:r>
              <a:rPr lang="en-US" dirty="0" smtClean="0"/>
              <a:t> del </a:t>
            </a:r>
            <a:r>
              <a:rPr lang="en-US" dirty="0" err="1" smtClean="0"/>
              <a:t>planeamiento</a:t>
            </a:r>
            <a:r>
              <a:rPr lang="en-US" dirty="0" smtClean="0"/>
              <a:t> </a:t>
            </a:r>
            <a:r>
              <a:rPr lang="en-US" dirty="0" err="1" smtClean="0"/>
              <a:t>estratégico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726963" y="2311400"/>
            <a:ext cx="1258770" cy="2007055"/>
            <a:chOff x="4525" y="1104444"/>
            <a:chExt cx="1258770" cy="2490111"/>
          </a:xfrm>
          <a:solidFill>
            <a:schemeClr val="bg2"/>
          </a:solidFill>
        </p:grpSpPr>
        <p:sp>
          <p:nvSpPr>
            <p:cNvPr id="34" name="Rounded Rectangle 33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Consulta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regional y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nacional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976670" y="3268035"/>
            <a:ext cx="216000" cy="290164"/>
            <a:chOff x="1254232" y="2169499"/>
            <a:chExt cx="216000" cy="360000"/>
          </a:xfrm>
        </p:grpSpPr>
        <p:sp>
          <p:nvSpPr>
            <p:cNvPr id="39" name="Right Arrow 38"/>
            <p:cNvSpPr/>
            <p:nvPr/>
          </p:nvSpPr>
          <p:spPr>
            <a:xfrm>
              <a:off x="1254232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ight Arrow 6"/>
            <p:cNvSpPr/>
            <p:nvPr/>
          </p:nvSpPr>
          <p:spPr>
            <a:xfrm>
              <a:off x="1254232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02504" y="2311400"/>
            <a:ext cx="1258770" cy="2007055"/>
            <a:chOff x="1480066" y="1104444"/>
            <a:chExt cx="1258770" cy="2490111"/>
          </a:xfrm>
          <a:solidFill>
            <a:schemeClr val="bg2"/>
          </a:solidFill>
        </p:grpSpPr>
        <p:sp>
          <p:nvSpPr>
            <p:cNvPr id="42" name="Rounded Rectangle 41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3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Implementar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estrategias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52211" y="3268035"/>
            <a:ext cx="216000" cy="290164"/>
            <a:chOff x="2729773" y="2169499"/>
            <a:chExt cx="216000" cy="360000"/>
          </a:xfrm>
        </p:grpSpPr>
        <p:sp>
          <p:nvSpPr>
            <p:cNvPr id="45" name="Right Arrow 44"/>
            <p:cNvSpPr/>
            <p:nvPr/>
          </p:nvSpPr>
          <p:spPr>
            <a:xfrm>
              <a:off x="2729773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ight Arrow 10"/>
            <p:cNvSpPr/>
            <p:nvPr/>
          </p:nvSpPr>
          <p:spPr>
            <a:xfrm>
              <a:off x="2729773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678045" y="2311400"/>
            <a:ext cx="1329902" cy="2007055"/>
            <a:chOff x="2955607" y="1104444"/>
            <a:chExt cx="1293902" cy="2490111"/>
          </a:xfrm>
          <a:solidFill>
            <a:srgbClr val="0033CC"/>
          </a:solidFill>
        </p:grpSpPr>
        <p:sp>
          <p:nvSpPr>
            <p:cNvPr id="48" name="Rounded Rectangle 47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9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Definir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acciones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estratégicas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65852" y="3268035"/>
            <a:ext cx="216000" cy="290164"/>
            <a:chOff x="4205314" y="2169499"/>
            <a:chExt cx="216000" cy="360000"/>
          </a:xfrm>
        </p:grpSpPr>
        <p:sp>
          <p:nvSpPr>
            <p:cNvPr id="52" name="Right Arrow 51"/>
            <p:cNvSpPr/>
            <p:nvPr/>
          </p:nvSpPr>
          <p:spPr>
            <a:xfrm>
              <a:off x="420531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ight Arrow 14"/>
            <p:cNvSpPr/>
            <p:nvPr/>
          </p:nvSpPr>
          <p:spPr>
            <a:xfrm>
              <a:off x="420531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178985" y="2311400"/>
            <a:ext cx="1294769" cy="2007055"/>
            <a:chOff x="4431147" y="1104444"/>
            <a:chExt cx="1258770" cy="2490111"/>
          </a:xfrm>
          <a:solidFill>
            <a:srgbClr val="0033CC"/>
          </a:solidFill>
        </p:grpSpPr>
        <p:sp>
          <p:nvSpPr>
            <p:cNvPr id="55" name="Rounded Rectangle 54"/>
            <p:cNvSpPr/>
            <p:nvPr/>
          </p:nvSpPr>
          <p:spPr>
            <a:xfrm>
              <a:off x="443114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6" name="Rounded Rectangle 16"/>
            <p:cNvSpPr/>
            <p:nvPr/>
          </p:nvSpPr>
          <p:spPr>
            <a:xfrm>
              <a:off x="4468015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Elaborar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el PAE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57" name="Picture 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41656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72" y="41656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9" name="Picture 5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44352" y="4178301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0" name="Picture 5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75400" y="4178301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793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Sección</a:t>
            </a:r>
            <a:r>
              <a:rPr lang="en-US" dirty="0" smtClean="0"/>
              <a:t> 8: </a:t>
            </a:r>
            <a:r>
              <a:rPr lang="en-US" dirty="0" err="1" smtClean="0"/>
              <a:t>Procesos</a:t>
            </a:r>
            <a:r>
              <a:rPr lang="en-US" dirty="0" smtClean="0"/>
              <a:t> de </a:t>
            </a:r>
            <a:r>
              <a:rPr lang="en-US" dirty="0" err="1" smtClean="0"/>
              <a:t>consulta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y regional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726963" y="2311400"/>
            <a:ext cx="1258770" cy="2007055"/>
            <a:chOff x="4525" y="1104444"/>
            <a:chExt cx="1258770" cy="2490111"/>
          </a:xfrm>
          <a:solidFill>
            <a:srgbClr val="FF0000"/>
          </a:solidFill>
        </p:grpSpPr>
        <p:sp>
          <p:nvSpPr>
            <p:cNvPr id="30" name="Rounded Rectangle 29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Consulta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nacional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 y regional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76670" y="3268035"/>
            <a:ext cx="216000" cy="290164"/>
            <a:chOff x="1254232" y="2169499"/>
            <a:chExt cx="216000" cy="360000"/>
          </a:xfrm>
        </p:grpSpPr>
        <p:sp>
          <p:nvSpPr>
            <p:cNvPr id="34" name="Right Arrow 33"/>
            <p:cNvSpPr/>
            <p:nvPr/>
          </p:nvSpPr>
          <p:spPr>
            <a:xfrm>
              <a:off x="1254232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ight Arrow 6"/>
            <p:cNvSpPr/>
            <p:nvPr/>
          </p:nvSpPr>
          <p:spPr>
            <a:xfrm>
              <a:off x="1254232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02504" y="2311400"/>
            <a:ext cx="1258770" cy="2007055"/>
            <a:chOff x="1480066" y="1104444"/>
            <a:chExt cx="1258770" cy="2490111"/>
          </a:xfrm>
          <a:solidFill>
            <a:schemeClr val="bg2"/>
          </a:solidFill>
        </p:grpSpPr>
        <p:sp>
          <p:nvSpPr>
            <p:cNvPr id="37" name="Rounded Rectangle 36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8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Implementar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estrategias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52211" y="3268035"/>
            <a:ext cx="216000" cy="290164"/>
            <a:chOff x="2729773" y="2169499"/>
            <a:chExt cx="216000" cy="360000"/>
          </a:xfrm>
        </p:grpSpPr>
        <p:sp>
          <p:nvSpPr>
            <p:cNvPr id="40" name="Right Arrow 39"/>
            <p:cNvSpPr/>
            <p:nvPr/>
          </p:nvSpPr>
          <p:spPr>
            <a:xfrm>
              <a:off x="2729773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ight Arrow 10"/>
            <p:cNvSpPr/>
            <p:nvPr/>
          </p:nvSpPr>
          <p:spPr>
            <a:xfrm>
              <a:off x="2729773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678045" y="2311400"/>
            <a:ext cx="1329902" cy="2007055"/>
            <a:chOff x="2955607" y="1104444"/>
            <a:chExt cx="1293902" cy="2490111"/>
          </a:xfrm>
          <a:solidFill>
            <a:srgbClr val="0033CC"/>
          </a:solidFill>
        </p:grpSpPr>
        <p:sp>
          <p:nvSpPr>
            <p:cNvPr id="43" name="Rounded Rectangle 42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4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Definir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acciones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estratégicas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65852" y="3268035"/>
            <a:ext cx="216000" cy="290164"/>
            <a:chOff x="4205314" y="2169499"/>
            <a:chExt cx="216000" cy="360000"/>
          </a:xfrm>
        </p:grpSpPr>
        <p:sp>
          <p:nvSpPr>
            <p:cNvPr id="46" name="Right Arrow 45"/>
            <p:cNvSpPr/>
            <p:nvPr/>
          </p:nvSpPr>
          <p:spPr>
            <a:xfrm>
              <a:off x="420531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ight Arrow 14"/>
            <p:cNvSpPr/>
            <p:nvPr/>
          </p:nvSpPr>
          <p:spPr>
            <a:xfrm>
              <a:off x="420531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78985" y="2311400"/>
            <a:ext cx="1294769" cy="2007055"/>
            <a:chOff x="4431147" y="1104444"/>
            <a:chExt cx="1258770" cy="2490111"/>
          </a:xfrm>
          <a:solidFill>
            <a:srgbClr val="0033CC"/>
          </a:solidFill>
        </p:grpSpPr>
        <p:sp>
          <p:nvSpPr>
            <p:cNvPr id="49" name="Rounded Rectangle 48"/>
            <p:cNvSpPr/>
            <p:nvPr/>
          </p:nvSpPr>
          <p:spPr>
            <a:xfrm>
              <a:off x="443114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0" name="Rounded Rectangle 16"/>
            <p:cNvSpPr/>
            <p:nvPr/>
          </p:nvSpPr>
          <p:spPr>
            <a:xfrm>
              <a:off x="4468015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Elaborar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el PAE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51" name="Picture 5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41656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72" y="41656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5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44352" y="4178301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5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75400" y="4178301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56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 </a:t>
            </a:r>
            <a:r>
              <a:rPr lang="en-US" sz="3600" dirty="0" err="1" smtClean="0"/>
              <a:t>esta</a:t>
            </a:r>
            <a:r>
              <a:rPr lang="en-US" sz="3600" dirty="0" smtClean="0"/>
              <a:t> </a:t>
            </a:r>
            <a:r>
              <a:rPr lang="en-US" sz="3600" dirty="0" err="1" smtClean="0"/>
              <a:t>sección</a:t>
            </a:r>
            <a:r>
              <a:rPr lang="en-US" sz="3600" dirty="0" smtClean="0"/>
              <a:t> </a:t>
            </a:r>
            <a:r>
              <a:rPr lang="en-US" sz="3600" dirty="0" err="1" smtClean="0"/>
              <a:t>usted</a:t>
            </a:r>
            <a:r>
              <a:rPr lang="en-US" sz="3600" dirty="0" smtClean="0"/>
              <a:t> </a:t>
            </a:r>
            <a:r>
              <a:rPr lang="en-US" sz="3600" dirty="0" err="1" smtClean="0"/>
              <a:t>aprenderá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...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2540001"/>
            <a:ext cx="7556500" cy="3403600"/>
          </a:xfrm>
        </p:spPr>
        <p:txBody>
          <a:bodyPr/>
          <a:lstStyle/>
          <a:p>
            <a:r>
              <a:rPr lang="en-GB" dirty="0" smtClean="0"/>
              <a:t>¿Para </a:t>
            </a:r>
            <a:r>
              <a:rPr lang="en-GB" dirty="0" err="1" smtClean="0"/>
              <a:t>qué</a:t>
            </a:r>
            <a:r>
              <a:rPr lang="en-GB" dirty="0" smtClean="0"/>
              <a:t> se </a:t>
            </a:r>
            <a:r>
              <a:rPr lang="en-GB" dirty="0" err="1" smtClean="0"/>
              <a:t>realiza</a:t>
            </a:r>
            <a:r>
              <a:rPr lang="en-GB" dirty="0" smtClean="0"/>
              <a:t> el </a:t>
            </a:r>
            <a:r>
              <a:rPr lang="en-GB" dirty="0" err="1" smtClean="0"/>
              <a:t>proceso</a:t>
            </a:r>
            <a:r>
              <a:rPr lang="en-GB" dirty="0" smtClean="0"/>
              <a:t> de </a:t>
            </a:r>
            <a:r>
              <a:rPr lang="en-GB" dirty="0" err="1" smtClean="0"/>
              <a:t>consulta</a:t>
            </a:r>
            <a:r>
              <a:rPr lang="en-GB" dirty="0" smtClean="0"/>
              <a:t>?</a:t>
            </a:r>
          </a:p>
          <a:p>
            <a:r>
              <a:rPr lang="en-GB" dirty="0" smtClean="0"/>
              <a:t>El </a:t>
            </a:r>
            <a:r>
              <a:rPr lang="en-GB" dirty="0" err="1" smtClean="0"/>
              <a:t>análisis</a:t>
            </a:r>
            <a:r>
              <a:rPr lang="en-GB" dirty="0" smtClean="0"/>
              <a:t> </a:t>
            </a:r>
            <a:r>
              <a:rPr lang="en-GB" dirty="0" err="1" smtClean="0"/>
              <a:t>económico</a:t>
            </a:r>
            <a:r>
              <a:rPr lang="en-GB" dirty="0" smtClean="0"/>
              <a:t> de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opciones</a:t>
            </a:r>
            <a:r>
              <a:rPr lang="en-GB" dirty="0" smtClean="0"/>
              <a:t> y </a:t>
            </a:r>
            <a:r>
              <a:rPr lang="en-GB" dirty="0" err="1" smtClean="0"/>
              <a:t>alternativas</a:t>
            </a:r>
            <a:endParaRPr lang="en-GB" dirty="0" smtClean="0"/>
          </a:p>
          <a:p>
            <a:r>
              <a:rPr lang="en-GB" dirty="0" smtClean="0"/>
              <a:t>El </a:t>
            </a:r>
            <a:r>
              <a:rPr lang="en-GB" dirty="0" err="1" smtClean="0"/>
              <a:t>análisis</a:t>
            </a:r>
            <a:r>
              <a:rPr lang="en-GB" dirty="0" smtClean="0"/>
              <a:t> </a:t>
            </a:r>
            <a:r>
              <a:rPr lang="en-GB" dirty="0" err="1" smtClean="0"/>
              <a:t>político</a:t>
            </a:r>
            <a:r>
              <a:rPr lang="en-GB" dirty="0" smtClean="0"/>
              <a:t> y social de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opciones</a:t>
            </a:r>
            <a:r>
              <a:rPr lang="en-GB" dirty="0" smtClean="0"/>
              <a:t> y </a:t>
            </a:r>
            <a:r>
              <a:rPr lang="en-GB" dirty="0" err="1" smtClean="0"/>
              <a:t>alternativas</a:t>
            </a:r>
            <a:endParaRPr lang="en-GB" dirty="0" smtClean="0"/>
          </a:p>
          <a:p>
            <a:r>
              <a:rPr lang="en-GB" dirty="0" err="1" smtClean="0"/>
              <a:t>Consejos</a:t>
            </a:r>
            <a:r>
              <a:rPr lang="en-GB" dirty="0" smtClean="0"/>
              <a:t> </a:t>
            </a:r>
            <a:r>
              <a:rPr lang="en-GB" dirty="0" err="1" smtClean="0"/>
              <a:t>prácticos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67915</TotalTime>
  <Words>1651</Words>
  <Application>Microsoft Office PowerPoint</Application>
  <PresentationFormat>Presentación en pantalla (4:3)</PresentationFormat>
  <Paragraphs>127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Advantage</vt:lpstr>
      <vt:lpstr>IW:LEARN ADT/PAE Curso de entrenamiento</vt:lpstr>
      <vt:lpstr>Sesión 7: Planeamiento estratégico</vt:lpstr>
      <vt:lpstr>En esta sección usted aprenderá sobre...</vt:lpstr>
      <vt:lpstr>¿Qué es el planeamiento estratégico?</vt:lpstr>
      <vt:lpstr>Presentación de PowerPoint</vt:lpstr>
      <vt:lpstr>PAE – Pasos del planeamiento estratégico</vt:lpstr>
      <vt:lpstr>Sección 8: Procesos de consulta nacional y regional</vt:lpstr>
      <vt:lpstr>¿Dónde estamos?</vt:lpstr>
      <vt:lpstr>En esta sección usted aprenderá sobre...</vt:lpstr>
      <vt:lpstr>¿Para qué se realiza el proceso de consulta?</vt:lpstr>
      <vt:lpstr>¿Para qué se realiza el proceso de consulta?</vt:lpstr>
      <vt:lpstr>Análisis económico de las opciones y alternativas </vt:lpstr>
      <vt:lpstr>Pueden utilizarse tres enfoques generales…. </vt:lpstr>
      <vt:lpstr>Ejemplo de buenas prácticas</vt:lpstr>
      <vt:lpstr>Análisis político y social de las opciones y alternativas</vt:lpstr>
      <vt:lpstr>¿Por qué?</vt:lpstr>
      <vt:lpstr>¿Por qué?</vt:lpstr>
      <vt:lpstr>Consejos prácticos</vt:lpstr>
      <vt:lpstr>Consejos prácticos</vt:lpstr>
      <vt:lpstr>Consejos prácticos</vt:lpstr>
      <vt:lpstr>Debate global</vt:lpstr>
      <vt:lpstr>Sección 9: Estrategias de implementación</vt:lpstr>
      <vt:lpstr>¿Dónde estamos?</vt:lpstr>
      <vt:lpstr>En esta sección usted aprenderá sobre...</vt:lpstr>
      <vt:lpstr>¿Por qué?</vt:lpstr>
      <vt:lpstr>¿Cuáles son las principales estrategias de integración e implementación?</vt:lpstr>
      <vt:lpstr>Encuadrar el PAE dentro de los planes de acción nacionales existentes </vt:lpstr>
      <vt:lpstr>Asociación estratégica con otras iniciativas regionales </vt:lpstr>
      <vt:lpstr>Acuerdos subregionales y bilaterales </vt:lpstr>
      <vt:lpstr>Redes de coordinación regional </vt:lpstr>
      <vt:lpstr>Planes de acción nacionales (NAP)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PLYMOUTH FOOD INITIATIVE WORKSHOP</dc:title>
  <dc:creator>Martin Bloxham</dc:creator>
  <cp:lastModifiedBy>usuario</cp:lastModifiedBy>
  <cp:revision>378</cp:revision>
  <dcterms:created xsi:type="dcterms:W3CDTF">2010-04-21T10:35:43Z</dcterms:created>
  <dcterms:modified xsi:type="dcterms:W3CDTF">2012-09-05T00:55:56Z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