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56" r:id="rId2"/>
    <p:sldId id="523" r:id="rId3"/>
    <p:sldId id="537" r:id="rId4"/>
    <p:sldId id="514" r:id="rId5"/>
    <p:sldId id="544" r:id="rId6"/>
    <p:sldId id="556" r:id="rId7"/>
    <p:sldId id="555" r:id="rId8"/>
    <p:sldId id="557" r:id="rId9"/>
    <p:sldId id="552" r:id="rId10"/>
    <p:sldId id="553" r:id="rId11"/>
    <p:sldId id="558" r:id="rId12"/>
    <p:sldId id="559" r:id="rId13"/>
    <p:sldId id="560" r:id="rId14"/>
    <p:sldId id="535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523"/>
            <p14:sldId id="537"/>
            <p14:sldId id="514"/>
            <p14:sldId id="544"/>
            <p14:sldId id="556"/>
            <p14:sldId id="555"/>
            <p14:sldId id="557"/>
            <p14:sldId id="552"/>
            <p14:sldId id="553"/>
            <p14:sldId id="558"/>
            <p14:sldId id="559"/>
            <p14:sldId id="560"/>
            <p14:sldId id="53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9827" autoAdjust="0"/>
  </p:normalViewPr>
  <p:slideViewPr>
    <p:cSldViewPr snapToGrid="0">
      <p:cViewPr varScale="1">
        <p:scale>
          <a:sx n="74" d="100"/>
          <a:sy n="74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99F77-D54B-564E-BAD5-F11C48779CB5}" type="doc">
      <dgm:prSet loTypeId="urn:microsoft.com/office/officeart/2005/8/layout/matrix1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6091E63C-7078-324E-8EB0-530FAE1B4A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Metas</a:t>
          </a:r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 y </a:t>
          </a:r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Objetivos</a:t>
          </a:r>
          <a:endParaRPr lang="en-US" sz="2800" b="1" dirty="0" smtClean="0">
            <a:solidFill>
              <a:srgbClr val="0033CC"/>
            </a:solidFill>
            <a:latin typeface="Calibri"/>
            <a:cs typeface="Calibri"/>
          </a:endParaRPr>
        </a:p>
      </dgm:t>
    </dgm:pt>
    <dgm:pt modelId="{CE6281B3-F2EA-3846-9CA4-E4835DDE1747}" type="par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980E6B58-55E1-3B4E-B392-678A1CCB4197}" type="sib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37FFD83D-A3D1-BC4E-B1F7-6FC13FC2339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 anchor="t" anchorCtr="0"/>
        <a:lstStyle/>
        <a:p>
          <a:pPr rtl="0"/>
          <a:endParaRPr lang="en-US" sz="2400" b="1" dirty="0" smtClean="0">
            <a:solidFill>
              <a:srgbClr val="000000"/>
            </a:solidFill>
            <a:latin typeface="Calibri"/>
            <a:cs typeface="Calibri"/>
          </a:endParaRPr>
        </a:p>
        <a:p>
          <a:pPr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Enfoque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clásico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planeamiento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estratégico</a:t>
          </a:r>
          <a:endParaRPr lang="en-US" sz="2400" b="1" dirty="0" smtClean="0">
            <a:solidFill>
              <a:srgbClr val="000000"/>
            </a:solidFill>
            <a:latin typeface="Calibri"/>
            <a:cs typeface="Calibri"/>
          </a:endParaRPr>
        </a:p>
      </dgm:t>
    </dgm:pt>
    <dgm:pt modelId="{A488F8D0-24F4-0D45-AB55-BAFC5F0679C9}" type="par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6280AFAA-3AF9-7040-B963-3E6583FE3F7A}" type="sib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B21D27-797B-FB41-A466-6F2477548A3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Generalmente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consta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metas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a largo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plazo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o fines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alcanzados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mediante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actividades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y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más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corto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plazo</a:t>
          </a:r>
          <a:endParaRPr lang="en-US" sz="2400" b="1" dirty="0" smtClean="0">
            <a:solidFill>
              <a:srgbClr val="000000"/>
            </a:solidFill>
            <a:latin typeface="Calibri"/>
            <a:cs typeface="Calibri"/>
          </a:endParaRPr>
        </a:p>
      </dgm:t>
    </dgm:pt>
    <dgm:pt modelId="{6056E097-FE01-004F-AD2B-0B67286F90FD}" type="par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FC5C4CE-5ACA-2343-93D4-4F70CEA7205E}" type="sib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15E80DE-BFE0-BF4B-A409-A41FF8109CAE}">
      <dgm:prSet custT="1"/>
      <dgm:spPr>
        <a:solidFill>
          <a:schemeClr val="accent3">
            <a:lumMod val="60000"/>
            <a:lumOff val="40000"/>
          </a:schemeClr>
        </a:solidFill>
      </dgm:spPr>
      <dgm:t>
        <a:bodyPr anchor="t" anchorCtr="0"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Se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utilizan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más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a menudo en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proyectos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GEM,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aunque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no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exclusivamente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.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DF74E26-36D2-264B-8E75-A15DFFE5124B}" type="par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A8B916-6039-B940-97E3-344DF9EBDAE7}" type="sib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2374890B-638C-8041-86E5-2E6F1165AC2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Algunos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ejemplos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: GEM de la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Corriente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de Guinea, GEM del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Mediterráneo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, GEM del mar del Sur de China, Cuenca del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río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Mekong </a:t>
          </a:r>
          <a:endParaRPr lang="en-US" sz="2400" b="1" dirty="0" smtClean="0">
            <a:solidFill>
              <a:srgbClr val="000000"/>
            </a:solidFill>
            <a:latin typeface="Calibri"/>
            <a:cs typeface="Calibri"/>
          </a:endParaRPr>
        </a:p>
      </dgm:t>
    </dgm:pt>
    <dgm:pt modelId="{F4BB1E6B-042D-FC4A-B3EC-EACFC79D4438}" type="par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5A2AA411-C4D0-234D-B4EE-DE77D091B6E1}" type="sib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BA81B54-6117-4645-BA97-150B43E6157D}" type="pres">
      <dgm:prSet presAssocID="{D4F99F77-D54B-564E-BAD5-F11C48779C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5C8EAF-D9CF-5642-AD51-9D1FA3D1F4A7}" type="pres">
      <dgm:prSet presAssocID="{D4F99F77-D54B-564E-BAD5-F11C48779CB5}" presName="matrix" presStyleCnt="0"/>
      <dgm:spPr/>
    </dgm:pt>
    <dgm:pt modelId="{212AA7E0-B2EE-3044-BE2D-EE9D514893DB}" type="pres">
      <dgm:prSet presAssocID="{D4F99F77-D54B-564E-BAD5-F11C48779CB5}" presName="tile1" presStyleLbl="node1" presStyleIdx="0" presStyleCnt="4" custLinFactNeighborY="-12960"/>
      <dgm:spPr/>
      <dgm:t>
        <a:bodyPr/>
        <a:lstStyle/>
        <a:p>
          <a:endParaRPr lang="en-US"/>
        </a:p>
      </dgm:t>
    </dgm:pt>
    <dgm:pt modelId="{D069E109-B56A-0148-9D84-156E2DC36996}" type="pres">
      <dgm:prSet presAssocID="{D4F99F77-D54B-564E-BAD5-F11C48779C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25837-B09B-ED4E-A951-E35750EBE198}" type="pres">
      <dgm:prSet presAssocID="{D4F99F77-D54B-564E-BAD5-F11C48779CB5}" presName="tile2" presStyleLbl="node1" presStyleIdx="1" presStyleCnt="4"/>
      <dgm:spPr/>
      <dgm:t>
        <a:bodyPr/>
        <a:lstStyle/>
        <a:p>
          <a:endParaRPr lang="en-US"/>
        </a:p>
      </dgm:t>
    </dgm:pt>
    <dgm:pt modelId="{E372513C-CD22-7B42-90B1-1255A8C3F6F0}" type="pres">
      <dgm:prSet presAssocID="{D4F99F77-D54B-564E-BAD5-F11C48779C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593F-524E-6545-AACF-2B5E475CAF1E}" type="pres">
      <dgm:prSet presAssocID="{D4F99F77-D54B-564E-BAD5-F11C48779CB5}" presName="tile3" presStyleLbl="node1" presStyleIdx="2" presStyleCnt="4" custLinFactNeighborX="-5762" custLinFactNeighborY="557"/>
      <dgm:spPr/>
      <dgm:t>
        <a:bodyPr/>
        <a:lstStyle/>
        <a:p>
          <a:endParaRPr lang="en-US"/>
        </a:p>
      </dgm:t>
    </dgm:pt>
    <dgm:pt modelId="{C226E3B9-30A6-7148-985E-18180708BAF9}" type="pres">
      <dgm:prSet presAssocID="{D4F99F77-D54B-564E-BAD5-F11C48779C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1F92A-C697-6A48-B4F7-982C1E7D6DFE}" type="pres">
      <dgm:prSet presAssocID="{D4F99F77-D54B-564E-BAD5-F11C48779CB5}" presName="tile4" presStyleLbl="node1" presStyleIdx="3" presStyleCnt="4"/>
      <dgm:spPr/>
      <dgm:t>
        <a:bodyPr/>
        <a:lstStyle/>
        <a:p>
          <a:endParaRPr lang="en-US"/>
        </a:p>
      </dgm:t>
    </dgm:pt>
    <dgm:pt modelId="{034C44B4-4903-CE40-9401-BB6FB8B65DB5}" type="pres">
      <dgm:prSet presAssocID="{D4F99F77-D54B-564E-BAD5-F11C48779C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9C0D5-F6D3-D345-801F-F8D508D105C1}" type="pres">
      <dgm:prSet presAssocID="{D4F99F77-D54B-564E-BAD5-F11C48779CB5}" presName="centerTile" presStyleLbl="fgShp" presStyleIdx="0" presStyleCnt="1" custScaleX="92717" custScaleY="9690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F7E41-B31B-B94B-9E03-6469DB3AF46C}" type="presOf" srcId="{D15E80DE-BFE0-BF4B-A409-A41FF8109CAE}" destId="{6C8C593F-524E-6545-AACF-2B5E475CAF1E}" srcOrd="0" destOrd="0" presId="urn:microsoft.com/office/officeart/2005/8/layout/matrix1"/>
    <dgm:cxn modelId="{00B4FF89-AC30-E84E-BE43-8BB3BEBE7AC0}" type="presOf" srcId="{4AB21D27-797B-FB41-A466-6F2477548A30}" destId="{95925837-B09B-ED4E-A951-E35750EBE198}" srcOrd="0" destOrd="0" presId="urn:microsoft.com/office/officeart/2005/8/layout/matrix1"/>
    <dgm:cxn modelId="{35A8EB38-ECD6-4F49-BDBE-5D018DF4DA10}" srcId="{6091E63C-7078-324E-8EB0-530FAE1B4ABF}" destId="{2374890B-638C-8041-86E5-2E6F1165AC2B}" srcOrd="3" destOrd="0" parTransId="{F4BB1E6B-042D-FC4A-B3EC-EACFC79D4438}" sibTransId="{5A2AA411-C4D0-234D-B4EE-DE77D091B6E1}"/>
    <dgm:cxn modelId="{1E721B97-C55C-BC4F-B3C4-C7C5330AF6F4}" type="presOf" srcId="{2374890B-638C-8041-86E5-2E6F1165AC2B}" destId="{D831F92A-C697-6A48-B4F7-982C1E7D6DFE}" srcOrd="0" destOrd="0" presId="urn:microsoft.com/office/officeart/2005/8/layout/matrix1"/>
    <dgm:cxn modelId="{4A52D511-F7B4-5E49-BF3E-B1F7CD52BF24}" type="presOf" srcId="{D15E80DE-BFE0-BF4B-A409-A41FF8109CAE}" destId="{C226E3B9-30A6-7148-985E-18180708BAF9}" srcOrd="1" destOrd="0" presId="urn:microsoft.com/office/officeart/2005/8/layout/matrix1"/>
    <dgm:cxn modelId="{332B11F2-7D39-4C46-BCDA-15E038E3BD6A}" type="presOf" srcId="{6091E63C-7078-324E-8EB0-530FAE1B4ABF}" destId="{EAA9C0D5-F6D3-D345-801F-F8D508D105C1}" srcOrd="0" destOrd="0" presId="urn:microsoft.com/office/officeart/2005/8/layout/matrix1"/>
    <dgm:cxn modelId="{163C6216-CE6D-C64D-8908-696DD941713D}" type="presOf" srcId="{2374890B-638C-8041-86E5-2E6F1165AC2B}" destId="{034C44B4-4903-CE40-9401-BB6FB8B65DB5}" srcOrd="1" destOrd="0" presId="urn:microsoft.com/office/officeart/2005/8/layout/matrix1"/>
    <dgm:cxn modelId="{EC132767-72C1-8E44-846F-F4811F37854B}" srcId="{D4F99F77-D54B-564E-BAD5-F11C48779CB5}" destId="{6091E63C-7078-324E-8EB0-530FAE1B4ABF}" srcOrd="0" destOrd="0" parTransId="{CE6281B3-F2EA-3846-9CA4-E4835DDE1747}" sibTransId="{980E6B58-55E1-3B4E-B392-678A1CCB4197}"/>
    <dgm:cxn modelId="{3A68E8F2-ED38-FF49-8229-844A967CE561}" type="presOf" srcId="{37FFD83D-A3D1-BC4E-B1F7-6FC13FC2339D}" destId="{212AA7E0-B2EE-3044-BE2D-EE9D514893DB}" srcOrd="0" destOrd="0" presId="urn:microsoft.com/office/officeart/2005/8/layout/matrix1"/>
    <dgm:cxn modelId="{896098EA-E4BB-CC47-AB01-4032F4B549DF}" type="presOf" srcId="{4AB21D27-797B-FB41-A466-6F2477548A30}" destId="{E372513C-CD22-7B42-90B1-1255A8C3F6F0}" srcOrd="1" destOrd="0" presId="urn:microsoft.com/office/officeart/2005/8/layout/matrix1"/>
    <dgm:cxn modelId="{80AF071F-2BE5-C446-9B82-25BA403CFFB7}" srcId="{6091E63C-7078-324E-8EB0-530FAE1B4ABF}" destId="{37FFD83D-A3D1-BC4E-B1F7-6FC13FC2339D}" srcOrd="0" destOrd="0" parTransId="{A488F8D0-24F4-0D45-AB55-BAFC5F0679C9}" sibTransId="{6280AFAA-3AF9-7040-B963-3E6583FE3F7A}"/>
    <dgm:cxn modelId="{8439998B-8CEA-EA48-A30D-A670D3B657BA}" srcId="{6091E63C-7078-324E-8EB0-530FAE1B4ABF}" destId="{4AB21D27-797B-FB41-A466-6F2477548A30}" srcOrd="1" destOrd="0" parTransId="{6056E097-FE01-004F-AD2B-0B67286F90FD}" sibTransId="{4FC5C4CE-5ACA-2343-93D4-4F70CEA7205E}"/>
    <dgm:cxn modelId="{58A1E0F6-CD04-524D-8DF3-406433B6AEE5}" type="presOf" srcId="{37FFD83D-A3D1-BC4E-B1F7-6FC13FC2339D}" destId="{D069E109-B56A-0148-9D84-156E2DC36996}" srcOrd="1" destOrd="0" presId="urn:microsoft.com/office/officeart/2005/8/layout/matrix1"/>
    <dgm:cxn modelId="{A9D55849-6969-8741-84F9-C021C950F5EE}" srcId="{6091E63C-7078-324E-8EB0-530FAE1B4ABF}" destId="{D15E80DE-BFE0-BF4B-A409-A41FF8109CAE}" srcOrd="2" destOrd="0" parTransId="{ADF74E26-36D2-264B-8E75-A15DFFE5124B}" sibTransId="{4AA8B916-6039-B940-97E3-344DF9EBDAE7}"/>
    <dgm:cxn modelId="{E8ECE4F9-562B-2243-8977-D60D2F36A96C}" type="presOf" srcId="{D4F99F77-D54B-564E-BAD5-F11C48779CB5}" destId="{DBA81B54-6117-4645-BA97-150B43E6157D}" srcOrd="0" destOrd="0" presId="urn:microsoft.com/office/officeart/2005/8/layout/matrix1"/>
    <dgm:cxn modelId="{DF2ED89E-7897-9B4F-87B0-011C3DE70533}" type="presParOf" srcId="{DBA81B54-6117-4645-BA97-150B43E6157D}" destId="{6E5C8EAF-D9CF-5642-AD51-9D1FA3D1F4A7}" srcOrd="0" destOrd="0" presId="urn:microsoft.com/office/officeart/2005/8/layout/matrix1"/>
    <dgm:cxn modelId="{5DFD6CC8-04A7-FC48-919F-3759E8324EB7}" type="presParOf" srcId="{6E5C8EAF-D9CF-5642-AD51-9D1FA3D1F4A7}" destId="{212AA7E0-B2EE-3044-BE2D-EE9D514893DB}" srcOrd="0" destOrd="0" presId="urn:microsoft.com/office/officeart/2005/8/layout/matrix1"/>
    <dgm:cxn modelId="{A95D66D1-570F-B042-B5F4-1EE76358885F}" type="presParOf" srcId="{6E5C8EAF-D9CF-5642-AD51-9D1FA3D1F4A7}" destId="{D069E109-B56A-0148-9D84-156E2DC36996}" srcOrd="1" destOrd="0" presId="urn:microsoft.com/office/officeart/2005/8/layout/matrix1"/>
    <dgm:cxn modelId="{57713B30-2DED-F447-8BC3-29522F078AD1}" type="presParOf" srcId="{6E5C8EAF-D9CF-5642-AD51-9D1FA3D1F4A7}" destId="{95925837-B09B-ED4E-A951-E35750EBE198}" srcOrd="2" destOrd="0" presId="urn:microsoft.com/office/officeart/2005/8/layout/matrix1"/>
    <dgm:cxn modelId="{BE97051A-C461-8543-AF51-FF710F6C9B71}" type="presParOf" srcId="{6E5C8EAF-D9CF-5642-AD51-9D1FA3D1F4A7}" destId="{E372513C-CD22-7B42-90B1-1255A8C3F6F0}" srcOrd="3" destOrd="0" presId="urn:microsoft.com/office/officeart/2005/8/layout/matrix1"/>
    <dgm:cxn modelId="{276551D8-62EB-4648-A423-0CFE0E500DFD}" type="presParOf" srcId="{6E5C8EAF-D9CF-5642-AD51-9D1FA3D1F4A7}" destId="{6C8C593F-524E-6545-AACF-2B5E475CAF1E}" srcOrd="4" destOrd="0" presId="urn:microsoft.com/office/officeart/2005/8/layout/matrix1"/>
    <dgm:cxn modelId="{47FA1019-EB44-A744-97BD-ED7284AF8C1B}" type="presParOf" srcId="{6E5C8EAF-D9CF-5642-AD51-9D1FA3D1F4A7}" destId="{C226E3B9-30A6-7148-985E-18180708BAF9}" srcOrd="5" destOrd="0" presId="urn:microsoft.com/office/officeart/2005/8/layout/matrix1"/>
    <dgm:cxn modelId="{6FE6F86E-299B-0B4C-993A-5A1851FDBB90}" type="presParOf" srcId="{6E5C8EAF-D9CF-5642-AD51-9D1FA3D1F4A7}" destId="{D831F92A-C697-6A48-B4F7-982C1E7D6DFE}" srcOrd="6" destOrd="0" presId="urn:microsoft.com/office/officeart/2005/8/layout/matrix1"/>
    <dgm:cxn modelId="{6BEC556C-7D5E-B741-900E-D795793218BF}" type="presParOf" srcId="{6E5C8EAF-D9CF-5642-AD51-9D1FA3D1F4A7}" destId="{034C44B4-4903-CE40-9401-BB6FB8B65DB5}" srcOrd="7" destOrd="0" presId="urn:microsoft.com/office/officeart/2005/8/layout/matrix1"/>
    <dgm:cxn modelId="{3EFD7221-781C-2B48-9CA6-C677CDAE030B}" type="presParOf" srcId="{DBA81B54-6117-4645-BA97-150B43E6157D}" destId="{EAA9C0D5-F6D3-D345-801F-F8D508D105C1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99F77-D54B-564E-BAD5-F11C48779CB5}" type="doc">
      <dgm:prSet loTypeId="urn:microsoft.com/office/officeart/2005/8/layout/matrix1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6091E63C-7078-324E-8EB0-530FAE1B4A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Objetivos</a:t>
          </a:r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 de </a:t>
          </a:r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calidad</a:t>
          </a:r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 del </a:t>
          </a:r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ecosistema</a:t>
          </a:r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 (</a:t>
          </a:r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EcoQOs</a:t>
          </a:r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)</a:t>
          </a:r>
          <a:endParaRPr lang="en-US" sz="2800" b="1" dirty="0">
            <a:solidFill>
              <a:srgbClr val="0033CC"/>
            </a:solidFill>
            <a:latin typeface="Calibri"/>
            <a:cs typeface="Calibri"/>
          </a:endParaRPr>
        </a:p>
      </dgm:t>
    </dgm:pt>
    <dgm:pt modelId="{CE6281B3-F2EA-3846-9CA4-E4835DDE1747}" type="par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980E6B58-55E1-3B4E-B392-678A1CCB4197}" type="sib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37FFD83D-A3D1-BC4E-B1F7-6FC13FC2339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 anchor="t" anchorCtr="0"/>
        <a:lstStyle/>
        <a:p>
          <a:pPr algn="l"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También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conocidos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como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calidad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ambiental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(EQOs) u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recursos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marinos</a:t>
          </a:r>
          <a:endParaRPr lang="en-US" sz="2400" b="1" dirty="0" smtClean="0">
            <a:solidFill>
              <a:srgbClr val="000000"/>
            </a:solidFill>
            <a:latin typeface="Calibri"/>
            <a:cs typeface="Calibri"/>
          </a:endParaRPr>
        </a:p>
        <a:p>
          <a:pPr algn="l"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(WROs)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488F8D0-24F4-0D45-AB55-BAFC5F0679C9}" type="par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6280AFAA-3AF9-7040-B963-3E6583FE3F7A}" type="sib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B21D27-797B-FB41-A466-6F2477548A3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Consta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EcoQOs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alcanzados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mediante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fines a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más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corto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plazo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6056E097-FE01-004F-AD2B-0B67286F90FD}" type="par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FC5C4CE-5ACA-2343-93D4-4F70CEA7205E}" type="sib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15E80DE-BFE0-BF4B-A409-A41FF8109CAE}">
      <dgm:prSet custT="1"/>
      <dgm:spPr>
        <a:solidFill>
          <a:schemeClr val="accent3">
            <a:lumMod val="60000"/>
            <a:lumOff val="40000"/>
          </a:schemeClr>
        </a:solidFill>
      </dgm:spPr>
      <dgm:t>
        <a:bodyPr anchor="t" anchorCtr="0"/>
        <a:lstStyle/>
        <a:p>
          <a:pPr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Generalmente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se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utilizan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en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proyectos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centrados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en mares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cerrados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,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agua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dulce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y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sistemas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aguas</a:t>
          </a:r>
          <a:r>
            <a:rPr lang="en-US" sz="2400" b="1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baseline="0" dirty="0" err="1" smtClean="0">
              <a:solidFill>
                <a:srgbClr val="000000"/>
              </a:solidFill>
              <a:latin typeface="Calibri"/>
              <a:cs typeface="Calibri"/>
            </a:rPr>
            <a:t>subterráneas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DF74E26-36D2-264B-8E75-A15DFFE5124B}" type="par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A8B916-6039-B940-97E3-344DF9EBDAE7}" type="sib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2374890B-638C-8041-86E5-2E6F1165AC2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Ejemplos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: Mar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Caspio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, Cuenca del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río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Dniéper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, Mar Negro,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Lago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Victoria,Llago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Chad,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Océano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Indico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Occidental,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Acuífero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de Nubia 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F4BB1E6B-042D-FC4A-B3EC-EACFC79D4438}" type="par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5A2AA411-C4D0-234D-B4EE-DE77D091B6E1}" type="sib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BA81B54-6117-4645-BA97-150B43E6157D}" type="pres">
      <dgm:prSet presAssocID="{D4F99F77-D54B-564E-BAD5-F11C48779C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5C8EAF-D9CF-5642-AD51-9D1FA3D1F4A7}" type="pres">
      <dgm:prSet presAssocID="{D4F99F77-D54B-564E-BAD5-F11C48779CB5}" presName="matrix" presStyleCnt="0"/>
      <dgm:spPr/>
    </dgm:pt>
    <dgm:pt modelId="{212AA7E0-B2EE-3044-BE2D-EE9D514893DB}" type="pres">
      <dgm:prSet presAssocID="{D4F99F77-D54B-564E-BAD5-F11C48779CB5}" presName="tile1" presStyleLbl="node1" presStyleIdx="0" presStyleCnt="4"/>
      <dgm:spPr/>
      <dgm:t>
        <a:bodyPr/>
        <a:lstStyle/>
        <a:p>
          <a:endParaRPr lang="en-US"/>
        </a:p>
      </dgm:t>
    </dgm:pt>
    <dgm:pt modelId="{D069E109-B56A-0148-9D84-156E2DC36996}" type="pres">
      <dgm:prSet presAssocID="{D4F99F77-D54B-564E-BAD5-F11C48779C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25837-B09B-ED4E-A951-E35750EBE198}" type="pres">
      <dgm:prSet presAssocID="{D4F99F77-D54B-564E-BAD5-F11C48779CB5}" presName="tile2" presStyleLbl="node1" presStyleIdx="1" presStyleCnt="4"/>
      <dgm:spPr/>
      <dgm:t>
        <a:bodyPr/>
        <a:lstStyle/>
        <a:p>
          <a:endParaRPr lang="en-US"/>
        </a:p>
      </dgm:t>
    </dgm:pt>
    <dgm:pt modelId="{E372513C-CD22-7B42-90B1-1255A8C3F6F0}" type="pres">
      <dgm:prSet presAssocID="{D4F99F77-D54B-564E-BAD5-F11C48779C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593F-524E-6545-AACF-2B5E475CAF1E}" type="pres">
      <dgm:prSet presAssocID="{D4F99F77-D54B-564E-BAD5-F11C48779CB5}" presName="tile3" presStyleLbl="node1" presStyleIdx="2" presStyleCnt="4"/>
      <dgm:spPr/>
      <dgm:t>
        <a:bodyPr/>
        <a:lstStyle/>
        <a:p>
          <a:endParaRPr lang="en-US"/>
        </a:p>
      </dgm:t>
    </dgm:pt>
    <dgm:pt modelId="{C226E3B9-30A6-7148-985E-18180708BAF9}" type="pres">
      <dgm:prSet presAssocID="{D4F99F77-D54B-564E-BAD5-F11C48779C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1F92A-C697-6A48-B4F7-982C1E7D6DFE}" type="pres">
      <dgm:prSet presAssocID="{D4F99F77-D54B-564E-BAD5-F11C48779CB5}" presName="tile4" presStyleLbl="node1" presStyleIdx="3" presStyleCnt="4"/>
      <dgm:spPr/>
      <dgm:t>
        <a:bodyPr/>
        <a:lstStyle/>
        <a:p>
          <a:endParaRPr lang="en-US"/>
        </a:p>
      </dgm:t>
    </dgm:pt>
    <dgm:pt modelId="{034C44B4-4903-CE40-9401-BB6FB8B65DB5}" type="pres">
      <dgm:prSet presAssocID="{D4F99F77-D54B-564E-BAD5-F11C48779C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9C0D5-F6D3-D345-801F-F8D508D105C1}" type="pres">
      <dgm:prSet presAssocID="{D4F99F77-D54B-564E-BAD5-F11C48779CB5}" presName="centerTile" presStyleLbl="fgShp" presStyleIdx="0" presStyleCnt="1" custScaleX="118487" custScaleY="136082" custLinFactNeighborX="7683" custLinFactNeighborY="-141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DF37D-05E0-AF41-8F46-B2C1174B6FC4}" type="presOf" srcId="{2374890B-638C-8041-86E5-2E6F1165AC2B}" destId="{D831F92A-C697-6A48-B4F7-982C1E7D6DFE}" srcOrd="0" destOrd="0" presId="urn:microsoft.com/office/officeart/2005/8/layout/matrix1"/>
    <dgm:cxn modelId="{35A8EB38-ECD6-4F49-BDBE-5D018DF4DA10}" srcId="{6091E63C-7078-324E-8EB0-530FAE1B4ABF}" destId="{2374890B-638C-8041-86E5-2E6F1165AC2B}" srcOrd="3" destOrd="0" parTransId="{F4BB1E6B-042D-FC4A-B3EC-EACFC79D4438}" sibTransId="{5A2AA411-C4D0-234D-B4EE-DE77D091B6E1}"/>
    <dgm:cxn modelId="{ECC1D4D5-5366-3F4A-BBBD-E199656388B8}" type="presOf" srcId="{6091E63C-7078-324E-8EB0-530FAE1B4ABF}" destId="{EAA9C0D5-F6D3-D345-801F-F8D508D105C1}" srcOrd="0" destOrd="0" presId="urn:microsoft.com/office/officeart/2005/8/layout/matrix1"/>
    <dgm:cxn modelId="{A467E3A4-EFE1-5F48-A92E-8734D1B48044}" type="presOf" srcId="{D4F99F77-D54B-564E-BAD5-F11C48779CB5}" destId="{DBA81B54-6117-4645-BA97-150B43E6157D}" srcOrd="0" destOrd="0" presId="urn:microsoft.com/office/officeart/2005/8/layout/matrix1"/>
    <dgm:cxn modelId="{2C4970AC-E25B-5449-9C2C-28A7C27A283D}" type="presOf" srcId="{37FFD83D-A3D1-BC4E-B1F7-6FC13FC2339D}" destId="{212AA7E0-B2EE-3044-BE2D-EE9D514893DB}" srcOrd="0" destOrd="0" presId="urn:microsoft.com/office/officeart/2005/8/layout/matrix1"/>
    <dgm:cxn modelId="{F9B69B2C-7008-184C-835F-2E9F3FA3D62F}" type="presOf" srcId="{D15E80DE-BFE0-BF4B-A409-A41FF8109CAE}" destId="{6C8C593F-524E-6545-AACF-2B5E475CAF1E}" srcOrd="0" destOrd="0" presId="urn:microsoft.com/office/officeart/2005/8/layout/matrix1"/>
    <dgm:cxn modelId="{EC132767-72C1-8E44-846F-F4811F37854B}" srcId="{D4F99F77-D54B-564E-BAD5-F11C48779CB5}" destId="{6091E63C-7078-324E-8EB0-530FAE1B4ABF}" srcOrd="0" destOrd="0" parTransId="{CE6281B3-F2EA-3846-9CA4-E4835DDE1747}" sibTransId="{980E6B58-55E1-3B4E-B392-678A1CCB4197}"/>
    <dgm:cxn modelId="{B48973A1-80EB-B949-B316-39EDD9036219}" type="presOf" srcId="{4AB21D27-797B-FB41-A466-6F2477548A30}" destId="{E372513C-CD22-7B42-90B1-1255A8C3F6F0}" srcOrd="1" destOrd="0" presId="urn:microsoft.com/office/officeart/2005/8/layout/matrix1"/>
    <dgm:cxn modelId="{C5EB77AC-5A85-8141-8724-FFB18660AFB9}" type="presOf" srcId="{37FFD83D-A3D1-BC4E-B1F7-6FC13FC2339D}" destId="{D069E109-B56A-0148-9D84-156E2DC36996}" srcOrd="1" destOrd="0" presId="urn:microsoft.com/office/officeart/2005/8/layout/matrix1"/>
    <dgm:cxn modelId="{2E9D5677-25E7-F54E-81B1-CF7502F34AFC}" type="presOf" srcId="{D15E80DE-BFE0-BF4B-A409-A41FF8109CAE}" destId="{C226E3B9-30A6-7148-985E-18180708BAF9}" srcOrd="1" destOrd="0" presId="urn:microsoft.com/office/officeart/2005/8/layout/matrix1"/>
    <dgm:cxn modelId="{80AF071F-2BE5-C446-9B82-25BA403CFFB7}" srcId="{6091E63C-7078-324E-8EB0-530FAE1B4ABF}" destId="{37FFD83D-A3D1-BC4E-B1F7-6FC13FC2339D}" srcOrd="0" destOrd="0" parTransId="{A488F8D0-24F4-0D45-AB55-BAFC5F0679C9}" sibTransId="{6280AFAA-3AF9-7040-B963-3E6583FE3F7A}"/>
    <dgm:cxn modelId="{8439998B-8CEA-EA48-A30D-A670D3B657BA}" srcId="{6091E63C-7078-324E-8EB0-530FAE1B4ABF}" destId="{4AB21D27-797B-FB41-A466-6F2477548A30}" srcOrd="1" destOrd="0" parTransId="{6056E097-FE01-004F-AD2B-0B67286F90FD}" sibTransId="{4FC5C4CE-5ACA-2343-93D4-4F70CEA7205E}"/>
    <dgm:cxn modelId="{7516E388-7868-1040-A04D-215E35909501}" type="presOf" srcId="{2374890B-638C-8041-86E5-2E6F1165AC2B}" destId="{034C44B4-4903-CE40-9401-BB6FB8B65DB5}" srcOrd="1" destOrd="0" presId="urn:microsoft.com/office/officeart/2005/8/layout/matrix1"/>
    <dgm:cxn modelId="{F4CC4499-8460-DD41-9F31-3DC3494091C2}" type="presOf" srcId="{4AB21D27-797B-FB41-A466-6F2477548A30}" destId="{95925837-B09B-ED4E-A951-E35750EBE198}" srcOrd="0" destOrd="0" presId="urn:microsoft.com/office/officeart/2005/8/layout/matrix1"/>
    <dgm:cxn modelId="{A9D55849-6969-8741-84F9-C021C950F5EE}" srcId="{6091E63C-7078-324E-8EB0-530FAE1B4ABF}" destId="{D15E80DE-BFE0-BF4B-A409-A41FF8109CAE}" srcOrd="2" destOrd="0" parTransId="{ADF74E26-36D2-264B-8E75-A15DFFE5124B}" sibTransId="{4AA8B916-6039-B940-97E3-344DF9EBDAE7}"/>
    <dgm:cxn modelId="{7238991B-2D26-5047-8235-4CF590F178B5}" type="presParOf" srcId="{DBA81B54-6117-4645-BA97-150B43E6157D}" destId="{6E5C8EAF-D9CF-5642-AD51-9D1FA3D1F4A7}" srcOrd="0" destOrd="0" presId="urn:microsoft.com/office/officeart/2005/8/layout/matrix1"/>
    <dgm:cxn modelId="{5E54CE60-5178-DF44-A230-64B7EB2C76A9}" type="presParOf" srcId="{6E5C8EAF-D9CF-5642-AD51-9D1FA3D1F4A7}" destId="{212AA7E0-B2EE-3044-BE2D-EE9D514893DB}" srcOrd="0" destOrd="0" presId="urn:microsoft.com/office/officeart/2005/8/layout/matrix1"/>
    <dgm:cxn modelId="{F5F50E57-818B-8F44-984A-2B5DA60402AD}" type="presParOf" srcId="{6E5C8EAF-D9CF-5642-AD51-9D1FA3D1F4A7}" destId="{D069E109-B56A-0148-9D84-156E2DC36996}" srcOrd="1" destOrd="0" presId="urn:microsoft.com/office/officeart/2005/8/layout/matrix1"/>
    <dgm:cxn modelId="{9855EA48-E858-BA48-AB26-25E6153F6127}" type="presParOf" srcId="{6E5C8EAF-D9CF-5642-AD51-9D1FA3D1F4A7}" destId="{95925837-B09B-ED4E-A951-E35750EBE198}" srcOrd="2" destOrd="0" presId="urn:microsoft.com/office/officeart/2005/8/layout/matrix1"/>
    <dgm:cxn modelId="{FB4E1B71-337D-CA42-9A3B-BEAECF08EE51}" type="presParOf" srcId="{6E5C8EAF-D9CF-5642-AD51-9D1FA3D1F4A7}" destId="{E372513C-CD22-7B42-90B1-1255A8C3F6F0}" srcOrd="3" destOrd="0" presId="urn:microsoft.com/office/officeart/2005/8/layout/matrix1"/>
    <dgm:cxn modelId="{44726822-3753-694A-A572-7483CA446EA3}" type="presParOf" srcId="{6E5C8EAF-D9CF-5642-AD51-9D1FA3D1F4A7}" destId="{6C8C593F-524E-6545-AACF-2B5E475CAF1E}" srcOrd="4" destOrd="0" presId="urn:microsoft.com/office/officeart/2005/8/layout/matrix1"/>
    <dgm:cxn modelId="{59468B88-7A85-B046-8269-1F375233B779}" type="presParOf" srcId="{6E5C8EAF-D9CF-5642-AD51-9D1FA3D1F4A7}" destId="{C226E3B9-30A6-7148-985E-18180708BAF9}" srcOrd="5" destOrd="0" presId="urn:microsoft.com/office/officeart/2005/8/layout/matrix1"/>
    <dgm:cxn modelId="{BB27071B-4809-D041-B5BB-F4F60CE7738E}" type="presParOf" srcId="{6E5C8EAF-D9CF-5642-AD51-9D1FA3D1F4A7}" destId="{D831F92A-C697-6A48-B4F7-982C1E7D6DFE}" srcOrd="6" destOrd="0" presId="urn:microsoft.com/office/officeart/2005/8/layout/matrix1"/>
    <dgm:cxn modelId="{432A259B-EC2F-4948-8292-C7831B21EBF5}" type="presParOf" srcId="{6E5C8EAF-D9CF-5642-AD51-9D1FA3D1F4A7}" destId="{034C44B4-4903-CE40-9401-BB6FB8B65DB5}" srcOrd="7" destOrd="0" presId="urn:microsoft.com/office/officeart/2005/8/layout/matrix1"/>
    <dgm:cxn modelId="{EB1D1E66-C2F2-8E42-9699-67A9768742BA}" type="presParOf" srcId="{DBA81B54-6117-4645-BA97-150B43E6157D}" destId="{EAA9C0D5-F6D3-D345-801F-F8D508D105C1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A7E0-B2EE-3044-BE2D-EE9D514893DB}">
      <dsp:nvSpPr>
        <dsp:cNvPr id="0" name=""/>
        <dsp:cNvSpPr/>
      </dsp:nvSpPr>
      <dsp:spPr>
        <a:xfrm rot="16200000">
          <a:off x="557439" y="-557439"/>
          <a:ext cx="2663371" cy="3778250"/>
        </a:xfrm>
        <a:prstGeom prst="round1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rgbClr val="000000"/>
            </a:solidFill>
            <a:latin typeface="Calibri"/>
            <a:cs typeface="Calibri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Enfoque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clásico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planeamiento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estratégico</a:t>
          </a:r>
          <a:endParaRPr lang="en-US" sz="2400" b="1" kern="1200" dirty="0" smtClean="0">
            <a:solidFill>
              <a:srgbClr val="000000"/>
            </a:solidFill>
            <a:latin typeface="Calibri"/>
            <a:cs typeface="Calibri"/>
          </a:endParaRPr>
        </a:p>
      </dsp:txBody>
      <dsp:txXfrm rot="5400000">
        <a:off x="-1" y="1"/>
        <a:ext cx="3778250" cy="1997528"/>
      </dsp:txXfrm>
    </dsp:sp>
    <dsp:sp modelId="{95925837-B09B-ED4E-A951-E35750EBE198}">
      <dsp:nvSpPr>
        <dsp:cNvPr id="0" name=""/>
        <dsp:cNvSpPr/>
      </dsp:nvSpPr>
      <dsp:spPr>
        <a:xfrm>
          <a:off x="3778250" y="0"/>
          <a:ext cx="3778250" cy="2663371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Generalmente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consta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metas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a largo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plazo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o fines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alcanzados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mediante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actividades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y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más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corto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plazo</a:t>
          </a:r>
          <a:endParaRPr lang="en-US" sz="2400" b="1" kern="1200" dirty="0" smtClean="0">
            <a:solidFill>
              <a:srgbClr val="000000"/>
            </a:solidFill>
            <a:latin typeface="Calibri"/>
            <a:cs typeface="Calibri"/>
          </a:endParaRPr>
        </a:p>
      </dsp:txBody>
      <dsp:txXfrm>
        <a:off x="3778250" y="0"/>
        <a:ext cx="3778250" cy="1997528"/>
      </dsp:txXfrm>
    </dsp:sp>
    <dsp:sp modelId="{6C8C593F-524E-6545-AACF-2B5E475CAF1E}">
      <dsp:nvSpPr>
        <dsp:cNvPr id="0" name=""/>
        <dsp:cNvSpPr/>
      </dsp:nvSpPr>
      <dsp:spPr>
        <a:xfrm rot="10800000">
          <a:off x="0" y="2663371"/>
          <a:ext cx="3778250" cy="2663371"/>
        </a:xfrm>
        <a:prstGeom prst="round1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Se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utilizan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más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a menudo en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proyectos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GEM,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aunque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no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exclusivamente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.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10800000">
        <a:off x="0" y="3329214"/>
        <a:ext cx="3778250" cy="1997528"/>
      </dsp:txXfrm>
    </dsp:sp>
    <dsp:sp modelId="{D831F92A-C697-6A48-B4F7-982C1E7D6DFE}">
      <dsp:nvSpPr>
        <dsp:cNvPr id="0" name=""/>
        <dsp:cNvSpPr/>
      </dsp:nvSpPr>
      <dsp:spPr>
        <a:xfrm rot="5400000">
          <a:off x="4335689" y="2105932"/>
          <a:ext cx="2663371" cy="3778250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Algunos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ejemplos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: GEM de la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Corriente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de Guinea, GEM del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Mediterráneo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, GEM del mar del Sur de China, Cuenca del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río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Mekong </a:t>
          </a:r>
          <a:endParaRPr lang="en-US" sz="2400" b="1" kern="1200" dirty="0" smtClean="0">
            <a:solidFill>
              <a:srgbClr val="000000"/>
            </a:solidFill>
            <a:latin typeface="Calibri"/>
            <a:cs typeface="Calibri"/>
          </a:endParaRPr>
        </a:p>
      </dsp:txBody>
      <dsp:txXfrm rot="-5400000">
        <a:off x="3778249" y="3329214"/>
        <a:ext cx="3778250" cy="1997528"/>
      </dsp:txXfrm>
    </dsp:sp>
    <dsp:sp modelId="{EAA9C0D5-F6D3-D345-801F-F8D508D105C1}">
      <dsp:nvSpPr>
        <dsp:cNvPr id="0" name=""/>
        <dsp:cNvSpPr/>
      </dsp:nvSpPr>
      <dsp:spPr>
        <a:xfrm>
          <a:off x="2727325" y="2018123"/>
          <a:ext cx="2101848" cy="1290496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Metas</a:t>
          </a: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 y </a:t>
          </a: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Objetivos</a:t>
          </a:r>
          <a:endParaRPr lang="en-US" sz="2800" b="1" kern="1200" dirty="0" smtClean="0">
            <a:solidFill>
              <a:srgbClr val="0033CC"/>
            </a:solidFill>
            <a:latin typeface="Calibri"/>
            <a:cs typeface="Calibri"/>
          </a:endParaRPr>
        </a:p>
      </dsp:txBody>
      <dsp:txXfrm>
        <a:off x="2790322" y="2081120"/>
        <a:ext cx="1975854" cy="1164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A7E0-B2EE-3044-BE2D-EE9D514893DB}">
      <dsp:nvSpPr>
        <dsp:cNvPr id="0" name=""/>
        <dsp:cNvSpPr/>
      </dsp:nvSpPr>
      <dsp:spPr>
        <a:xfrm rot="16200000">
          <a:off x="657225" y="-657225"/>
          <a:ext cx="2463799" cy="3778250"/>
        </a:xfrm>
        <a:prstGeom prst="round1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También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conocidos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como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calidad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ambiental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(EQOs) u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Objetivos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recursos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marinos</a:t>
          </a:r>
          <a:endParaRPr lang="en-US" sz="2400" b="1" kern="1200" dirty="0" smtClean="0">
            <a:solidFill>
              <a:srgbClr val="000000"/>
            </a:solidFill>
            <a:latin typeface="Calibri"/>
            <a:cs typeface="Calibri"/>
          </a:endParaRP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(WROs)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5400000">
        <a:off x="-1" y="1"/>
        <a:ext cx="3778250" cy="1847850"/>
      </dsp:txXfrm>
    </dsp:sp>
    <dsp:sp modelId="{95925837-B09B-ED4E-A951-E35750EBE198}">
      <dsp:nvSpPr>
        <dsp:cNvPr id="0" name=""/>
        <dsp:cNvSpPr/>
      </dsp:nvSpPr>
      <dsp:spPr>
        <a:xfrm>
          <a:off x="3778250" y="0"/>
          <a:ext cx="3778250" cy="2463799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Consta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EcoQOs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alcanzados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mediante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fines a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más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corto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plazo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>
        <a:off x="3778250" y="0"/>
        <a:ext cx="3778250" cy="1847850"/>
      </dsp:txXfrm>
    </dsp:sp>
    <dsp:sp modelId="{6C8C593F-524E-6545-AACF-2B5E475CAF1E}">
      <dsp:nvSpPr>
        <dsp:cNvPr id="0" name=""/>
        <dsp:cNvSpPr/>
      </dsp:nvSpPr>
      <dsp:spPr>
        <a:xfrm rot="10800000">
          <a:off x="0" y="2463799"/>
          <a:ext cx="3778250" cy="2463799"/>
        </a:xfrm>
        <a:prstGeom prst="round1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Generalmente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se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utilizan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en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proyectos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centrados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en mares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cerrados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,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agua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dulce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y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sistemas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aguas</a:t>
          </a:r>
          <a:r>
            <a:rPr lang="en-US" sz="2400" b="1" kern="1200" baseline="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baseline="0" dirty="0" err="1" smtClean="0">
              <a:solidFill>
                <a:srgbClr val="000000"/>
              </a:solidFill>
              <a:latin typeface="Calibri"/>
              <a:cs typeface="Calibri"/>
            </a:rPr>
            <a:t>subterráneas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10800000">
        <a:off x="0" y="3079749"/>
        <a:ext cx="3778250" cy="1847850"/>
      </dsp:txXfrm>
    </dsp:sp>
    <dsp:sp modelId="{D831F92A-C697-6A48-B4F7-982C1E7D6DFE}">
      <dsp:nvSpPr>
        <dsp:cNvPr id="0" name=""/>
        <dsp:cNvSpPr/>
      </dsp:nvSpPr>
      <dsp:spPr>
        <a:xfrm rot="5400000">
          <a:off x="4435475" y="1806574"/>
          <a:ext cx="2463799" cy="3778250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Ejemplos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: Mar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Caspio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, Cuenca del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río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Dniéper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, Mar Negro,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Lago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Victoria,Llago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Chad,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Océano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Indico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Occidental,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Acuífero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de Nubia 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-5400000">
        <a:off x="3778249" y="3079749"/>
        <a:ext cx="3778250" cy="1847850"/>
      </dsp:txXfrm>
    </dsp:sp>
    <dsp:sp modelId="{EAA9C0D5-F6D3-D345-801F-F8D508D105C1}">
      <dsp:nvSpPr>
        <dsp:cNvPr id="0" name=""/>
        <dsp:cNvSpPr/>
      </dsp:nvSpPr>
      <dsp:spPr>
        <a:xfrm>
          <a:off x="2609399" y="1451436"/>
          <a:ext cx="2686041" cy="167639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Objetivos</a:t>
          </a: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 de </a:t>
          </a: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calidad</a:t>
          </a: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 del </a:t>
          </a: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ecosistema</a:t>
          </a: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 (</a:t>
          </a: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EcoQOs</a:t>
          </a: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)</a:t>
          </a:r>
          <a:endParaRPr lang="en-US" sz="2800" b="1" kern="1200" dirty="0">
            <a:solidFill>
              <a:srgbClr val="0033CC"/>
            </a:solidFill>
            <a:latin typeface="Calibri"/>
            <a:cs typeface="Calibri"/>
          </a:endParaRPr>
        </a:p>
      </dsp:txBody>
      <dsp:txXfrm>
        <a:off x="2691234" y="1533271"/>
        <a:ext cx="2522371" cy="1512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804886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ADT/PAE </a:t>
            </a:r>
            <a:r>
              <a:rPr lang="en-US" sz="4400" dirty="0" err="1" smtClean="0"/>
              <a:t>Curso</a:t>
            </a:r>
            <a:r>
              <a:rPr lang="en-US" sz="4400" dirty="0" smtClean="0"/>
              <a:t> de </a:t>
            </a:r>
            <a:r>
              <a:rPr lang="en-US" sz="4400" dirty="0" err="1" smtClean="0"/>
              <a:t>entrenamiento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/>
              <a:t>Módulo</a:t>
            </a:r>
            <a:r>
              <a:rPr lang="en-US" dirty="0" smtClean="0"/>
              <a:t> 3: </a:t>
            </a:r>
            <a:r>
              <a:rPr lang="en-US" dirty="0" err="1"/>
              <a:t>D</a:t>
            </a:r>
            <a:r>
              <a:rPr lang="en-US" dirty="0" err="1" smtClean="0"/>
              <a:t>esarrollo</a:t>
            </a:r>
            <a:r>
              <a:rPr lang="en-US" dirty="0" smtClean="0"/>
              <a:t> del PAE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174171"/>
            <a:ext cx="4038600" cy="357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Paso 1: </a:t>
            </a:r>
            <a:r>
              <a:rPr lang="en-US" sz="3600" dirty="0" err="1" smtClean="0">
                <a:solidFill>
                  <a:schemeClr val="tx1"/>
                </a:solidFill>
              </a:rPr>
              <a:t>Identificar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mediante</a:t>
            </a:r>
            <a:r>
              <a:rPr lang="en-US" sz="3600" dirty="0" smtClean="0">
                <a:solidFill>
                  <a:schemeClr val="tx1"/>
                </a:solidFill>
              </a:rPr>
              <a:t> un taller </a:t>
            </a:r>
            <a:r>
              <a:rPr lang="en-US" sz="3600" dirty="0" err="1" smtClean="0">
                <a:solidFill>
                  <a:schemeClr val="tx1"/>
                </a:solidFill>
              </a:rPr>
              <a:t>colaborativo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298701"/>
            <a:ext cx="7556500" cy="323850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Este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paso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puede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lograrse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éxito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través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un </a:t>
            </a:r>
            <a:r>
              <a:rPr lang="en-GB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taller </a:t>
            </a:r>
            <a:r>
              <a:rPr lang="en-GB" i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colaborativo</a:t>
            </a:r>
            <a:r>
              <a:rPr lang="en-GB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involucre la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participación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equipo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 PAE,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junto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otros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especialistas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El taller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puede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conducirse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durante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GB" i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misma</a:t>
            </a:r>
            <a:r>
              <a:rPr lang="en-GB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reunión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identifica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isión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19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Identificación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metas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77900" y="2338809"/>
            <a:ext cx="7321550" cy="354129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El </a:t>
              </a:r>
              <a:r>
                <a:rPr lang="en-US" sz="2800" dirty="0" err="1">
                  <a:solidFill>
                    <a:schemeClr val="tx1"/>
                  </a:solidFill>
                  <a:latin typeface="Calibri"/>
                  <a:cs typeface="Calibri"/>
                </a:rPr>
                <a:t>g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erente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</a:t>
              </a:r>
              <a:r>
                <a:rPr lang="en-US" sz="2800" dirty="0" err="1">
                  <a:solidFill>
                    <a:schemeClr val="tx1"/>
                  </a:solidFill>
                  <a:latin typeface="Calibri"/>
                  <a:cs typeface="Calibri"/>
                </a:rPr>
                <a:t>p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royecto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principales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miembros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equipo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desarrollo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PAE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deberán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elaborar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lista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provisionales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con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sus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plazos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aproximados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,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que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incluya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información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sobre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problemas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transzonales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prioritarios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que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están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vinculadas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6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Paso 2: </a:t>
            </a:r>
            <a:r>
              <a:rPr lang="en-US" sz="3600" dirty="0" err="1" smtClean="0"/>
              <a:t>mayores</a:t>
            </a:r>
            <a:r>
              <a:rPr lang="en-US" sz="3600" dirty="0" smtClean="0"/>
              <a:t> </a:t>
            </a:r>
            <a:r>
              <a:rPr lang="en-US" sz="3600" dirty="0" err="1" smtClean="0"/>
              <a:t>avances</a:t>
            </a:r>
            <a:r>
              <a:rPr lang="en-US" sz="3600" dirty="0" smtClean="0"/>
              <a:t> </a:t>
            </a:r>
            <a:r>
              <a:rPr lang="en-US" sz="3600" dirty="0" err="1" smtClean="0"/>
              <a:t>hacia</a:t>
            </a:r>
            <a:r>
              <a:rPr lang="en-US" sz="3600" dirty="0" smtClean="0"/>
              <a:t> el </a:t>
            </a:r>
            <a:r>
              <a:rPr lang="en-US" sz="3600" dirty="0" err="1" smtClean="0"/>
              <a:t>desarrollo</a:t>
            </a:r>
            <a:r>
              <a:rPr lang="en-US" sz="3600" dirty="0" smtClean="0"/>
              <a:t> de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metas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probable </a:t>
            </a:r>
            <a:r>
              <a:rPr lang="en-GB" dirty="0" err="1" smtClean="0"/>
              <a:t>que</a:t>
            </a:r>
            <a:r>
              <a:rPr lang="en-GB" dirty="0" smtClean="0"/>
              <a:t> los </a:t>
            </a:r>
            <a:r>
              <a:rPr lang="en-GB" dirty="0" err="1" smtClean="0"/>
              <a:t>resultados</a:t>
            </a:r>
            <a:r>
              <a:rPr lang="en-GB" dirty="0" smtClean="0"/>
              <a:t> de </a:t>
            </a:r>
            <a:r>
              <a:rPr lang="en-GB" dirty="0" err="1" smtClean="0"/>
              <a:t>este</a:t>
            </a:r>
            <a:r>
              <a:rPr lang="en-GB" dirty="0" smtClean="0"/>
              <a:t> taller solo </a:t>
            </a:r>
            <a:r>
              <a:rPr lang="en-GB" dirty="0" err="1" smtClean="0"/>
              <a:t>sirva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punto</a:t>
            </a:r>
            <a:r>
              <a:rPr lang="en-GB" dirty="0" smtClean="0"/>
              <a:t> de </a:t>
            </a:r>
            <a:r>
              <a:rPr lang="en-GB" dirty="0" err="1" smtClean="0"/>
              <a:t>partida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avanzar</a:t>
            </a:r>
            <a:r>
              <a:rPr lang="en-GB" dirty="0" smtClean="0"/>
              <a:t> </a:t>
            </a:r>
            <a:r>
              <a:rPr lang="en-GB" dirty="0" err="1" smtClean="0"/>
              <a:t>hacia</a:t>
            </a:r>
            <a:r>
              <a:rPr lang="en-GB" dirty="0" smtClean="0"/>
              <a:t> la </a:t>
            </a:r>
            <a:r>
              <a:rPr lang="en-GB" dirty="0" err="1" smtClean="0"/>
              <a:t>culminación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metas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US" dirty="0" smtClean="0"/>
              <a:t>En el </a:t>
            </a:r>
            <a:r>
              <a:rPr lang="en-US" dirty="0" err="1" smtClean="0"/>
              <a:t>mejor</a:t>
            </a:r>
            <a:r>
              <a:rPr lang="en-US" dirty="0" smtClean="0"/>
              <a:t> de los </a:t>
            </a:r>
            <a:r>
              <a:rPr lang="en-US" dirty="0" err="1" smtClean="0"/>
              <a:t>casos</a:t>
            </a:r>
            <a:r>
              <a:rPr lang="en-US" dirty="0" smtClean="0"/>
              <a:t>, el taller </a:t>
            </a:r>
            <a:r>
              <a:rPr lang="en-US" dirty="0" err="1" smtClean="0"/>
              <a:t>producirá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/>
              <a:t> </a:t>
            </a:r>
            <a:r>
              <a:rPr lang="en-US" dirty="0" smtClean="0"/>
              <a:t>integral de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 err="1" smtClean="0"/>
              <a:t>potenciales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r>
              <a:rPr lang="en-US" dirty="0" smtClean="0"/>
              <a:t>, </a:t>
            </a:r>
            <a:r>
              <a:rPr lang="en-US" dirty="0" err="1" smtClean="0"/>
              <a:t>vinculadas</a:t>
            </a:r>
            <a:r>
              <a:rPr lang="en-US" dirty="0" smtClean="0"/>
              <a:t> a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transzonales</a:t>
            </a:r>
            <a:r>
              <a:rPr lang="en-US" dirty="0" smtClean="0"/>
              <a:t> (y </a:t>
            </a:r>
            <a:r>
              <a:rPr lang="en-US" dirty="0" err="1" smtClean="0"/>
              <a:t>posiblemente</a:t>
            </a:r>
            <a:r>
              <a:rPr lang="en-US" dirty="0" smtClean="0"/>
              <a:t>  a los </a:t>
            </a:r>
            <a:r>
              <a:rPr lang="en-US" dirty="0" err="1" smtClean="0"/>
              <a:t>análisis</a:t>
            </a:r>
            <a:r>
              <a:rPr lang="en-US" dirty="0" smtClean="0"/>
              <a:t> de la </a:t>
            </a:r>
            <a:r>
              <a:rPr lang="en-US" dirty="0" err="1" smtClean="0"/>
              <a:t>cadena</a:t>
            </a:r>
            <a:r>
              <a:rPr lang="en-US" dirty="0" smtClean="0"/>
              <a:t> causal y de </a:t>
            </a:r>
            <a:r>
              <a:rPr lang="en-US" dirty="0" err="1" smtClean="0"/>
              <a:t>gobernanza</a:t>
            </a:r>
            <a:r>
              <a:rPr lang="en-US" dirty="0" smtClean="0"/>
              <a:t>), con </a:t>
            </a:r>
            <a:r>
              <a:rPr lang="en-US" dirty="0" err="1" smtClean="0"/>
              <a:t>plazos</a:t>
            </a:r>
            <a:r>
              <a:rPr lang="en-US" dirty="0" smtClean="0"/>
              <a:t> de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aproximados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7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metas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16000" y="2072109"/>
            <a:ext cx="7321550" cy="3947691"/>
            <a:chOff x="0" y="2009"/>
            <a:chExt cx="7785100" cy="411078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0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bg2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El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propósito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este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paso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es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 la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culminación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las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metas</a:t>
              </a:r>
              <a:endParaRPr lang="en-US" sz="2800" dirty="0" smtClean="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endParaRPr>
            </a:p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bg2"/>
                </a:buClr>
                <a:buFont typeface="Wingdings" charset="2"/>
                <a:buChar char="§"/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se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logra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más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fácilmente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después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realizar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talleres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:</a:t>
              </a:r>
            </a:p>
            <a:p>
              <a:pPr marL="914400" lvl="1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4">
                    <a:lumMod val="75000"/>
                  </a:schemeClr>
                </a:buClr>
                <a:buFont typeface="Wingdings" charset="2"/>
                <a:buChar char="§"/>
              </a:pP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Proponer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nuevas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ideas y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oportunidades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alcanzar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endParaRPr lang="en-US" sz="24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marL="914400" lvl="1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4">
                    <a:lumMod val="75000"/>
                  </a:schemeClr>
                </a:buClr>
                <a:buFont typeface="Wingdings" charset="2"/>
                <a:buChar char="§"/>
              </a:pP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Identificar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opciones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alternativas</a:t>
              </a:r>
              <a:endParaRPr lang="en-US" sz="24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marL="45720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bg2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Todos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pasos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están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estrechamente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relacionados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254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</a:t>
            </a:r>
            <a:r>
              <a:rPr lang="en-US" dirty="0" smtClean="0"/>
              <a:t> </a:t>
            </a:r>
            <a:r>
              <a:rPr lang="en-US" dirty="0" err="1" smtClean="0"/>
              <a:t>grupal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311400"/>
            <a:ext cx="7556500" cy="38226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En </a:t>
            </a:r>
            <a:r>
              <a:rPr lang="en-GB" dirty="0" err="1" smtClean="0"/>
              <a:t>grupos</a:t>
            </a:r>
            <a:r>
              <a:rPr lang="en-GB" dirty="0" smtClean="0"/>
              <a:t> de 5 personas:</a:t>
            </a:r>
          </a:p>
          <a:p>
            <a:pPr lvl="0"/>
            <a:r>
              <a:rPr lang="en-GB" dirty="0" err="1" smtClean="0"/>
              <a:t>Identificar</a:t>
            </a:r>
            <a:r>
              <a:rPr lang="en-GB" dirty="0"/>
              <a:t> </a:t>
            </a:r>
            <a:r>
              <a:rPr lang="en-GB" dirty="0" smtClean="0"/>
              <a:t>un </a:t>
            </a:r>
            <a:r>
              <a:rPr lang="en-GB" dirty="0" err="1" smtClean="0"/>
              <a:t>conjunto</a:t>
            </a:r>
            <a:r>
              <a:rPr lang="en-GB" dirty="0" smtClean="0"/>
              <a:t> de </a:t>
            </a:r>
            <a:r>
              <a:rPr lang="en-GB" dirty="0" err="1" smtClean="0"/>
              <a:t>metas</a:t>
            </a:r>
            <a:r>
              <a:rPr lang="en-GB" dirty="0" smtClean="0"/>
              <a:t> (o </a:t>
            </a:r>
            <a:r>
              <a:rPr lang="en-GB" dirty="0" err="1" smtClean="0"/>
              <a:t>EcoQOs</a:t>
            </a:r>
            <a:r>
              <a:rPr lang="en-GB" dirty="0" smtClean="0"/>
              <a:t>) </a:t>
            </a:r>
            <a:r>
              <a:rPr lang="en-GB" smtClean="0"/>
              <a:t>basadas</a:t>
            </a:r>
            <a:r>
              <a:rPr lang="en-GB" dirty="0" smtClean="0"/>
              <a:t> en la </a:t>
            </a:r>
            <a:r>
              <a:rPr lang="en-GB" dirty="0" err="1" smtClean="0"/>
              <a:t>visión</a:t>
            </a:r>
            <a:r>
              <a:rPr lang="en-GB" dirty="0" smtClean="0"/>
              <a:t> y los </a:t>
            </a:r>
            <a:r>
              <a:rPr lang="en-GB" dirty="0" err="1" smtClean="0"/>
              <a:t>resultados</a:t>
            </a:r>
            <a:r>
              <a:rPr lang="en-GB" dirty="0" smtClean="0"/>
              <a:t> del </a:t>
            </a:r>
            <a:r>
              <a:rPr lang="en-GB" dirty="0" err="1" smtClean="0"/>
              <a:t>proceso</a:t>
            </a:r>
            <a:r>
              <a:rPr lang="en-GB" dirty="0" smtClean="0"/>
              <a:t> ADT (</a:t>
            </a:r>
            <a:r>
              <a:rPr lang="en-GB" dirty="0" err="1" smtClean="0"/>
              <a:t>problemas</a:t>
            </a:r>
            <a:r>
              <a:rPr lang="en-GB" dirty="0" smtClean="0"/>
              <a:t> </a:t>
            </a:r>
            <a:r>
              <a:rPr lang="en-GB" dirty="0" err="1" smtClean="0"/>
              <a:t>transzonales</a:t>
            </a:r>
            <a:r>
              <a:rPr lang="en-GB" dirty="0" smtClean="0"/>
              <a:t> y </a:t>
            </a:r>
            <a:r>
              <a:rPr lang="en-GB" dirty="0" err="1" smtClean="0"/>
              <a:t>puntos</a:t>
            </a:r>
            <a:r>
              <a:rPr lang="en-GB" dirty="0" smtClean="0"/>
              <a:t> de </a:t>
            </a:r>
            <a:r>
              <a:rPr lang="en-GB" dirty="0" err="1" smtClean="0"/>
              <a:t>apalancamiento</a:t>
            </a:r>
            <a:r>
              <a:rPr lang="en-GB" dirty="0" smtClean="0"/>
              <a:t>)</a:t>
            </a:r>
            <a:endParaRPr lang="en-GB" b="1" dirty="0" smtClean="0"/>
          </a:p>
          <a:p>
            <a:pPr marL="0" lvl="0" indent="0">
              <a:buNone/>
            </a:pPr>
            <a:r>
              <a:rPr lang="en-GB" b="1" dirty="0" err="1" smtClean="0"/>
              <a:t>Tiempo</a:t>
            </a:r>
            <a:r>
              <a:rPr lang="en-GB" b="1" dirty="0" smtClean="0"/>
              <a:t>: 20 </a:t>
            </a:r>
            <a:r>
              <a:rPr lang="en-GB" b="1" dirty="0" err="1" smtClean="0"/>
              <a:t>minutos</a:t>
            </a: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998788"/>
            <a:ext cx="7451726" cy="1027112"/>
          </a:xfrm>
        </p:spPr>
        <p:txBody>
          <a:bodyPr/>
          <a:lstStyle/>
          <a:p>
            <a:r>
              <a:rPr lang="en-US" dirty="0" err="1" smtClean="0"/>
              <a:t>Sección</a:t>
            </a:r>
            <a:r>
              <a:rPr lang="en-US" dirty="0" smtClean="0"/>
              <a:t> 4: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metas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726963" y="2311400"/>
            <a:ext cx="1258770" cy="2007055"/>
            <a:chOff x="4525" y="1104444"/>
            <a:chExt cx="1258770" cy="2490111"/>
          </a:xfrm>
          <a:solidFill>
            <a:schemeClr val="bg2"/>
          </a:solidFill>
        </p:grpSpPr>
        <p:sp>
          <p:nvSpPr>
            <p:cNvPr id="4" name="Rounded Rectangle 3"/>
            <p:cNvSpPr/>
            <p:nvPr/>
          </p:nvSpPr>
          <p:spPr>
            <a:xfrm>
              <a:off x="4525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1393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Definir</a:t>
              </a:r>
              <a:r>
                <a:rPr lang="en-US" sz="1600" kern="1200" dirty="0" smtClean="0">
                  <a:solidFill>
                    <a:schemeClr val="bg1"/>
                  </a:solidFill>
                  <a:latin typeface="Calibri"/>
                  <a:cs typeface="Calibri"/>
                </a:rPr>
                <a:t> la </a:t>
              </a:r>
              <a:r>
                <a:rPr lang="en-US" sz="1600" kern="1200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visión</a:t>
              </a:r>
              <a:endParaRPr lang="en-US" sz="1600" kern="12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7" name="Right Arrow 6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25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10" name="Rounded Rectangle 9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 err="1" smtClean="0">
                  <a:latin typeface="Calibri"/>
                  <a:cs typeface="Calibri"/>
                </a:rPr>
                <a:t>Establecer</a:t>
              </a:r>
              <a:r>
                <a:rPr lang="en-US" sz="1600" dirty="0" smtClean="0"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latin typeface="Calibri"/>
                  <a:cs typeface="Calibri"/>
                </a:rPr>
                <a:t>las</a:t>
              </a:r>
              <a:r>
                <a:rPr lang="en-US" sz="1600" dirty="0" smtClean="0"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latin typeface="Calibri"/>
                  <a:cs typeface="Calibri"/>
                </a:rPr>
                <a:t>metas</a:t>
              </a:r>
              <a:r>
                <a:rPr lang="en-US" sz="1600" dirty="0" smtClean="0">
                  <a:latin typeface="Calibri"/>
                  <a:cs typeface="Calibri"/>
                </a:rPr>
                <a:t> o  </a:t>
              </a:r>
              <a:r>
                <a:rPr lang="en-US" sz="1600" dirty="0" err="1" smtClean="0">
                  <a:latin typeface="Calibri"/>
                  <a:cs typeface="Calibri"/>
                </a:rPr>
                <a:t>declaraciones</a:t>
              </a:r>
              <a:r>
                <a:rPr lang="en-US" sz="1600" dirty="0" smtClean="0">
                  <a:latin typeface="Calibri"/>
                  <a:cs typeface="Calibri"/>
                </a:rPr>
                <a:t> de </a:t>
              </a:r>
              <a:r>
                <a:rPr lang="en-US" sz="1600" dirty="0" err="1" smtClean="0">
                  <a:latin typeface="Calibri"/>
                  <a:cs typeface="Calibri"/>
                </a:rPr>
                <a:t>estatus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13" name="Right Arrow 12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chemeClr val="bg2"/>
          </a:solidFill>
        </p:grpSpPr>
        <p:sp>
          <p:nvSpPr>
            <p:cNvPr id="16" name="Rounded Rectangle 15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 err="1">
                  <a:latin typeface="Calibri"/>
                  <a:cs typeface="Calibri"/>
                </a:rPr>
                <a:t>Aportar</a:t>
              </a:r>
              <a:r>
                <a:rPr lang="en-US" sz="1600" dirty="0">
                  <a:latin typeface="Calibri"/>
                  <a:cs typeface="Calibri"/>
                </a:rPr>
                <a:t> ideas </a:t>
              </a:r>
              <a:r>
                <a:rPr lang="en-US" sz="1600" dirty="0" err="1">
                  <a:latin typeface="Calibri"/>
                  <a:cs typeface="Calibri"/>
                </a:rPr>
                <a:t>innovadoras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19" name="Right Arrow 18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0033CC"/>
          </a:solidFill>
        </p:grpSpPr>
        <p:sp>
          <p:nvSpPr>
            <p:cNvPr id="22" name="Rounded Rectangle 21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latin typeface="Calibri"/>
                  <a:cs typeface="Calibri"/>
                </a:rPr>
                <a:t>Identificar</a:t>
              </a:r>
              <a:r>
                <a:rPr lang="en-US" sz="1600" kern="1200" dirty="0" smtClean="0">
                  <a:latin typeface="Calibri"/>
                  <a:cs typeface="Calibri"/>
                </a:rPr>
                <a:t> </a:t>
              </a:r>
              <a:r>
                <a:rPr lang="en-US" sz="1600" kern="1200" dirty="0" err="1" smtClean="0">
                  <a:latin typeface="Calibri"/>
                  <a:cs typeface="Calibri"/>
                </a:rPr>
                <a:t>opciones</a:t>
              </a:r>
              <a:r>
                <a:rPr lang="en-US" sz="1600" kern="1200" dirty="0" smtClean="0">
                  <a:latin typeface="Calibri"/>
                  <a:cs typeface="Calibri"/>
                </a:rPr>
                <a:t> o </a:t>
              </a:r>
              <a:r>
                <a:rPr lang="en-US" sz="1600" kern="1200" dirty="0" err="1" smtClean="0">
                  <a:latin typeface="Calibri"/>
                  <a:cs typeface="Calibri"/>
                </a:rPr>
                <a:t>alternativas</a:t>
              </a:r>
              <a:endParaRPr lang="en-US" sz="1600" kern="1200" dirty="0">
                <a:latin typeface="Calibri"/>
                <a:cs typeface="Calibri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701" y="4165601"/>
            <a:ext cx="1259998" cy="1259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356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meta y 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un </a:t>
            </a:r>
            <a:r>
              <a:rPr lang="en-GB" dirty="0" err="1"/>
              <a:t>o</a:t>
            </a:r>
            <a:r>
              <a:rPr lang="en-GB" dirty="0" err="1" smtClean="0"/>
              <a:t>bjetivo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err="1" smtClean="0"/>
              <a:t>Metas</a:t>
            </a:r>
            <a:r>
              <a:rPr lang="en-GB" dirty="0" smtClean="0"/>
              <a:t> </a:t>
            </a:r>
            <a:r>
              <a:rPr lang="en-GB" dirty="0"/>
              <a:t>Vs. </a:t>
            </a:r>
            <a:r>
              <a:rPr lang="en-GB" dirty="0" err="1" smtClean="0"/>
              <a:t>Objetivos</a:t>
            </a:r>
            <a:r>
              <a:rPr lang="en-GB" dirty="0" smtClean="0"/>
              <a:t> de </a:t>
            </a:r>
            <a:r>
              <a:rPr lang="en-GB" dirty="0" err="1" smtClean="0"/>
              <a:t>Calidad</a:t>
            </a:r>
            <a:r>
              <a:rPr lang="en-GB" dirty="0" smtClean="0"/>
              <a:t> del </a:t>
            </a:r>
            <a:r>
              <a:rPr lang="en-GB" dirty="0" err="1" smtClean="0"/>
              <a:t>Ecosistema</a:t>
            </a:r>
            <a:endParaRPr lang="en-GB" dirty="0"/>
          </a:p>
          <a:p>
            <a:r>
              <a:rPr lang="en-GB" dirty="0" smtClean="0"/>
              <a:t>El </a:t>
            </a:r>
            <a:r>
              <a:rPr lang="en-GB" dirty="0" err="1" smtClean="0"/>
              <a:t>proceso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definir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metas</a:t>
            </a:r>
            <a:r>
              <a:rPr lang="en-GB" dirty="0" smtClean="0"/>
              <a:t> </a:t>
            </a:r>
            <a:endParaRPr lang="en-GB" dirty="0"/>
          </a:p>
          <a:p>
            <a:endParaRPr lang="en-GB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son </a:t>
            </a:r>
            <a:r>
              <a:rPr lang="en-US" dirty="0" err="1" smtClean="0"/>
              <a:t>Metas</a:t>
            </a:r>
            <a:r>
              <a:rPr lang="en-US" dirty="0" smtClean="0"/>
              <a:t> y </a:t>
            </a:r>
            <a:r>
              <a:rPr lang="en-US" dirty="0" err="1" smtClean="0"/>
              <a:t>Objetivos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305556" y="1988287"/>
            <a:ext cx="5266944" cy="1166849"/>
            <a:chOff x="2962656" y="148067"/>
            <a:chExt cx="5266944" cy="1166849"/>
          </a:xfrm>
        </p:grpSpPr>
        <p:sp>
          <p:nvSpPr>
            <p:cNvPr id="30" name="Round Same Side Corner Rectangle 29"/>
            <p:cNvSpPr/>
            <p:nvPr/>
          </p:nvSpPr>
          <p:spPr>
            <a:xfrm rot="5400000">
              <a:off x="5012703" y="-190198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1" name="Round Same Side Corner Rectangle 4"/>
            <p:cNvSpPr/>
            <p:nvPr/>
          </p:nvSpPr>
          <p:spPr>
            <a:xfrm>
              <a:off x="2962656" y="20502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…son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directrices</a:t>
              </a:r>
              <a:r>
                <a:rPr lang="en-US" sz="17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generales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que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explican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lo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que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usted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desea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lograr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en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su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sistema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hídrico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–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suelen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ser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a largo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plazo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y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representan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visiones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globales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tales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como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“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reducir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la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contaminación</a:t>
              </a:r>
              <a:r>
                <a:rPr lang="en-US" sz="17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en un…” o “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aumentar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la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biodiversidad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en un…”.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2900" y="1840227"/>
            <a:ext cx="2962656" cy="1458562"/>
            <a:chOff x="0" y="7"/>
            <a:chExt cx="2962656" cy="1458562"/>
          </a:xfrm>
        </p:grpSpPr>
        <p:sp>
          <p:nvSpPr>
            <p:cNvPr id="33" name="Rounded Rectangle 32"/>
            <p:cNvSpPr/>
            <p:nvPr/>
          </p:nvSpPr>
          <p:spPr>
            <a:xfrm>
              <a:off x="0" y="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34" name="Rounded Rectangle 6"/>
            <p:cNvSpPr/>
            <p:nvPr/>
          </p:nvSpPr>
          <p:spPr>
            <a:xfrm>
              <a:off x="71201" y="71208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200" b="1" dirty="0" err="1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Metas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4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endPara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05556" y="3519777"/>
            <a:ext cx="5266944" cy="1166849"/>
            <a:chOff x="2962656" y="1679557"/>
            <a:chExt cx="5266944" cy="1166849"/>
          </a:xfrm>
        </p:grpSpPr>
        <p:sp>
          <p:nvSpPr>
            <p:cNvPr id="36" name="Round Same Side Corner Rectangle 35"/>
            <p:cNvSpPr/>
            <p:nvPr/>
          </p:nvSpPr>
          <p:spPr>
            <a:xfrm rot="5400000">
              <a:off x="5012703" y="-37049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7" name="Round Same Side Corner Rectangle 8"/>
            <p:cNvSpPr/>
            <p:nvPr/>
          </p:nvSpPr>
          <p:spPr>
            <a:xfrm>
              <a:off x="2962656" y="173651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US" sz="17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definen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estrategias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o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pasos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a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implementar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lograr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metas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identificadas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  A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diferencia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metas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los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objetivos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son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específicos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medibles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y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tienen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fecha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cumplimiento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definida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2900" y="3371717"/>
            <a:ext cx="3115733" cy="1458562"/>
            <a:chOff x="0" y="1531497"/>
            <a:chExt cx="3115733" cy="1458562"/>
          </a:xfrm>
        </p:grpSpPr>
        <p:sp>
          <p:nvSpPr>
            <p:cNvPr id="39" name="Rounded Rectangle 38"/>
            <p:cNvSpPr/>
            <p:nvPr/>
          </p:nvSpPr>
          <p:spPr>
            <a:xfrm>
              <a:off x="0" y="153149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0" name="Rounded Rectangle 10"/>
            <p:cNvSpPr/>
            <p:nvPr/>
          </p:nvSpPr>
          <p:spPr>
            <a:xfrm>
              <a:off x="0" y="1551896"/>
              <a:ext cx="3115733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Objetivos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endPara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305556" y="5051266"/>
            <a:ext cx="5266944" cy="1166849"/>
            <a:chOff x="2962656" y="3211046"/>
            <a:chExt cx="5266944" cy="1166849"/>
          </a:xfrm>
        </p:grpSpPr>
        <p:sp>
          <p:nvSpPr>
            <p:cNvPr id="42" name="Round Same Side Corner Rectangle 41"/>
            <p:cNvSpPr/>
            <p:nvPr/>
          </p:nvSpPr>
          <p:spPr>
            <a:xfrm rot="5400000">
              <a:off x="5012703" y="1160999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43" name="Round Same Side Corner Rectangle 12"/>
            <p:cNvSpPr/>
            <p:nvPr/>
          </p:nvSpPr>
          <p:spPr>
            <a:xfrm>
              <a:off x="2962656" y="326800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menudo,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cada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objetivo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asocia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a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serie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acciones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Por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lo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tanto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el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alcance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meta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estratégica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por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lo general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pasa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por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la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implementación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una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serie</a:t>
              </a:r>
              <a:r>
                <a:rPr kumimoji="0" lang="en-US" sz="17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de </a:t>
              </a:r>
              <a:r>
                <a:rPr kumimoji="0" lang="en-US" sz="17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acciones</a:t>
              </a:r>
              <a:r>
                <a:rPr lang="en-US" sz="17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.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2900" y="4905410"/>
            <a:ext cx="2962656" cy="1458562"/>
            <a:chOff x="0" y="3065190"/>
            <a:chExt cx="2962656" cy="1458562"/>
          </a:xfrm>
        </p:grpSpPr>
        <p:sp>
          <p:nvSpPr>
            <p:cNvPr id="45" name="Rounded Rectangle 44"/>
            <p:cNvSpPr/>
            <p:nvPr/>
          </p:nvSpPr>
          <p:spPr>
            <a:xfrm>
              <a:off x="0" y="3065190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6" name="Rounded Rectangle 14"/>
            <p:cNvSpPr/>
            <p:nvPr/>
          </p:nvSpPr>
          <p:spPr>
            <a:xfrm>
              <a:off x="71201" y="3136391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Acciones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endPara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108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¿Y en el </a:t>
            </a:r>
            <a:r>
              <a:rPr lang="en-US" dirty="0" err="1" smtClean="0"/>
              <a:t>contexto</a:t>
            </a:r>
            <a:r>
              <a:rPr lang="en-US" dirty="0" smtClean="0"/>
              <a:t> del PAE?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2275309"/>
            <a:ext cx="7321550" cy="354129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cuanto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al PAE,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>
                  <a:solidFill>
                    <a:schemeClr val="bg2"/>
                  </a:solidFill>
                  <a:latin typeface="Calibri"/>
                  <a:cs typeface="Calibri"/>
                </a:rPr>
                <a:t>m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etas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son fines a largo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plazo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lograr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la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visión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reducir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impacto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cada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problema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transzonal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cambio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, los </a:t>
              </a:r>
              <a:r>
                <a:rPr lang="en-US" sz="2800" dirty="0" err="1">
                  <a:solidFill>
                    <a:schemeClr val="bg2"/>
                  </a:solidFill>
                  <a:latin typeface="Calibri"/>
                  <a:cs typeface="Calibri"/>
                </a:rPr>
                <a:t>o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bjetivos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son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estrategias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pasos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implementar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alcanzar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33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Metas</a:t>
            </a:r>
            <a:r>
              <a:rPr lang="en-US" sz="3600" dirty="0" smtClean="0"/>
              <a:t> vs. </a:t>
            </a:r>
            <a:r>
              <a:rPr lang="en-US" sz="3600" dirty="0" err="1" smtClean="0"/>
              <a:t>Objetivos</a:t>
            </a:r>
            <a:r>
              <a:rPr lang="en-US" sz="3600" dirty="0" smtClean="0"/>
              <a:t> de </a:t>
            </a:r>
            <a:r>
              <a:rPr lang="en-US" sz="3600" dirty="0" err="1" smtClean="0"/>
              <a:t>calidad</a:t>
            </a:r>
            <a:r>
              <a:rPr lang="en-US" sz="3600" dirty="0"/>
              <a:t> </a:t>
            </a:r>
            <a:r>
              <a:rPr lang="en-US" sz="3600" dirty="0" smtClean="0"/>
              <a:t>del </a:t>
            </a:r>
            <a:r>
              <a:rPr lang="en-US" sz="3600" dirty="0" err="1" smtClean="0"/>
              <a:t>ecosistema</a:t>
            </a:r>
            <a:endParaRPr lang="en-US" sz="36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469948"/>
              </p:ext>
            </p:extLst>
          </p:nvPr>
        </p:nvGraphicFramePr>
        <p:xfrm>
          <a:off x="630918" y="1306285"/>
          <a:ext cx="7556500" cy="532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17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9C0D5-F6D3-D345-801F-F8D508D1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2AA7E0-B2EE-3044-BE2D-EE9D51489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925837-B09B-ED4E-A951-E35750EB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C593F-524E-6545-AACF-2B5E475CA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31F92A-C697-6A48-B4F7-982C1E7D6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Metas vs. Objetivos de calidad del ecosistema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92634"/>
              </p:ext>
            </p:extLst>
          </p:nvPr>
        </p:nvGraphicFramePr>
        <p:xfrm>
          <a:off x="688975" y="1828800"/>
          <a:ext cx="75565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9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A9C0D5-F6D3-D345-801F-F8D508D1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2AA7E0-B2EE-3044-BE2D-EE9D51489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25837-B09B-ED4E-A951-E35750EB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8C593F-524E-6545-AACF-2B5E475CA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31F92A-C697-6A48-B4F7-982C1E7D6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Proceso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definir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metas</a:t>
            </a:r>
            <a:endParaRPr lang="en-US" dirty="0"/>
          </a:p>
        </p:txBody>
      </p:sp>
      <p:sp>
        <p:nvSpPr>
          <p:cNvPr id="7" name="L-Shape 6"/>
          <p:cNvSpPr/>
          <p:nvPr/>
        </p:nvSpPr>
        <p:spPr>
          <a:xfrm rot="5400000">
            <a:off x="954622" y="2936070"/>
            <a:ext cx="3066467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033FF"/>
          </a:solidFill>
          <a:ln>
            <a:solidFill>
              <a:schemeClr val="bg2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1176026" y="3598655"/>
            <a:ext cx="3212360" cy="2815822"/>
            <a:chOff x="382275" y="1327737"/>
            <a:chExt cx="3212360" cy="2815822"/>
          </a:xfrm>
        </p:grpSpPr>
        <p:sp>
          <p:nvSpPr>
            <p:cNvPr id="13" name="Rectangle 12"/>
            <p:cNvSpPr/>
            <p:nvPr/>
          </p:nvSpPr>
          <p:spPr>
            <a:xfrm>
              <a:off x="382275" y="1327737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2275" y="1327737"/>
              <a:ext cx="3212360" cy="2815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dirty="0" smtClean="0">
                  <a:solidFill>
                    <a:srgbClr val="0033CC"/>
                  </a:solidFill>
                  <a:latin typeface="Calibri"/>
                  <a:cs typeface="Calibri"/>
                </a:rPr>
                <a:t>Paso</a:t>
              </a:r>
              <a:r>
                <a:rPr lang="en-US" sz="2700" b="1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 1: </a:t>
              </a:r>
              <a:r>
                <a:rPr lang="en-US" sz="2700" b="1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Identificar</a:t>
              </a:r>
              <a:r>
                <a:rPr lang="en-US" sz="2700" b="1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b="1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700" b="1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b="1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en-US" sz="2700" b="1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b="1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mediante</a:t>
              </a:r>
              <a:r>
                <a:rPr lang="en-US" sz="2700" b="1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un taller </a:t>
              </a:r>
              <a:r>
                <a:rPr lang="en-US" sz="2700" b="1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colaborativo</a:t>
              </a:r>
              <a:r>
                <a:rPr lang="en-US" sz="2700" b="1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  <a:endParaRPr lang="en-US" sz="2700" dirty="0">
                <a:latin typeface="Calibri"/>
                <a:cs typeface="Calibri"/>
              </a:endParaRPr>
            </a:p>
          </p:txBody>
        </p:sp>
      </p:grpSp>
      <p:sp>
        <p:nvSpPr>
          <p:cNvPr id="9" name="L-Shape 8"/>
          <p:cNvSpPr/>
          <p:nvPr/>
        </p:nvSpPr>
        <p:spPr>
          <a:xfrm rot="5400000">
            <a:off x="4859713" y="1977722"/>
            <a:ext cx="3095999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5108582" y="2625540"/>
            <a:ext cx="3212360" cy="2815822"/>
            <a:chOff x="4314831" y="354622"/>
            <a:chExt cx="3212360" cy="2815822"/>
          </a:xfrm>
        </p:grpSpPr>
        <p:sp>
          <p:nvSpPr>
            <p:cNvPr id="11" name="Rectangle 10"/>
            <p:cNvSpPr/>
            <p:nvPr/>
          </p:nvSpPr>
          <p:spPr>
            <a:xfrm>
              <a:off x="4314831" y="354622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314831" y="354622"/>
              <a:ext cx="3212360" cy="2815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dirty="0" smtClean="0">
                  <a:solidFill>
                    <a:srgbClr val="0033CC"/>
                  </a:solidFill>
                  <a:latin typeface="Calibri"/>
                  <a:cs typeface="Calibri"/>
                </a:rPr>
                <a:t>Paso</a:t>
              </a:r>
              <a:r>
                <a:rPr lang="en-US" sz="2700" b="1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 2: 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mayor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desarrollo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mentas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tomando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como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base los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resultados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Paso 1.</a:t>
              </a:r>
              <a:r>
                <a:rPr lang="en-US" sz="27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>
                  <a:latin typeface="Calibri"/>
                  <a:cs typeface="Calibri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62203</TotalTime>
  <Words>692</Words>
  <Application>Microsoft Office PowerPoint</Application>
  <PresentationFormat>Presentación en pantalla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Advantage</vt:lpstr>
      <vt:lpstr>IW:LEARN ADT/PAE Curso de entrenamiento</vt:lpstr>
      <vt:lpstr>Sección 4: Definir las metas</vt:lpstr>
      <vt:lpstr>¿Dónde estamos?</vt:lpstr>
      <vt:lpstr>En esta sección usted aprenderá sobre…</vt:lpstr>
      <vt:lpstr>¿Qué son Metas y Objetivos?</vt:lpstr>
      <vt:lpstr>¿Y en el contexto del PAE?</vt:lpstr>
      <vt:lpstr>Metas vs. Objetivos de calidad del ecosistema</vt:lpstr>
      <vt:lpstr>Metas vs. Objetivos de calidad del ecosistema</vt:lpstr>
      <vt:lpstr>Proceso para definir las metas</vt:lpstr>
      <vt:lpstr>Paso 1: Identificar las metas mediante un taller colaborativo</vt:lpstr>
      <vt:lpstr>Identificación de las metas</vt:lpstr>
      <vt:lpstr>Paso 2: mayores avances hacia el desarrollo de las metas </vt:lpstr>
      <vt:lpstr>Desarrollo de las metas</vt:lpstr>
      <vt:lpstr>Ejercicio grupal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usuario</cp:lastModifiedBy>
  <cp:revision>317</cp:revision>
  <dcterms:created xsi:type="dcterms:W3CDTF">2010-04-21T10:35:43Z</dcterms:created>
  <dcterms:modified xsi:type="dcterms:W3CDTF">2012-09-05T00:54:36Z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